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charts/chart20.xml" ContentType="application/vnd.openxmlformats-officedocument.drawingml.chart+xml"/>
  <Override PartName="/ppt/drawings/drawing3.xml" ContentType="application/vnd.openxmlformats-officedocument.drawingml.chartshapes+xml"/>
  <Override PartName="/ppt/charts/chart21.xml" ContentType="application/vnd.openxmlformats-officedocument.drawingml.chart+xml"/>
  <Override PartName="/ppt/theme/themeOverride12.xml" ContentType="application/vnd.openxmlformats-officedocument.themeOverride+xml"/>
  <Override PartName="/ppt/charts/chart22.xml" ContentType="application/vnd.openxmlformats-officedocument.drawingml.chart+xml"/>
  <Override PartName="/ppt/theme/themeOverride13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14.xml" ContentType="application/vnd.openxmlformats-officedocument.themeOverride+xml"/>
  <Override PartName="/ppt/charts/chart25.xml" ContentType="application/vnd.openxmlformats-officedocument.drawingml.chart+xml"/>
  <Override PartName="/ppt/theme/themeOverride15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16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heme/themeOverride17.xml" ContentType="application/vnd.openxmlformats-officedocument.themeOverride+xml"/>
  <Override PartName="/ppt/charts/chart30.xml" ContentType="application/vnd.openxmlformats-officedocument.drawingml.chart+xml"/>
  <Override PartName="/ppt/theme/themeOverride18.xml" ContentType="application/vnd.openxmlformats-officedocument.themeOverride+xml"/>
  <Override PartName="/ppt/charts/chart31.xml" ContentType="application/vnd.openxmlformats-officedocument.drawingml.chart+xml"/>
  <Override PartName="/ppt/drawings/drawing4.xml" ContentType="application/vnd.openxmlformats-officedocument.drawingml.chartshapes+xml"/>
  <Override PartName="/ppt/charts/chart32.xml" ContentType="application/vnd.openxmlformats-officedocument.drawingml.chart+xml"/>
  <Override PartName="/ppt/theme/themeOverride19.xml" ContentType="application/vnd.openxmlformats-officedocument.themeOverr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20.xml" ContentType="application/vnd.openxmlformats-officedocument.themeOverride+xml"/>
  <Override PartName="/ppt/charts/chart35.xml" ContentType="application/vnd.openxmlformats-officedocument.drawingml.chart+xml"/>
  <Override PartName="/ppt/theme/themeOverride21.xml" ContentType="application/vnd.openxmlformats-officedocument.themeOverride+xml"/>
  <Override PartName="/ppt/charts/chart36.xml" ContentType="application/vnd.openxmlformats-officedocument.drawingml.chart+xml"/>
  <Override PartName="/ppt/drawings/drawing5.xml" ContentType="application/vnd.openxmlformats-officedocument.drawingml.chartshapes+xml"/>
  <Override PartName="/ppt/charts/chart37.xml" ContentType="application/vnd.openxmlformats-officedocument.drawingml.chart+xml"/>
  <Override PartName="/ppt/theme/themeOverride22.xml" ContentType="application/vnd.openxmlformats-officedocument.themeOverride+xml"/>
  <Override PartName="/ppt/charts/chart38.xml" ContentType="application/vnd.openxmlformats-officedocument.drawingml.chart+xml"/>
  <Override PartName="/ppt/theme/themeOverride23.xml" ContentType="application/vnd.openxmlformats-officedocument.themeOverride+xml"/>
  <Override PartName="/ppt/charts/chart3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0.xml" ContentType="application/vnd.openxmlformats-officedocument.drawingml.chart+xml"/>
  <Override PartName="/ppt/theme/themeOverride24.xml" ContentType="application/vnd.openxmlformats-officedocument.themeOverride+xml"/>
  <Override PartName="/ppt/charts/chart41.xml" ContentType="application/vnd.openxmlformats-officedocument.drawingml.chart+xml"/>
  <Override PartName="/ppt/theme/themeOverride25.xml" ContentType="application/vnd.openxmlformats-officedocument.themeOverr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26.xml" ContentType="application/vnd.openxmlformats-officedocument.themeOverride+xml"/>
  <Override PartName="/ppt/charts/chart4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669088" cy="9926638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0000FF"/>
    <a:srgbClr val="0000CC"/>
    <a:srgbClr val="2F05CB"/>
    <a:srgbClr val="0000CB"/>
    <a:srgbClr val="000066"/>
    <a:srgbClr val="9DF8FD"/>
    <a:srgbClr val="FFCC00"/>
    <a:srgbClr val="003399"/>
    <a:srgbClr val="F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49" autoAdjust="0"/>
  </p:normalViewPr>
  <p:slideViewPr>
    <p:cSldViewPr>
      <p:cViewPr varScale="1">
        <p:scale>
          <a:sx n="111" d="100"/>
          <a:sy n="111" d="100"/>
        </p:scale>
        <p:origin x="8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qua-serv-sbs\data\team-nb\1-Team-NB%20-%20nouveau\5-Members\Enregistrements%20en%20cours\MD-Survey\MD-survey-2014\MD-survey-answers-2014-CONFIDENTIA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1-Team-NB%20-%20nouveau\6-Members\Enregistrements%20en%20cours\MD-Survey\MD-survey-2014\MD-survey-answers-2014-CONFIDENTIAL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9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0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1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2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3.xlsx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4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5.xlsx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6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1-Team-NB%20-%20nouveau\5-Members\Enregistrements%20en%20cours\MD-Survey\MD-survey-2014\MD-survey-answers-2014-CONFIDENTIAL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euille_de_calcul_Microsoft_Excel17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8.xlsx"/><Relationship Id="rId1" Type="http://schemas.openxmlformats.org/officeDocument/2006/relationships/themeOverride" Target="../theme/themeOverride12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9.xlsx"/><Relationship Id="rId1" Type="http://schemas.openxmlformats.org/officeDocument/2006/relationships/themeOverride" Target="../theme/themeOverride13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0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1.xlsx"/><Relationship Id="rId1" Type="http://schemas.openxmlformats.org/officeDocument/2006/relationships/themeOverride" Target="../theme/themeOverride1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2.xlsx"/><Relationship Id="rId1" Type="http://schemas.openxmlformats.org/officeDocument/2006/relationships/themeOverride" Target="../theme/themeOverride15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3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4.xlsx"/><Relationship Id="rId1" Type="http://schemas.openxmlformats.org/officeDocument/2006/relationships/themeOverride" Target="../theme/themeOverride16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1-Team-NB%20-%20nouveau\6-Members\Enregistrements%20en%20cours\MD-Survey\MD-survey-2014\MD-survey-answers-2014-CONFIDENTIAL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5.xlsx"/><Relationship Id="rId1" Type="http://schemas.openxmlformats.org/officeDocument/2006/relationships/themeOverride" Target="../theme/themeOverride1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6.xlsx"/><Relationship Id="rId1" Type="http://schemas.openxmlformats.org/officeDocument/2006/relationships/themeOverride" Target="../theme/themeOverride18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Feuille_de_calcul_Microsoft_Excel27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8.xlsx"/><Relationship Id="rId1" Type="http://schemas.openxmlformats.org/officeDocument/2006/relationships/themeOverride" Target="../theme/themeOverride19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1-Team-NB%20-%20nouveau\6-Members\Enregistrements%20en%20cours\MD-Survey\MD-survey-2014\MD-survey-answers-2014-CONFIDENTIAL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9.xlsx"/><Relationship Id="rId1" Type="http://schemas.openxmlformats.org/officeDocument/2006/relationships/themeOverride" Target="../theme/themeOverride20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0.xlsx"/><Relationship Id="rId1" Type="http://schemas.openxmlformats.org/officeDocument/2006/relationships/themeOverride" Target="../theme/themeOverride21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Feuille_de_calcul_Microsoft_Excel31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2.xlsx"/><Relationship Id="rId1" Type="http://schemas.openxmlformats.org/officeDocument/2006/relationships/themeOverride" Target="../theme/themeOverride22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3.xlsx"/><Relationship Id="rId1" Type="http://schemas.openxmlformats.org/officeDocument/2006/relationships/themeOverride" Target="../theme/themeOverride23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qua-serv-sbs\data\team-nb\1-Team-NB%20-%20nouveau\5-Members\Enregistrements%20en%20cours\MD-Survey\MD-survey-2014\MD-survey-answers-2014-CONFIDENTI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4.xlsx"/><Relationship Id="rId1" Type="http://schemas.openxmlformats.org/officeDocument/2006/relationships/themeOverride" Target="../theme/themeOverride24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5.xlsx"/><Relationship Id="rId1" Type="http://schemas.openxmlformats.org/officeDocument/2006/relationships/themeOverride" Target="../theme/themeOverride25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1-Team-NB%20-%20nouveau\5-Members\Enregistrements%20en%20cours\MD-Survey\MD-survey-2014\MD-survey-answers-2014-CONFIDENTIAL.xlsx" TargetMode="Externa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6.xlsx"/><Relationship Id="rId1" Type="http://schemas.openxmlformats.org/officeDocument/2006/relationships/themeOverride" Target="../theme/themeOverride26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\\qua-serv-sbs\data\team-nb\1-Team-NB%20-%20nouveau\5-Members\Enregistrements%20en%20cours\MD-Survey\MD-survey-2014\MD-survey-answers-2014-CONFIDENTIAL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de_calcul_Microsoft_Excel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5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7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38533064464498"/>
          <c:y val="0.16011247737868367"/>
          <c:w val="0.65911873439600621"/>
          <c:h val="0.74456159589640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Data!$A$3</c:f>
              <c:strCache>
                <c:ptCount val="1"/>
                <c:pt idx="0">
                  <c:v>Valid certificates issued end of 2014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Data!$AA$1:$AB$2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Data!$AA$3:$AB$3</c:f>
              <c:numCache>
                <c:formatCode>_ * #,##0_ ;_ * \-#,##0_ ;_ * "-"??_ ;_ @_ </c:formatCode>
                <c:ptCount val="2"/>
                <c:pt idx="0">
                  <c:v>22487</c:v>
                </c:pt>
                <c:pt idx="1">
                  <c:v>899.48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913368"/>
        <c:axId val="151921208"/>
      </c:barChart>
      <c:catAx>
        <c:axId val="151913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51921208"/>
        <c:crosses val="autoZero"/>
        <c:auto val="1"/>
        <c:lblAlgn val="ctr"/>
        <c:lblOffset val="100"/>
        <c:noMultiLvlLbl val="0"/>
      </c:catAx>
      <c:valAx>
        <c:axId val="151921208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51913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3398497601592"/>
          <c:y val="0.17644444444444446"/>
          <c:w val="0.83710969318490358"/>
          <c:h val="0.68315555555555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Data!$A$26</c:f>
              <c:strCache>
                <c:ptCount val="1"/>
                <c:pt idx="0">
                  <c:v>New certificates issued in 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Data!$AD$26:$AE$26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Data!$AA$26:$AB$26</c:f>
              <c:numCache>
                <c:formatCode>_ * #,##0_ ;_ * \-#,##0_ ;_ * "-"??_ ;_ @_ </c:formatCode>
                <c:ptCount val="2"/>
                <c:pt idx="0">
                  <c:v>4535</c:v>
                </c:pt>
                <c:pt idx="1">
                  <c:v>181.4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264416"/>
        <c:axId val="352269120"/>
      </c:barChart>
      <c:catAx>
        <c:axId val="35226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52269120"/>
        <c:crosses val="autoZero"/>
        <c:auto val="1"/>
        <c:lblAlgn val="ctr"/>
        <c:lblOffset val="100"/>
        <c:noMultiLvlLbl val="0"/>
      </c:catAx>
      <c:valAx>
        <c:axId val="352269120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52264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'Comparaion 2010-2012-2013-2014'!$A$32</c:f>
              <c:strCache>
                <c:ptCount val="1"/>
                <c:pt idx="0">
                  <c:v>2010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2010-2012-2013-2014'!$B$31:$C$31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2010-2012-2013-2014'!$B$32:$C$32</c:f>
              <c:numCache>
                <c:formatCode>General</c:formatCode>
                <c:ptCount val="2"/>
                <c:pt idx="0">
                  <c:v>6993</c:v>
                </c:pt>
                <c:pt idx="1">
                  <c:v>411</c:v>
                </c:pt>
              </c:numCache>
            </c:numRef>
          </c:val>
        </c:ser>
        <c:ser>
          <c:idx val="1"/>
          <c:order val="1"/>
          <c:tx>
            <c:strRef>
              <c:f>'Comparaion 2010-2012-2013-2014'!$A$33</c:f>
              <c:strCache>
                <c:ptCount val="1"/>
                <c:pt idx="0">
                  <c:v>2012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2010-2012-2013-2014'!$B$31:$C$31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2010-2012-2013-2014'!$B$33:$C$33</c:f>
              <c:numCache>
                <c:formatCode>0</c:formatCode>
                <c:ptCount val="2"/>
                <c:pt idx="0" formatCode="General">
                  <c:v>3120</c:v>
                </c:pt>
                <c:pt idx="1">
                  <c:v>111.42857142857143</c:v>
                </c:pt>
              </c:numCache>
            </c:numRef>
          </c:val>
        </c:ser>
        <c:ser>
          <c:idx val="2"/>
          <c:order val="2"/>
          <c:tx>
            <c:strRef>
              <c:f>'Comparaion 2010-2012-2013-2014'!$A$34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2010-2012-2013-2014'!$B$31:$C$31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2010-2012-2013-2014'!$B$34:$C$34</c:f>
              <c:numCache>
                <c:formatCode>General</c:formatCode>
                <c:ptCount val="2"/>
                <c:pt idx="0">
                  <c:v>5061</c:v>
                </c:pt>
                <c:pt idx="1">
                  <c:v>181</c:v>
                </c:pt>
              </c:numCache>
            </c:numRef>
          </c:val>
        </c:ser>
        <c:ser>
          <c:idx val="3"/>
          <c:order val="3"/>
          <c:tx>
            <c:strRef>
              <c:f>'Comparaion 2010-2012-2013-2014'!$A$35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2010-2012-2013-2014'!$B$31:$C$31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2010-2012-2013-2014'!$B$35:$C$35</c:f>
              <c:numCache>
                <c:formatCode>0</c:formatCode>
                <c:ptCount val="2"/>
                <c:pt idx="0" formatCode="General">
                  <c:v>4535</c:v>
                </c:pt>
                <c:pt idx="1">
                  <c:v>181.4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917288"/>
        <c:axId val="151912192"/>
      </c:barChart>
      <c:catAx>
        <c:axId val="151917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51912192"/>
        <c:crosses val="autoZero"/>
        <c:auto val="1"/>
        <c:lblAlgn val="ctr"/>
        <c:lblOffset val="100"/>
        <c:noMultiLvlLbl val="0"/>
      </c:catAx>
      <c:valAx>
        <c:axId val="151912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51917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3810625894201"/>
          <c:y val="0.24250162001114281"/>
          <c:w val="0.20573106413281539"/>
          <c:h val="0.40742742230522205"/>
        </c:manualLayout>
      </c:layout>
      <c:overlay val="0"/>
      <c:txPr>
        <a:bodyPr/>
        <a:lstStyle/>
        <a:p>
          <a:pPr>
            <a:defRPr sz="2000" b="0">
              <a:solidFill>
                <a:srgbClr val="000080"/>
              </a:solidFill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344520"/>
        <c:axId val="356344912"/>
      </c:barChart>
      <c:catAx>
        <c:axId val="356344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56344912"/>
        <c:crosses val="autoZero"/>
        <c:auto val="1"/>
        <c:lblAlgn val="ctr"/>
        <c:lblOffset val="100"/>
        <c:noMultiLvlLbl val="0"/>
      </c:catAx>
      <c:valAx>
        <c:axId val="356344912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563445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684886264216972"/>
          <c:y val="0.3478729221347332"/>
          <c:w val="0.33519138232720908"/>
          <c:h val="0.55865230387868181"/>
        </c:manualLayout>
      </c:layout>
      <c:pieChart>
        <c:varyColors val="1"/>
        <c:ser>
          <c:idx val="1"/>
          <c:order val="0"/>
          <c:tx>
            <c:strRef>
              <c:f>Data!$AB$27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8249208073128789"/>
                  <c:y val="6.75524059492563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685605032129598E-2"/>
                  <c:y val="-0.178088888888888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904427285857128E-2"/>
                  <c:y val="0.14929472356080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Data!$A$28:$A$30</c:f>
              <c:strCache>
                <c:ptCount val="3"/>
                <c:pt idx="0">
                  <c:v>AIMDD</c:v>
                </c:pt>
                <c:pt idx="1">
                  <c:v>MDD</c:v>
                </c:pt>
                <c:pt idx="2">
                  <c:v>IVD</c:v>
                </c:pt>
              </c:strCache>
            </c:strRef>
          </c:cat>
          <c:val>
            <c:numRef>
              <c:f>Data!$AB$28:$AB$30</c:f>
              <c:numCache>
                <c:formatCode>_ * #,##0_ ;_ * \-#,##0_ ;_ * "-"??_ ;_ @_ </c:formatCode>
                <c:ptCount val="3"/>
                <c:pt idx="0">
                  <c:v>3.9090909090909092</c:v>
                </c:pt>
                <c:pt idx="1">
                  <c:v>162.18181818181819</c:v>
                </c:pt>
                <c:pt idx="2">
                  <c:v>15.454545454545455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158016"/>
        <c:axId val="360159976"/>
      </c:barChart>
      <c:catAx>
        <c:axId val="36015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60159976"/>
        <c:crosses val="autoZero"/>
        <c:auto val="1"/>
        <c:lblAlgn val="ctr"/>
        <c:lblOffset val="100"/>
        <c:noMultiLvlLbl val="0"/>
      </c:catAx>
      <c:valAx>
        <c:axId val="360159976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601580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Data!$AB$31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FFCC"/>
              </a:solidFill>
            </c:spPr>
          </c:dPt>
          <c:dLbls>
            <c:dLbl>
              <c:idx val="0"/>
              <c:layout>
                <c:manualLayout>
                  <c:x val="-0.16400024997222531"/>
                  <c:y val="-0.25268975687443451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146344850572157E-2"/>
                  <c:y val="0.197167609565291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602210865459391"/>
                  <c:y val="8.111784254523152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4069089545606051"/>
                  <c:y val="3.327723368190580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Data!$A$32:$A$35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Data!$AB$32:$AB$35</c:f>
              <c:numCache>
                <c:formatCode>_ * #,##0_ ;_ * \-#,##0_ ;_ * "-"??_ ;_ @_ </c:formatCode>
                <c:ptCount val="4"/>
                <c:pt idx="0">
                  <c:v>3.16</c:v>
                </c:pt>
                <c:pt idx="1">
                  <c:v>0.44</c:v>
                </c:pt>
                <c:pt idx="2">
                  <c:v>0.08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154096"/>
        <c:axId val="189892880"/>
      </c:barChart>
      <c:catAx>
        <c:axId val="36015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89892880"/>
        <c:crosses val="autoZero"/>
        <c:auto val="1"/>
        <c:lblAlgn val="ctr"/>
        <c:lblOffset val="100"/>
        <c:noMultiLvlLbl val="0"/>
      </c:catAx>
      <c:valAx>
        <c:axId val="189892880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60154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6383012364418"/>
          <c:y val="0.15047126219517254"/>
          <c:w val="0.84676343167947377"/>
          <c:h val="0.728636921410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'Comparaion 2010-2012-2013-2014'!$A$3</c:f>
              <c:strCache>
                <c:ptCount val="1"/>
                <c:pt idx="0">
                  <c:v>2010 (19 NBs)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2.3333333333333317E-2"/>
                  <c:y val="-1.5810273399464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'Comparaion 2010-2012-2013-2014'!$B$2:$C$2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2010-2012-2013-2014'!$B$3:$C$3</c:f>
              <c:numCache>
                <c:formatCode>General</c:formatCode>
                <c:ptCount val="2"/>
                <c:pt idx="0">
                  <c:v>13889</c:v>
                </c:pt>
                <c:pt idx="1">
                  <c:v>817</c:v>
                </c:pt>
              </c:numCache>
            </c:numRef>
          </c:val>
        </c:ser>
        <c:ser>
          <c:idx val="1"/>
          <c:order val="1"/>
          <c:tx>
            <c:strRef>
              <c:f>'Comparaion 2010-2012-2013-2014'!$A$4</c:f>
              <c:strCache>
                <c:ptCount val="1"/>
                <c:pt idx="0">
                  <c:v>2012 (28 NBs)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3.1536745406824176E-2"/>
                  <c:y val="-2.4024146146681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844531896604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'Comparaion 2010-2012-2013-2014'!$B$2:$C$2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2010-2012-2013-2014'!$B$4:$C$4</c:f>
              <c:numCache>
                <c:formatCode>0</c:formatCode>
                <c:ptCount val="2"/>
                <c:pt idx="0" formatCode="General">
                  <c:v>21530</c:v>
                </c:pt>
                <c:pt idx="1">
                  <c:v>769</c:v>
                </c:pt>
              </c:numCache>
            </c:numRef>
          </c:val>
        </c:ser>
        <c:ser>
          <c:idx val="2"/>
          <c:order val="2"/>
          <c:tx>
            <c:strRef>
              <c:f>'Comparaion 2010-2012-2013-2014'!$A$5</c:f>
              <c:strCache>
                <c:ptCount val="1"/>
                <c:pt idx="0">
                  <c:v>2013 (28 NBs)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2.1212598425197158E-3"/>
                  <c:y val="1.005508490137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BE" sz="18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'Comparaion 2010-2012-2013-2014'!$B$2:$C$2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2010-2012-2013-2014'!$B$5:$C$5</c:f>
              <c:numCache>
                <c:formatCode>General</c:formatCode>
                <c:ptCount val="2"/>
                <c:pt idx="0">
                  <c:v>21460</c:v>
                </c:pt>
                <c:pt idx="1">
                  <c:v>766</c:v>
                </c:pt>
              </c:numCache>
            </c:numRef>
          </c:val>
        </c:ser>
        <c:ser>
          <c:idx val="3"/>
          <c:order val="3"/>
          <c:tx>
            <c:strRef>
              <c:f>'Comparaion 2010-2012-2013-2014'!$A$6</c:f>
              <c:strCache>
                <c:ptCount val="1"/>
                <c:pt idx="0">
                  <c:v>2014 (25 NBs)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1.5185185185185185E-2"/>
                  <c:y val="1.3557261236999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844531896604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fr-BE" sz="18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2010-2012-2013-2014'!$B$2:$C$2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2010-2012-2013-2014'!$B$6:$C$6</c:f>
              <c:numCache>
                <c:formatCode>General</c:formatCode>
                <c:ptCount val="2"/>
                <c:pt idx="0">
                  <c:v>22487</c:v>
                </c:pt>
                <c:pt idx="1">
                  <c:v>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908664"/>
        <c:axId val="151916504"/>
      </c:barChart>
      <c:catAx>
        <c:axId val="151908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51916504"/>
        <c:crosses val="autoZero"/>
        <c:auto val="1"/>
        <c:lblAlgn val="ctr"/>
        <c:lblOffset val="100"/>
        <c:noMultiLvlLbl val="0"/>
      </c:catAx>
      <c:valAx>
        <c:axId val="151916504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51908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656958542832753"/>
          <c:y val="0.33281727529211885"/>
          <c:w val="0.23593963254593178"/>
          <c:h val="0.31800559833066749"/>
        </c:manualLayout>
      </c:layout>
      <c:overlay val="0"/>
      <c:txPr>
        <a:bodyPr/>
        <a:lstStyle/>
        <a:p>
          <a:pPr>
            <a:defRPr sz="2000">
              <a:solidFill>
                <a:srgbClr val="000080"/>
              </a:solidFill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Data!$AB$36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</c:dPt>
          <c:dPt>
            <c:idx val="1"/>
            <c:bubble3D val="0"/>
            <c:spPr>
              <a:solidFill>
                <a:srgbClr val="FF00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00FFCC"/>
              </a:solidFill>
            </c:spPr>
          </c:dPt>
          <c:dPt>
            <c:idx val="7"/>
            <c:bubble3D val="0"/>
            <c:spPr>
              <a:solidFill>
                <a:srgbClr val="0101FF"/>
              </a:solidFill>
            </c:spPr>
          </c:dPt>
          <c:dLbls>
            <c:dLbl>
              <c:idx val="1"/>
              <c:layout>
                <c:manualLayout>
                  <c:x val="0.10576873402955227"/>
                  <c:y val="-0.203271484792288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Data!$A$37:$A$44</c:f>
              <c:strCache>
                <c:ptCount val="8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EC design examination</c:v>
                </c:pt>
                <c:pt idx="6">
                  <c:v>EC design examination with drug consultation</c:v>
                </c:pt>
                <c:pt idx="7">
                  <c:v>EC design examination with drug consultation for initial certification</c:v>
                </c:pt>
              </c:strCache>
            </c:strRef>
          </c:cat>
          <c:val>
            <c:numRef>
              <c:f>Data!$AB$37:$AB$44</c:f>
              <c:numCache>
                <c:formatCode>_ * #,##0_ ;_ * \-#,##0_ ;_ * "-"??_ ;_ @_ </c:formatCode>
                <c:ptCount val="8"/>
                <c:pt idx="0">
                  <c:v>87.24</c:v>
                </c:pt>
                <c:pt idx="1">
                  <c:v>42.84</c:v>
                </c:pt>
                <c:pt idx="2">
                  <c:v>1.72</c:v>
                </c:pt>
                <c:pt idx="3">
                  <c:v>0.92</c:v>
                </c:pt>
                <c:pt idx="4">
                  <c:v>2.6</c:v>
                </c:pt>
                <c:pt idx="5">
                  <c:v>36.119999999999997</c:v>
                </c:pt>
                <c:pt idx="6">
                  <c:v>1.76</c:v>
                </c:pt>
                <c:pt idx="7">
                  <c:v>1.56</c:v>
                </c:pt>
              </c:numCache>
            </c:numRef>
          </c:val>
        </c:ser>
        <c:ser>
          <c:idx val="1"/>
          <c:order val="1"/>
          <c:tx>
            <c:strRef>
              <c:f>Data!$AB$36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</c:dPt>
          <c:dPt>
            <c:idx val="1"/>
            <c:bubble3D val="0"/>
            <c:spPr>
              <a:solidFill>
                <a:srgbClr val="FF00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00FFCC"/>
              </a:solidFill>
            </c:spPr>
          </c:dPt>
          <c:dPt>
            <c:idx val="7"/>
            <c:bubble3D val="0"/>
            <c:spPr>
              <a:solidFill>
                <a:srgbClr val="0101FF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1817359912997872"/>
                  <c:y val="0.270649662381945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8279163008424762"/>
                  <c:y val="0.163878513583237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951877023548095"/>
                  <c:y val="7.4609383762927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2956599458271442"/>
                  <c:y val="0.193590024003409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22458570884959972"/>
                  <c:y val="0.221688034188034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2314144861216601"/>
                  <c:y val="7.83475783475783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47857426810612"/>
                      <c:h val="0.4380341880341880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Data!$A$37:$A$44</c:f>
              <c:strCache>
                <c:ptCount val="8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EC design examination</c:v>
                </c:pt>
                <c:pt idx="6">
                  <c:v>EC design examination with drug consultation</c:v>
                </c:pt>
                <c:pt idx="7">
                  <c:v>EC design examination with drug consultation for initial certification</c:v>
                </c:pt>
              </c:strCache>
            </c:strRef>
          </c:cat>
          <c:val>
            <c:numRef>
              <c:f>Data!$AB$37:$AB$44</c:f>
              <c:numCache>
                <c:formatCode>_ * #,##0_ ;_ * \-#,##0_ ;_ * "-"??_ ;_ @_ </c:formatCode>
                <c:ptCount val="8"/>
                <c:pt idx="0">
                  <c:v>87.24</c:v>
                </c:pt>
                <c:pt idx="1">
                  <c:v>42.84</c:v>
                </c:pt>
                <c:pt idx="2">
                  <c:v>1.72</c:v>
                </c:pt>
                <c:pt idx="3">
                  <c:v>0.92</c:v>
                </c:pt>
                <c:pt idx="4">
                  <c:v>2.6</c:v>
                </c:pt>
                <c:pt idx="5">
                  <c:v>36.119999999999997</c:v>
                </c:pt>
                <c:pt idx="6">
                  <c:v>1.76</c:v>
                </c:pt>
                <c:pt idx="7">
                  <c:v>1.56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890136"/>
        <c:axId val="189891704"/>
      </c:barChart>
      <c:catAx>
        <c:axId val="189890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89891704"/>
        <c:crosses val="autoZero"/>
        <c:auto val="1"/>
        <c:lblAlgn val="ctr"/>
        <c:lblOffset val="100"/>
        <c:noMultiLvlLbl val="0"/>
      </c:catAx>
      <c:valAx>
        <c:axId val="189891704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898901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Data!$AB$45</c:f>
              <c:strCache>
                <c:ptCount val="1"/>
                <c:pt idx="0">
                  <c:v>Average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12531524275080547"/>
                  <c:y val="0.208593380691905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303563492945228"/>
                  <c:y val="-0.28688696898601684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Data!$A$46:$A$48</c:f>
              <c:strCache>
                <c:ptCount val="3"/>
                <c:pt idx="0">
                  <c:v>Annex 3</c:v>
                </c:pt>
                <c:pt idx="1">
                  <c:v>Annex 4 </c:v>
                </c:pt>
                <c:pt idx="2">
                  <c:v>Annex 7</c:v>
                </c:pt>
              </c:strCache>
            </c:strRef>
          </c:cat>
          <c:val>
            <c:numRef>
              <c:f>Data!$AB$46:$AB$48</c:f>
              <c:numCache>
                <c:formatCode>_ * #,##0_ ;_ * \-#,##0_ ;_ * "-"??_ ;_ @_ </c:formatCode>
                <c:ptCount val="3"/>
                <c:pt idx="0">
                  <c:v>3.76</c:v>
                </c:pt>
                <c:pt idx="1">
                  <c:v>11.84</c:v>
                </c:pt>
                <c:pt idx="2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892488"/>
        <c:axId val="179023184"/>
      </c:barChart>
      <c:catAx>
        <c:axId val="189892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79023184"/>
        <c:crosses val="autoZero"/>
        <c:auto val="1"/>
        <c:lblAlgn val="ctr"/>
        <c:lblOffset val="100"/>
        <c:noMultiLvlLbl val="0"/>
      </c:catAx>
      <c:valAx>
        <c:axId val="179023184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898924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Data!$A$50</c:f>
              <c:strCache>
                <c:ptCount val="1"/>
                <c:pt idx="0">
                  <c:v>Valid certificates against ISO 13485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Data!$AA$50:$AB$50</c:f>
              <c:numCache>
                <c:formatCode>_ * #,##0_ ;_ * \-#,##0_ ;_ * "-"??_ ;_ @_ </c:formatCode>
                <c:ptCount val="2"/>
                <c:pt idx="0">
                  <c:v>17113</c:v>
                </c:pt>
                <c:pt idx="1">
                  <c:v>684.52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Data!#REF!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24360"/>
        <c:axId val="179027496"/>
      </c:barChart>
      <c:catAx>
        <c:axId val="1790243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400">
                <a:solidFill>
                  <a:srgbClr val="000080"/>
                </a:solidFill>
              </a:defRPr>
            </a:pPr>
            <a:endParaRPr lang="fr-FR"/>
          </a:p>
        </c:txPr>
        <c:crossAx val="179027496"/>
        <c:crosses val="autoZero"/>
        <c:auto val="1"/>
        <c:lblAlgn val="ctr"/>
        <c:lblOffset val="100"/>
        <c:noMultiLvlLbl val="0"/>
      </c:catAx>
      <c:valAx>
        <c:axId val="179027496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79024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'Comparaion 2010-2012-2013-2014'!$A$50</c:f>
              <c:strCache>
                <c:ptCount val="1"/>
                <c:pt idx="0">
                  <c:v>2010 (19 NBs)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2.1248488101752915E-2"/>
                  <c:y val="-5.9786200779951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2010-2012-2013-2014'!$B$49:$C$49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2010-2012-2013-2014'!$B$50:$C$50</c:f>
              <c:numCache>
                <c:formatCode>0</c:formatCode>
                <c:ptCount val="2"/>
                <c:pt idx="0">
                  <c:v>11695</c:v>
                </c:pt>
                <c:pt idx="1">
                  <c:v>687.94117647058829</c:v>
                </c:pt>
              </c:numCache>
            </c:numRef>
          </c:val>
        </c:ser>
        <c:ser>
          <c:idx val="1"/>
          <c:order val="1"/>
          <c:tx>
            <c:strRef>
              <c:f>'Comparaion 2010-2012-2013-2014'!$A$51</c:f>
              <c:strCache>
                <c:ptCount val="1"/>
                <c:pt idx="0">
                  <c:v>2012 (28 NBs)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7707073418127474E-2"/>
                  <c:y val="1.4946550194987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2010-2012-2013-2014'!$B$49:$C$49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2010-2012-2013-2014'!$B$51:$C$51</c:f>
              <c:numCache>
                <c:formatCode>0</c:formatCode>
                <c:ptCount val="2"/>
                <c:pt idx="0" formatCode="General">
                  <c:v>18734</c:v>
                </c:pt>
                <c:pt idx="1">
                  <c:v>669.07142857142856</c:v>
                </c:pt>
              </c:numCache>
            </c:numRef>
          </c:val>
        </c:ser>
        <c:ser>
          <c:idx val="2"/>
          <c:order val="2"/>
          <c:tx>
            <c:strRef>
              <c:f>'Comparaion 2010-2012-2013-2014'!$A$52</c:f>
              <c:strCache>
                <c:ptCount val="1"/>
                <c:pt idx="0">
                  <c:v>2013 (28 NBs)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5936366076314667E-2"/>
                  <c:y val="8.9679301169926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2010-2012-2013-2014'!$B$49:$C$49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2010-2012-2013-2014'!$B$52:$C$52</c:f>
              <c:numCache>
                <c:formatCode>0</c:formatCode>
                <c:ptCount val="2"/>
                <c:pt idx="0" formatCode="General">
                  <c:v>16946</c:v>
                </c:pt>
                <c:pt idx="1">
                  <c:v>605.21428571428567</c:v>
                </c:pt>
              </c:numCache>
            </c:numRef>
          </c:val>
        </c:ser>
        <c:ser>
          <c:idx val="3"/>
          <c:order val="3"/>
          <c:tx>
            <c:strRef>
              <c:f>'Comparaion 2010-2012-2013-2014'!$A$53</c:f>
              <c:strCache>
                <c:ptCount val="1"/>
                <c:pt idx="0">
                  <c:v>2014 (25 NBs)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5.1499001362886952E-2"/>
                  <c:y val="-1.4946550194987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2010-2012-2013-2014'!$B$49:$C$49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'Comparaion 2010-2012-2013-2014'!$B$53:$C$53</c:f>
              <c:numCache>
                <c:formatCode>0</c:formatCode>
                <c:ptCount val="2"/>
                <c:pt idx="0" formatCode="General">
                  <c:v>17113</c:v>
                </c:pt>
                <c:pt idx="1">
                  <c:v>684.52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923168"/>
        <c:axId val="151915328"/>
      </c:barChart>
      <c:catAx>
        <c:axId val="151923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51915328"/>
        <c:crosses val="autoZero"/>
        <c:auto val="1"/>
        <c:lblAlgn val="ctr"/>
        <c:lblOffset val="100"/>
        <c:noMultiLvlLbl val="0"/>
      </c:catAx>
      <c:valAx>
        <c:axId val="151915328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51923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95150306211722"/>
          <c:y val="0.24217206875442165"/>
          <c:w val="0.36229249343832021"/>
          <c:h val="0.5021666074643546"/>
        </c:manualLayout>
      </c:layout>
      <c:overlay val="0"/>
      <c:txPr>
        <a:bodyPr/>
        <a:lstStyle/>
        <a:p>
          <a:pPr>
            <a:defRPr sz="2000">
              <a:solidFill>
                <a:srgbClr val="000080"/>
              </a:solidFill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Data!$AB$4</c:f>
              <c:strCache>
                <c:ptCount val="1"/>
                <c:pt idx="0">
                  <c:v> -   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0.34823420604202432"/>
                  <c:y val="8.01214348206474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3989796931055378E-2"/>
                  <c:y val="-0.3025333333333333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615903788467885E-2"/>
                  <c:y val="0.112687611018428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Data!$A$5:$A$7</c:f>
              <c:strCache>
                <c:ptCount val="3"/>
                <c:pt idx="0">
                  <c:v>AIMDD</c:v>
                </c:pt>
                <c:pt idx="1">
                  <c:v> MDD</c:v>
                </c:pt>
                <c:pt idx="2">
                  <c:v> IVD</c:v>
                </c:pt>
              </c:strCache>
            </c:strRef>
          </c:cat>
          <c:val>
            <c:numRef>
              <c:f>Data!$AB$5:$AB$7</c:f>
              <c:numCache>
                <c:formatCode>_ * #,##0_ ;_ * \-#,##0_ ;_ * "-"??_ ;_ @_ </c:formatCode>
                <c:ptCount val="3"/>
                <c:pt idx="0">
                  <c:v>20.818181818181817</c:v>
                </c:pt>
                <c:pt idx="1">
                  <c:v>775.22727272727275</c:v>
                </c:pt>
                <c:pt idx="2">
                  <c:v>55.090909090909093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23968"/>
        <c:axId val="179029848"/>
      </c:barChart>
      <c:catAx>
        <c:axId val="179023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79029848"/>
        <c:crosses val="autoZero"/>
        <c:auto val="1"/>
        <c:lblAlgn val="ctr"/>
        <c:lblOffset val="100"/>
        <c:noMultiLvlLbl val="0"/>
      </c:catAx>
      <c:valAx>
        <c:axId val="179029848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790239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12890383084351E-2"/>
          <c:y val="0.19534614231716887"/>
          <c:w val="0.58214928190155957"/>
          <c:h val="0.68835091644185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Data!$A$52</c:f>
              <c:strCache>
                <c:ptCount val="1"/>
                <c:pt idx="0">
                  <c:v>Number of certificates withdrawn in 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Data!$AA$52:$AB$52</c:f>
              <c:numCache>
                <c:formatCode>_ * #,##0_ ;_ * \-#,##0_ ;_ * "-"??_ ;_ @_ </c:formatCode>
                <c:ptCount val="2"/>
                <c:pt idx="0">
                  <c:v>1058</c:v>
                </c:pt>
                <c:pt idx="1">
                  <c:v>42.32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Data!#REF!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26320"/>
        <c:axId val="179029456"/>
      </c:barChart>
      <c:catAx>
        <c:axId val="1790263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400">
                <a:solidFill>
                  <a:srgbClr val="000080"/>
                </a:solidFill>
              </a:defRPr>
            </a:pPr>
            <a:endParaRPr lang="fr-FR"/>
          </a:p>
        </c:txPr>
        <c:crossAx val="179029456"/>
        <c:crosses val="autoZero"/>
        <c:auto val="1"/>
        <c:lblAlgn val="ctr"/>
        <c:lblOffset val="100"/>
        <c:noMultiLvlLbl val="0"/>
      </c:catAx>
      <c:valAx>
        <c:axId val="179029456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79026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'Comparaion 2010-2012-2013-2014'!$A$68</c:f>
              <c:strCache>
                <c:ptCount val="1"/>
                <c:pt idx="0">
                  <c:v>2010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9.1168107529552254E-3"/>
                  <c:y val="1.0361352860902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2010-2012-2013-2014'!$B$67:$C$67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'Comparaion 2010-2012-2013-2014'!$B$68:$C$68</c:f>
              <c:numCache>
                <c:formatCode>General</c:formatCode>
                <c:ptCount val="2"/>
                <c:pt idx="0">
                  <c:v>244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'Comparaion 2010-2012-2013-2014'!$A$69</c:f>
              <c:strCache>
                <c:ptCount val="1"/>
                <c:pt idx="0">
                  <c:v>2012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5954418817671682E-2"/>
                  <c:y val="1.7268921434837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18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2010-2012-2013-2014'!$B$67:$C$67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'Comparaion 2010-2012-2013-2014'!$B$69:$C$69</c:f>
              <c:numCache>
                <c:formatCode>0</c:formatCode>
                <c:ptCount val="2"/>
                <c:pt idx="0" formatCode="General">
                  <c:v>915</c:v>
                </c:pt>
                <c:pt idx="1">
                  <c:v>32.678571428571431</c:v>
                </c:pt>
              </c:numCache>
            </c:numRef>
          </c:val>
        </c:ser>
        <c:ser>
          <c:idx val="2"/>
          <c:order val="2"/>
          <c:tx>
            <c:strRef>
              <c:f>'Comparaion 2010-2012-2013-2014'!$A$70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18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2010-2012-2013-2014'!$B$67:$C$67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'Comparaion 2010-2012-2013-2014'!$B$70:$C$70</c:f>
              <c:numCache>
                <c:formatCode>General</c:formatCode>
                <c:ptCount val="2"/>
                <c:pt idx="0">
                  <c:v>881</c:v>
                </c:pt>
                <c:pt idx="1">
                  <c:v>31</c:v>
                </c:pt>
              </c:numCache>
            </c:numRef>
          </c:val>
        </c:ser>
        <c:ser>
          <c:idx val="3"/>
          <c:order val="3"/>
          <c:tx>
            <c:strRef>
              <c:f>'Comparaion 2010-2012-2013-2014'!$A$71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18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'Comparaion 2010-2012-2013-2014'!$B$67:$C$67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'Comparaion 2010-2012-2013-2014'!$B$71:$C$71</c:f>
              <c:numCache>
                <c:formatCode>0</c:formatCode>
                <c:ptCount val="2"/>
                <c:pt idx="0" formatCode="General">
                  <c:v>1058</c:v>
                </c:pt>
                <c:pt idx="1">
                  <c:v>42.32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922776"/>
        <c:axId val="151909448"/>
      </c:barChart>
      <c:catAx>
        <c:axId val="151922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51909448"/>
        <c:crosses val="autoZero"/>
        <c:auto val="1"/>
        <c:lblAlgn val="ctr"/>
        <c:lblOffset val="100"/>
        <c:noMultiLvlLbl val="0"/>
      </c:catAx>
      <c:valAx>
        <c:axId val="1519094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51922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31955380577423"/>
          <c:y val="0.32980898221055704"/>
          <c:w val="0.30373677972708435"/>
          <c:h val="0.3291255181356309"/>
        </c:manualLayout>
      </c:layout>
      <c:overlay val="0"/>
      <c:txPr>
        <a:bodyPr/>
        <a:lstStyle/>
        <a:p>
          <a:pPr>
            <a:defRPr sz="2000">
              <a:solidFill>
                <a:srgbClr val="000080"/>
              </a:solidFill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881552"/>
        <c:axId val="189882336"/>
      </c:barChart>
      <c:catAx>
        <c:axId val="18988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89882336"/>
        <c:crosses val="autoZero"/>
        <c:auto val="1"/>
        <c:lblAlgn val="ctr"/>
        <c:lblOffset val="100"/>
        <c:noMultiLvlLbl val="0"/>
      </c:catAx>
      <c:valAx>
        <c:axId val="189882336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898815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69881889763778"/>
          <c:y val="0.15064377369495477"/>
          <c:w val="0.44693591426071744"/>
          <c:h val="0.74489319043452906"/>
        </c:manualLayout>
      </c:layout>
      <c:pie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245154064005524"/>
                  <c:y val="-6.60720909886264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32076017293862"/>
                      <c:h val="0.1919111111111111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1258033112106931"/>
                  <c:y val="8.33434820647419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Data!$A$54:$A$56</c:f>
              <c:strCache>
                <c:ptCount val="3"/>
                <c:pt idx="0">
                  <c:v> Certification holders</c:v>
                </c:pt>
                <c:pt idx="1">
                  <c:v>Outside EU</c:v>
                </c:pt>
                <c:pt idx="2">
                  <c:v>EU</c:v>
                </c:pt>
              </c:strCache>
            </c:strRef>
          </c:cat>
          <c:val>
            <c:numRef>
              <c:f>Data!$AA$54:$AA$56</c:f>
              <c:numCache>
                <c:formatCode>_ * #,##0_ ;_ * \-#,##0_ ;_ * "-"??_ ;_ @_ </c:formatCode>
                <c:ptCount val="3"/>
                <c:pt idx="0" formatCode="General">
                  <c:v>0</c:v>
                </c:pt>
                <c:pt idx="1">
                  <c:v>20993</c:v>
                </c:pt>
                <c:pt idx="2">
                  <c:v>10520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921992"/>
        <c:axId val="151916896"/>
      </c:barChart>
      <c:catAx>
        <c:axId val="151921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51916896"/>
        <c:crosses val="autoZero"/>
        <c:auto val="1"/>
        <c:lblAlgn val="ctr"/>
        <c:lblOffset val="100"/>
        <c:noMultiLvlLbl val="0"/>
      </c:catAx>
      <c:valAx>
        <c:axId val="151916896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519219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6503387657936E-2"/>
          <c:y val="0.14312039312039315"/>
          <c:w val="0.87783620979063659"/>
          <c:h val="0.74140758510837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Data!$A$58</c:f>
              <c:strCache>
                <c:ptCount val="1"/>
                <c:pt idx="0">
                  <c:v>FTE employee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Data!$B$57:$AC$57</c:f>
              <c:strCache>
                <c:ptCount val="3"/>
                <c:pt idx="0">
                  <c:v>Total</c:v>
                </c:pt>
                <c:pt idx="1">
                  <c:v>Average</c:v>
                </c:pt>
                <c:pt idx="2">
                  <c:v>Median</c:v>
                </c:pt>
              </c:strCache>
            </c:strRef>
          </c:cat>
          <c:val>
            <c:numRef>
              <c:f>Data!$B$58:$AC$58</c:f>
              <c:numCache>
                <c:formatCode>_ * #,##0_ ;_ * \-#,##0_ ;_ * "-"??_ ;_ @_ </c:formatCode>
                <c:ptCount val="3"/>
                <c:pt idx="0">
                  <c:v>1618.5</c:v>
                </c:pt>
                <c:pt idx="1">
                  <c:v>64.739999999999995</c:v>
                </c:pt>
                <c:pt idx="2" formatCode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Data!$A$59</c:f>
              <c:strCache>
                <c:ptCount val="1"/>
                <c:pt idx="0">
                  <c:v>FTE subcontractors 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Data!$B$57:$AC$57</c:f>
              <c:strCache>
                <c:ptCount val="3"/>
                <c:pt idx="0">
                  <c:v>Total</c:v>
                </c:pt>
                <c:pt idx="1">
                  <c:v>Average</c:v>
                </c:pt>
                <c:pt idx="2">
                  <c:v>Median</c:v>
                </c:pt>
              </c:strCache>
            </c:strRef>
          </c:cat>
          <c:val>
            <c:numRef>
              <c:f>Data!$B$59:$AC$59</c:f>
              <c:numCache>
                <c:formatCode>_ * #,##0_ ;_ * \-#,##0_ ;_ * "-"??_ ;_ @_ </c:formatCode>
                <c:ptCount val="3"/>
                <c:pt idx="0">
                  <c:v>626.75</c:v>
                </c:pt>
                <c:pt idx="1">
                  <c:v>25.07</c:v>
                </c:pt>
                <c:pt idx="2" formatCode="0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912584"/>
        <c:axId val="151910232"/>
      </c:barChart>
      <c:catAx>
        <c:axId val="15191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151910232"/>
        <c:crosses val="autoZero"/>
        <c:auto val="1"/>
        <c:lblAlgn val="ctr"/>
        <c:lblOffset val="100"/>
        <c:noMultiLvlLbl val="0"/>
      </c:catAx>
      <c:valAx>
        <c:axId val="151910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151912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901578618079712"/>
          <c:y val="0.27979067112925382"/>
          <c:w val="0.35485583379112495"/>
          <c:h val="0.20833381699523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8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Data!$AB$8</c:f>
              <c:strCache>
                <c:ptCount val="1"/>
                <c:pt idx="0">
                  <c:v> -   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8120472725252751"/>
                  <c:y val="-0.22414363147684446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000080"/>
                        </a:solidFill>
                        <a:latin typeface="Calibri" panose="020F0502020204030204" pitchFamily="34" charset="0"/>
                      </a:defRPr>
                    </a:pPr>
                    <a:fld id="{399EC9BD-69A8-4707-B0BD-BF611B6EB536}" type="CATEGORYNAME">
                      <a:rPr lang="en-US" b="1" baseline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pPr>
                        <a:defRPr sz="1800" b="1">
                          <a:solidFill>
                            <a:srgbClr val="000080"/>
                          </a:solidFill>
                          <a:latin typeface="Calibri" panose="020F0502020204030204" pitchFamily="34" charset="0"/>
                        </a:defRPr>
                      </a:pPr>
                      <a:t>[NOM DE CATÉGORIE]</a:t>
                    </a:fld>
                    <a:r>
                      <a:rPr lang="en-US" b="1" baseline="0" dirty="0">
                        <a:solidFill>
                          <a:srgbClr val="000080"/>
                        </a:solidFill>
                        <a:latin typeface="Calibri" panose="020F0502020204030204" pitchFamily="34" charset="0"/>
                      </a:rPr>
                      <a:t>
</a:t>
                    </a:r>
                    <a:fld id="{68AD8557-93A6-4DAB-8AB2-9CCC43D3EBDD}" type="PERCENTAGE">
                      <a:rPr lang="en-US" b="1" baseline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pPr>
                        <a:defRPr sz="1800" b="1">
                          <a:solidFill>
                            <a:srgbClr val="000080"/>
                          </a:solidFill>
                          <a:latin typeface="Calibri" panose="020F0502020204030204" pitchFamily="34" charset="0"/>
                        </a:defRPr>
                      </a:pPr>
                      <a:t>[POURCENTAGE]</a:t>
                    </a:fld>
                    <a:endParaRPr lang="en-US" b="1" baseline="0" dirty="0">
                      <a:solidFill>
                        <a:srgbClr val="000080"/>
                      </a:solidFill>
                      <a:latin typeface="Calibri" panose="020F0502020204030204" pitchFamily="34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0454907788023552"/>
                  <c:y val="-8.2956594566415701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0080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32177851806985663"/>
                  <c:y val="1.6698140248528892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0080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181313187423622E-3"/>
                  <c:y val="0.3443647821182261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80"/>
                        </a:solidFill>
                      </a:rPr>
                      <a:t>Annex 5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Data!$A$9:$A$12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Data!$AB$9:$AB$12</c:f>
              <c:numCache>
                <c:formatCode>_ * #,##0_ ;_ * \-#,##0_ ;_ * "-"??_ ;_ @_ </c:formatCode>
                <c:ptCount val="4"/>
                <c:pt idx="0">
                  <c:v>19.399999999999999</c:v>
                </c:pt>
                <c:pt idx="1">
                  <c:v>2.2799999999999998</c:v>
                </c:pt>
                <c:pt idx="2">
                  <c:v>0.16</c:v>
                </c:pt>
                <c:pt idx="3">
                  <c:v>3.76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922384"/>
        <c:axId val="151917680"/>
      </c:barChart>
      <c:catAx>
        <c:axId val="15192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51917680"/>
        <c:crosses val="autoZero"/>
        <c:auto val="1"/>
        <c:lblAlgn val="ctr"/>
        <c:lblOffset val="100"/>
        <c:noMultiLvlLbl val="0"/>
      </c:catAx>
      <c:valAx>
        <c:axId val="151917680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519223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'Comparaion 2010-2012-2013-2014'!$A$55</c:f>
              <c:strCache>
                <c:ptCount val="1"/>
                <c:pt idx="0">
                  <c:v>2010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cat>
            <c:multiLvlStrRef>
              <c:f>'Comparaion 2010-2012-2013-2014'!$B$53:$E$54</c:f>
              <c:multiLvlStrCache>
                <c:ptCount val="4"/>
                <c:lvl>
                  <c:pt idx="0">
                    <c:v>Total</c:v>
                  </c:pt>
                  <c:pt idx="1">
                    <c:v>Average</c:v>
                  </c:pt>
                  <c:pt idx="2">
                    <c:v>Total</c:v>
                  </c:pt>
                  <c:pt idx="3">
                    <c:v>Average</c:v>
                  </c:pt>
                </c:lvl>
                <c:lvl>
                  <c:pt idx="0">
                    <c:v>FTE employee</c:v>
                  </c:pt>
                  <c:pt idx="2">
                    <c:v>FTE subcontractors</c:v>
                  </c:pt>
                </c:lvl>
              </c:multiLvlStrCache>
            </c:multiLvlStrRef>
          </c:cat>
          <c:val>
            <c:numRef>
              <c:f>'Comparaion 2010-2012-2013-2014'!$B$55:$E$55</c:f>
              <c:numCache>
                <c:formatCode>_ * #,##0_ ;_ * \-#,##0_ ;_ * "-"??_ ;_ @_ </c:formatCode>
                <c:ptCount val="4"/>
                <c:pt idx="0">
                  <c:v>769.5</c:v>
                </c:pt>
                <c:pt idx="1">
                  <c:v>45.264705882352942</c:v>
                </c:pt>
                <c:pt idx="2">
                  <c:v>310</c:v>
                </c:pt>
                <c:pt idx="3">
                  <c:v>18.235294117647058</c:v>
                </c:pt>
              </c:numCache>
            </c:numRef>
          </c:val>
        </c:ser>
        <c:ser>
          <c:idx val="1"/>
          <c:order val="1"/>
          <c:tx>
            <c:strRef>
              <c:f>'Comparaion 2010-2012-2013-2014'!$A$56</c:f>
              <c:strCache>
                <c:ptCount val="1"/>
                <c:pt idx="0">
                  <c:v>2012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</c:spPr>
          <c:invertIfNegative val="0"/>
          <c:cat>
            <c:multiLvlStrRef>
              <c:f>'Comparaion 2010-2012-2013-2014'!$B$53:$E$54</c:f>
              <c:multiLvlStrCache>
                <c:ptCount val="4"/>
                <c:lvl>
                  <c:pt idx="0">
                    <c:v>Total</c:v>
                  </c:pt>
                  <c:pt idx="1">
                    <c:v>Average</c:v>
                  </c:pt>
                  <c:pt idx="2">
                    <c:v>Total</c:v>
                  </c:pt>
                  <c:pt idx="3">
                    <c:v>Average</c:v>
                  </c:pt>
                </c:lvl>
                <c:lvl>
                  <c:pt idx="0">
                    <c:v>FTE employee</c:v>
                  </c:pt>
                  <c:pt idx="2">
                    <c:v>FTE subcontractors</c:v>
                  </c:pt>
                </c:lvl>
              </c:multiLvlStrCache>
            </c:multiLvlStrRef>
          </c:cat>
          <c:val>
            <c:numRef>
              <c:f>'Comparaion 2010-2012-2013-2014'!$B$56:$E$56</c:f>
              <c:numCache>
                <c:formatCode>_ * #,##0_ ;_ * \-#,##0_ ;_ * "-"??_ ;_ @_ </c:formatCode>
                <c:ptCount val="4"/>
                <c:pt idx="0">
                  <c:v>1383.4</c:v>
                </c:pt>
                <c:pt idx="1">
                  <c:v>49.407142857142858</c:v>
                </c:pt>
                <c:pt idx="2">
                  <c:v>785</c:v>
                </c:pt>
                <c:pt idx="3">
                  <c:v>28.035714285714285</c:v>
                </c:pt>
              </c:numCache>
            </c:numRef>
          </c:val>
        </c:ser>
        <c:ser>
          <c:idx val="2"/>
          <c:order val="2"/>
          <c:tx>
            <c:strRef>
              <c:f>'Comparaion 2010-2012-2013-2014'!$A$57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cat>
            <c:multiLvlStrRef>
              <c:f>'Comparaion 2010-2012-2013-2014'!$B$53:$E$54</c:f>
              <c:multiLvlStrCache>
                <c:ptCount val="4"/>
                <c:lvl>
                  <c:pt idx="0">
                    <c:v>Total</c:v>
                  </c:pt>
                  <c:pt idx="1">
                    <c:v>Average</c:v>
                  </c:pt>
                  <c:pt idx="2">
                    <c:v>Total</c:v>
                  </c:pt>
                  <c:pt idx="3">
                    <c:v>Average</c:v>
                  </c:pt>
                </c:lvl>
                <c:lvl>
                  <c:pt idx="0">
                    <c:v>FTE employee</c:v>
                  </c:pt>
                  <c:pt idx="2">
                    <c:v>FTE subcontractors</c:v>
                  </c:pt>
                </c:lvl>
              </c:multiLvlStrCache>
            </c:multiLvlStrRef>
          </c:cat>
          <c:val>
            <c:numRef>
              <c:f>'Comparaion 2010-2012-2013-2014'!$B$57:$E$57</c:f>
              <c:numCache>
                <c:formatCode>General</c:formatCode>
                <c:ptCount val="4"/>
                <c:pt idx="0">
                  <c:v>1291</c:v>
                </c:pt>
                <c:pt idx="1">
                  <c:v>46</c:v>
                </c:pt>
                <c:pt idx="2">
                  <c:v>739</c:v>
                </c:pt>
                <c:pt idx="3">
                  <c:v>26</c:v>
                </c:pt>
              </c:numCache>
            </c:numRef>
          </c:val>
        </c:ser>
        <c:ser>
          <c:idx val="3"/>
          <c:order val="3"/>
          <c:tx>
            <c:strRef>
              <c:f>'Comparaion 2010-2012-2013-2014'!$A$58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multiLvlStrRef>
              <c:f>'Comparaion 2010-2012-2013-2014'!$B$53:$E$54</c:f>
              <c:multiLvlStrCache>
                <c:ptCount val="4"/>
                <c:lvl>
                  <c:pt idx="0">
                    <c:v>Total</c:v>
                  </c:pt>
                  <c:pt idx="1">
                    <c:v>Average</c:v>
                  </c:pt>
                  <c:pt idx="2">
                    <c:v>Total</c:v>
                  </c:pt>
                  <c:pt idx="3">
                    <c:v>Average</c:v>
                  </c:pt>
                </c:lvl>
                <c:lvl>
                  <c:pt idx="0">
                    <c:v>FTE employee</c:v>
                  </c:pt>
                  <c:pt idx="2">
                    <c:v>FTE subcontractors</c:v>
                  </c:pt>
                </c:lvl>
              </c:multiLvlStrCache>
            </c:multiLvlStrRef>
          </c:cat>
          <c:val>
            <c:numRef>
              <c:f>'Comparaion 2010-2012-2013-2014'!$B$58:$E$58</c:f>
              <c:numCache>
                <c:formatCode>0</c:formatCode>
                <c:ptCount val="4"/>
                <c:pt idx="0">
                  <c:v>1618.5</c:v>
                </c:pt>
                <c:pt idx="1">
                  <c:v>64.739999999999995</c:v>
                </c:pt>
                <c:pt idx="2">
                  <c:v>626.75</c:v>
                </c:pt>
                <c:pt idx="3">
                  <c:v>25.07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914936"/>
        <c:axId val="151911800"/>
      </c:barChart>
      <c:catAx>
        <c:axId val="15191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51911800"/>
        <c:crosses val="autoZero"/>
        <c:auto val="1"/>
        <c:lblAlgn val="ctr"/>
        <c:lblOffset val="100"/>
        <c:noMultiLvlLbl val="0"/>
      </c:catAx>
      <c:valAx>
        <c:axId val="151911800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519149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>
              <a:solidFill>
                <a:srgbClr val="000080"/>
              </a:solidFill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3758905260129"/>
          <c:y val="0.19480351414406533"/>
          <c:w val="0.85540060584473898"/>
          <c:h val="0.6892166083406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'Graphs 2014'!$B$253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'Graphs 2014'!$A$254:$A$256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2014'!$B$254:$B$256</c:f>
              <c:numCache>
                <c:formatCode>_ * #,##0_ ;_ * \-#,##0_ ;_ * "-"??_ ;_ @_ </c:formatCode>
                <c:ptCount val="3"/>
                <c:pt idx="0">
                  <c:v>1624</c:v>
                </c:pt>
                <c:pt idx="1">
                  <c:v>387.75</c:v>
                </c:pt>
                <c:pt idx="2">
                  <c:v>233.5</c:v>
                </c:pt>
              </c:numCache>
            </c:numRef>
          </c:val>
        </c:ser>
        <c:ser>
          <c:idx val="1"/>
          <c:order val="1"/>
          <c:tx>
            <c:strRef>
              <c:f>'Graphs 2014'!$C$253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'Graphs 2014'!$A$254:$A$256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2014'!$C$254:$C$256</c:f>
              <c:numCache>
                <c:formatCode>_ * #,##0_ ;_ * \-#,##0_ ;_ * "-"??_ ;_ @_ </c:formatCode>
                <c:ptCount val="3"/>
                <c:pt idx="0">
                  <c:v>232</c:v>
                </c:pt>
                <c:pt idx="1">
                  <c:v>27.696428571428573</c:v>
                </c:pt>
                <c:pt idx="2">
                  <c:v>58.375</c:v>
                </c:pt>
              </c:numCache>
            </c:numRef>
          </c:val>
        </c:ser>
        <c:ser>
          <c:idx val="2"/>
          <c:order val="2"/>
          <c:tx>
            <c:strRef>
              <c:f>'Graphs 2014'!$D$253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'Graphs 2014'!$A$254:$A$256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2014'!$D$254:$D$256</c:f>
              <c:numCache>
                <c:formatCode>General</c:formatCode>
                <c:ptCount val="3"/>
                <c:pt idx="0">
                  <c:v>53</c:v>
                </c:pt>
                <c:pt idx="1">
                  <c:v>25</c:v>
                </c:pt>
                <c:pt idx="2">
                  <c:v>4.25</c:v>
                </c:pt>
              </c:numCache>
            </c:numRef>
          </c:val>
        </c:ser>
        <c:ser>
          <c:idx val="3"/>
          <c:order val="3"/>
          <c:tx>
            <c:strRef>
              <c:f>'Graphs 2014'!$E$253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'Graphs 2014'!$A$254:$A$256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2014'!$E$254:$E$256</c:f>
              <c:numCache>
                <c:formatCode>General</c:formatCode>
                <c:ptCount val="3"/>
                <c:pt idx="0">
                  <c:v>518</c:v>
                </c:pt>
                <c:pt idx="1">
                  <c:v>92</c:v>
                </c:pt>
                <c:pt idx="2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269904"/>
        <c:axId val="352265592"/>
      </c:barChart>
      <c:catAx>
        <c:axId val="352269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52265592"/>
        <c:crosses val="autoZero"/>
        <c:auto val="1"/>
        <c:lblAlgn val="ctr"/>
        <c:lblOffset val="100"/>
        <c:noMultiLvlLbl val="0"/>
      </c:catAx>
      <c:valAx>
        <c:axId val="352265592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352269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91192645261634"/>
          <c:y val="0.19593358121901433"/>
          <c:w val="0.25306229863348517"/>
          <c:h val="0.40894284047827356"/>
        </c:manualLayout>
      </c:layout>
      <c:overlay val="0"/>
      <c:txPr>
        <a:bodyPr/>
        <a:lstStyle/>
        <a:p>
          <a:pPr>
            <a:defRPr sz="2000" b="0">
              <a:solidFill>
                <a:srgbClr val="000099"/>
              </a:solidFill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Data!$AB$13</c:f>
              <c:strCache>
                <c:ptCount val="1"/>
                <c:pt idx="0">
                  <c:v> -   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00FFCC"/>
              </a:solidFill>
            </c:spPr>
          </c:dPt>
          <c:dPt>
            <c:idx val="6"/>
            <c:bubble3D val="0"/>
            <c:spPr>
              <a:solidFill>
                <a:srgbClr val="0099FF"/>
              </a:solidFill>
            </c:spPr>
          </c:dPt>
          <c:dLbls>
            <c:dLbl>
              <c:idx val="0"/>
              <c:layout>
                <c:manualLayout>
                  <c:x val="-0.16920425508276865"/>
                  <c:y val="4.604432840795461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9472975224975"/>
                  <c:y val="-0.2143295189423397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Annex 5
24%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685951560937706E-2"/>
                  <c:y val="0.215710198866792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033301855349407"/>
                  <c:y val="0.132323352960782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513887345850462E-2"/>
                  <c:y val="4.55621597600266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Data!$A$14:$A$20</c:f>
              <c:strCache>
                <c:ptCount val="7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Annex 2 including EC design examination</c:v>
                </c:pt>
                <c:pt idx="6">
                  <c:v>EC design examination including combination product</c:v>
                </c:pt>
              </c:strCache>
            </c:strRef>
          </c:cat>
          <c:val>
            <c:numRef>
              <c:f>Data!$AB$14:$AB$20</c:f>
              <c:numCache>
                <c:formatCode>_ * #,##0_ ;_ * \-#,##0_ ;_ * "-"??_ ;_ @_ </c:formatCode>
                <c:ptCount val="7"/>
                <c:pt idx="0">
                  <c:v>391.72</c:v>
                </c:pt>
                <c:pt idx="1">
                  <c:v>209.16</c:v>
                </c:pt>
                <c:pt idx="2">
                  <c:v>7.2</c:v>
                </c:pt>
                <c:pt idx="3">
                  <c:v>34.56</c:v>
                </c:pt>
                <c:pt idx="4">
                  <c:v>13.12</c:v>
                </c:pt>
                <c:pt idx="5">
                  <c:v>166.88</c:v>
                </c:pt>
                <c:pt idx="6">
                  <c:v>6.76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Data!$AB$21</c:f>
              <c:strCache>
                <c:ptCount val="1"/>
                <c:pt idx="0">
                  <c:v> -   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420328296855905"/>
                  <c:y val="0.172598044661704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08736529274525"/>
                  <c:y val="-0.23630013331852018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23266859237863"/>
                      <c:h val="0.16913815131652038"/>
                    </c:manualLayout>
                  </c15:layout>
                </c:ext>
              </c:extLst>
            </c:dLbl>
            <c:dLbl>
              <c:idx val="2"/>
              <c:numFmt formatCode="0.00%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0080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Data!$A$22:$A$24</c:f>
              <c:strCache>
                <c:ptCount val="3"/>
                <c:pt idx="0">
                  <c:v>Annex 3</c:v>
                </c:pt>
                <c:pt idx="1">
                  <c:v>Annex 4 </c:v>
                </c:pt>
                <c:pt idx="2">
                  <c:v>Annex 7</c:v>
                </c:pt>
              </c:strCache>
            </c:strRef>
          </c:cat>
          <c:val>
            <c:numRef>
              <c:f>Data!$AB$22:$AB$24</c:f>
              <c:numCache>
                <c:formatCode>_ * #,##0_ ;_ * \-#,##0_ ;_ * "-"??_ ;_ @_ </c:formatCode>
                <c:ptCount val="3"/>
                <c:pt idx="0">
                  <c:v>14.92</c:v>
                </c:pt>
                <c:pt idx="1">
                  <c:v>31.28</c:v>
                </c:pt>
                <c:pt idx="2">
                  <c:v>2.2799999999999998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0.44016</cdr:x>
      <cdr:y>0.15616</cdr:y>
    </cdr:from>
    <cdr:to>
      <cdr:x>0.91304</cdr:x>
      <cdr:y>0.47717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644930" y="696465"/>
          <a:ext cx="3915910" cy="1431688"/>
        </a:xfrm>
        <a:prstGeom xmlns:a="http://schemas.openxmlformats.org/drawingml/2006/main" prst="rect">
          <a:avLst/>
        </a:prstGeom>
        <a:solidFill xmlns:a="http://schemas.openxmlformats.org/drawingml/2006/main">
          <a:srgbClr val="A3E7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BE" sz="2000" u="sng" dirty="0" err="1">
              <a:solidFill>
                <a:srgbClr val="000080"/>
              </a:solidFill>
              <a:latin typeface="Calibri" panose="020F0502020204030204" pitchFamily="34" charset="0"/>
            </a:rPr>
            <a:t>Numbers</a:t>
          </a:r>
          <a:r>
            <a:rPr lang="fr-BE" sz="2000" u="sng" dirty="0">
              <a:solidFill>
                <a:srgbClr val="000080"/>
              </a:solidFill>
              <a:latin typeface="Calibri" panose="020F0502020204030204" pitchFamily="34" charset="0"/>
            </a:rPr>
            <a:t> of </a:t>
          </a:r>
          <a:r>
            <a:rPr lang="fr-BE" sz="2000" u="sng" dirty="0" err="1">
              <a:solidFill>
                <a:srgbClr val="000080"/>
              </a:solidFill>
              <a:latin typeface="Calibri" panose="020F0502020204030204" pitchFamily="34" charset="0"/>
            </a:rPr>
            <a:t>certificate</a:t>
          </a:r>
          <a:r>
            <a:rPr lang="fr-BE" sz="2000" u="sng" dirty="0">
              <a:solidFill>
                <a:srgbClr val="000080"/>
              </a:solidFill>
              <a:latin typeface="Calibri" panose="020F0502020204030204" pitchFamily="34" charset="0"/>
            </a:rPr>
            <a:t> by 25 </a:t>
          </a:r>
          <a:r>
            <a:rPr lang="fr-BE" sz="2000" u="sng" dirty="0" err="1">
              <a:solidFill>
                <a:srgbClr val="000080"/>
              </a:solidFill>
              <a:latin typeface="Calibri" panose="020F0502020204030204" pitchFamily="34" charset="0"/>
            </a:rPr>
            <a:t>NBs</a:t>
          </a:r>
          <a:endParaRPr lang="fr-BE" sz="2000" u="sng" dirty="0">
            <a:solidFill>
              <a:srgbClr val="000080"/>
            </a:solidFill>
            <a:latin typeface="Calibri" panose="020F0502020204030204" pitchFamily="34" charset="0"/>
          </a:endParaRPr>
        </a:p>
        <a:p xmlns:a="http://schemas.openxmlformats.org/drawingml/2006/main">
          <a:r>
            <a:rPr lang="fr-BE" sz="2000" dirty="0">
              <a:solidFill>
                <a:srgbClr val="000080"/>
              </a:solidFill>
              <a:latin typeface="Calibri" panose="020F0502020204030204" pitchFamily="34" charset="0"/>
            </a:rPr>
            <a:t>	</a:t>
          </a:r>
          <a:r>
            <a:rPr lang="fr-BE" sz="2000" dirty="0" smtClean="0">
              <a:solidFill>
                <a:srgbClr val="000080"/>
              </a:solidFill>
              <a:latin typeface="Calibri" panose="020F0502020204030204" pitchFamily="34" charset="0"/>
            </a:rPr>
            <a:t>&gt; </a:t>
          </a:r>
          <a:r>
            <a:rPr lang="fr-BE" sz="2000" dirty="0">
              <a:solidFill>
                <a:srgbClr val="000080"/>
              </a:solidFill>
              <a:latin typeface="Calibri" panose="020F0502020204030204" pitchFamily="34" charset="0"/>
            </a:rPr>
            <a:t>1</a:t>
          </a:r>
          <a:r>
            <a:rPr lang="fr-BE" sz="2000" baseline="0" dirty="0">
              <a:solidFill>
                <a:srgbClr val="000080"/>
              </a:solidFill>
              <a:latin typeface="Calibri" panose="020F0502020204030204" pitchFamily="34" charset="0"/>
            </a:rPr>
            <a:t> 000: 	    </a:t>
          </a:r>
          <a:r>
            <a:rPr lang="fr-BE" sz="2000" baseline="0" dirty="0" smtClean="0">
              <a:solidFill>
                <a:srgbClr val="000080"/>
              </a:solidFill>
              <a:latin typeface="Calibri" panose="020F0502020204030204" pitchFamily="34" charset="0"/>
            </a:rPr>
            <a:t>    7 </a:t>
          </a:r>
          <a:r>
            <a:rPr lang="fr-BE" sz="2000" baseline="0" dirty="0" err="1">
              <a:solidFill>
                <a:srgbClr val="000080"/>
              </a:solidFill>
              <a:latin typeface="Calibri" panose="020F0502020204030204" pitchFamily="34" charset="0"/>
            </a:rPr>
            <a:t>NBs</a:t>
          </a:r>
          <a:endParaRPr lang="fr-BE" sz="2000" baseline="0" dirty="0">
            <a:solidFill>
              <a:srgbClr val="000080"/>
            </a:solidFill>
            <a:latin typeface="Calibri" panose="020F0502020204030204" pitchFamily="34" charset="0"/>
          </a:endParaRPr>
        </a:p>
        <a:p xmlns:a="http://schemas.openxmlformats.org/drawingml/2006/main">
          <a:r>
            <a:rPr lang="fr-BE" sz="2000" baseline="0" dirty="0">
              <a:solidFill>
                <a:srgbClr val="000080"/>
              </a:solidFill>
              <a:latin typeface="Calibri" panose="020F0502020204030204" pitchFamily="34" charset="0"/>
            </a:rPr>
            <a:t>	</a:t>
          </a:r>
          <a:r>
            <a:rPr lang="fr-BE" sz="2000" baseline="0" dirty="0" smtClean="0">
              <a:solidFill>
                <a:srgbClr val="000080"/>
              </a:solidFill>
              <a:latin typeface="Calibri" panose="020F0502020204030204" pitchFamily="34" charset="0"/>
            </a:rPr>
            <a:t>350 </a:t>
          </a:r>
          <a:r>
            <a:rPr lang="fr-BE" sz="2000" baseline="0" dirty="0">
              <a:solidFill>
                <a:srgbClr val="000080"/>
              </a:solidFill>
              <a:latin typeface="Calibri" panose="020F0502020204030204" pitchFamily="34" charset="0"/>
            </a:rPr>
            <a:t>- 1 000: </a:t>
          </a:r>
          <a:r>
            <a:rPr lang="fr-BE" sz="2000" baseline="0" dirty="0" smtClean="0">
              <a:solidFill>
                <a:srgbClr val="000080"/>
              </a:solidFill>
              <a:latin typeface="Calibri" panose="020F0502020204030204" pitchFamily="34" charset="0"/>
            </a:rPr>
            <a:t>  9 </a:t>
          </a:r>
          <a:r>
            <a:rPr lang="fr-BE" sz="2000" baseline="0" dirty="0" err="1">
              <a:solidFill>
                <a:srgbClr val="000080"/>
              </a:solidFill>
              <a:latin typeface="Calibri" panose="020F0502020204030204" pitchFamily="34" charset="0"/>
            </a:rPr>
            <a:t>NBs</a:t>
          </a:r>
          <a:endParaRPr lang="fr-BE" sz="2000" baseline="0" dirty="0">
            <a:solidFill>
              <a:srgbClr val="000080"/>
            </a:solidFill>
            <a:latin typeface="Calibri" panose="020F0502020204030204" pitchFamily="34" charset="0"/>
          </a:endParaRPr>
        </a:p>
        <a:p xmlns:a="http://schemas.openxmlformats.org/drawingml/2006/main">
          <a:r>
            <a:rPr lang="fr-BE" sz="2000" baseline="0" dirty="0">
              <a:solidFill>
                <a:srgbClr val="000080"/>
              </a:solidFill>
              <a:latin typeface="Calibri" panose="020F0502020204030204" pitchFamily="34" charset="0"/>
            </a:rPr>
            <a:t>	&lt; </a:t>
          </a:r>
          <a:r>
            <a:rPr lang="fr-BE" sz="2000" baseline="0" dirty="0" smtClean="0">
              <a:solidFill>
                <a:srgbClr val="000080"/>
              </a:solidFill>
              <a:latin typeface="Calibri" panose="020F0502020204030204" pitchFamily="34" charset="0"/>
            </a:rPr>
            <a:t>350: </a:t>
          </a:r>
          <a:r>
            <a:rPr lang="fr-BE" sz="2000" baseline="0" dirty="0">
              <a:solidFill>
                <a:srgbClr val="000080"/>
              </a:solidFill>
              <a:latin typeface="Calibri" panose="020F0502020204030204" pitchFamily="34" charset="0"/>
            </a:rPr>
            <a:t>	    </a:t>
          </a:r>
          <a:r>
            <a:rPr lang="fr-BE" sz="200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r>
            <a:rPr lang="fr-BE" sz="2000" dirty="0" smtClean="0">
              <a:solidFill>
                <a:srgbClr val="000080"/>
              </a:solidFill>
              <a:latin typeface="Calibri" panose="020F0502020204030204" pitchFamily="34" charset="0"/>
            </a:rPr>
            <a:t>   </a:t>
          </a:r>
          <a:r>
            <a:rPr lang="fr-BE" sz="2000" baseline="0" dirty="0" smtClean="0">
              <a:solidFill>
                <a:srgbClr val="000080"/>
              </a:solidFill>
              <a:latin typeface="Calibri" panose="020F0502020204030204" pitchFamily="34" charset="0"/>
            </a:rPr>
            <a:t>9 </a:t>
          </a:r>
          <a:r>
            <a:rPr lang="fr-BE" sz="2000" baseline="0" dirty="0" err="1">
              <a:solidFill>
                <a:srgbClr val="000080"/>
              </a:solidFill>
              <a:latin typeface="Calibri" panose="020F0502020204030204" pitchFamily="34" charset="0"/>
            </a:rPr>
            <a:t>NBs</a:t>
          </a:r>
          <a:endParaRPr lang="fr-BE" sz="2000" dirty="0">
            <a:solidFill>
              <a:srgbClr val="00008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</cdr:x>
      <cdr:y>0.80291</cdr:y>
    </cdr:from>
    <cdr:to>
      <cdr:x>1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968552" y="2890797"/>
          <a:ext cx="2232248" cy="70960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BE" sz="1100" u="none" dirty="0">
              <a:solidFill>
                <a:srgbClr val="000080"/>
              </a:solidFill>
            </a:rPr>
            <a:t>* </a:t>
          </a:r>
          <a:r>
            <a:rPr lang="fr-BE" sz="1100" b="1" u="none" dirty="0">
              <a:solidFill>
                <a:srgbClr val="000080"/>
              </a:solidFill>
            </a:rPr>
            <a:t>ECDE</a:t>
          </a:r>
          <a:r>
            <a:rPr lang="fr-BE" sz="1100" u="none" dirty="0">
              <a:solidFill>
                <a:srgbClr val="000080"/>
              </a:solidFill>
            </a:rPr>
            <a:t>: EC Design </a:t>
          </a:r>
          <a:r>
            <a:rPr lang="fr-BE" sz="1100" u="none" dirty="0" err="1">
              <a:solidFill>
                <a:srgbClr val="000080"/>
              </a:solidFill>
            </a:rPr>
            <a:t>Examination</a:t>
          </a:r>
          <a:endParaRPr lang="fr-BE" sz="1100" u="none" dirty="0">
            <a:solidFill>
              <a:srgbClr val="000080"/>
            </a:solidFill>
          </a:endParaRPr>
        </a:p>
        <a:p xmlns:a="http://schemas.openxmlformats.org/drawingml/2006/main">
          <a:r>
            <a:rPr lang="fr-BE" sz="1100" u="none" dirty="0">
              <a:solidFill>
                <a:srgbClr val="000080"/>
              </a:solidFill>
            </a:rPr>
            <a:t>-  </a:t>
          </a:r>
          <a:r>
            <a:rPr lang="fr-BE" sz="1100" u="sng" dirty="0">
              <a:solidFill>
                <a:srgbClr val="000080"/>
              </a:solidFill>
            </a:rPr>
            <a:t>EC design </a:t>
          </a:r>
          <a:r>
            <a:rPr lang="fr-BE" sz="1100" u="sng" dirty="0" err="1">
              <a:solidFill>
                <a:srgbClr val="000080"/>
              </a:solidFill>
            </a:rPr>
            <a:t>examination</a:t>
          </a:r>
          <a:r>
            <a:rPr lang="fr-BE" sz="1100" u="sng" dirty="0">
              <a:solidFill>
                <a:srgbClr val="000080"/>
              </a:solidFill>
            </a:rPr>
            <a:t> </a:t>
          </a:r>
          <a:r>
            <a:rPr lang="fr-BE" sz="1100" u="sng" dirty="0" err="1">
              <a:solidFill>
                <a:srgbClr val="000080"/>
              </a:solidFill>
            </a:rPr>
            <a:t>with</a:t>
          </a:r>
          <a:r>
            <a:rPr lang="fr-BE" sz="1100" u="sng" dirty="0">
              <a:solidFill>
                <a:srgbClr val="000080"/>
              </a:solidFill>
            </a:rPr>
            <a:t> </a:t>
          </a:r>
          <a:r>
            <a:rPr lang="fr-BE" sz="1100" u="sng" dirty="0" err="1">
              <a:solidFill>
                <a:srgbClr val="000080"/>
              </a:solidFill>
            </a:rPr>
            <a:t>drug</a:t>
          </a:r>
          <a:r>
            <a:rPr lang="fr-BE" sz="1100" u="sng" dirty="0">
              <a:solidFill>
                <a:srgbClr val="000080"/>
              </a:solidFill>
            </a:rPr>
            <a:t> consultation</a:t>
          </a:r>
          <a:r>
            <a:rPr lang="fr-BE" sz="1100" dirty="0">
              <a:solidFill>
                <a:srgbClr val="000080"/>
              </a:solidFill>
            </a:rPr>
            <a:t>: </a:t>
          </a:r>
          <a:r>
            <a:rPr lang="fr-BE" sz="1100" dirty="0" err="1">
              <a:solidFill>
                <a:srgbClr val="000080"/>
              </a:solidFill>
            </a:rPr>
            <a:t>answers</a:t>
          </a:r>
          <a:r>
            <a:rPr lang="fr-BE" sz="1100" dirty="0">
              <a:solidFill>
                <a:srgbClr val="000080"/>
              </a:solidFill>
            </a:rPr>
            <a:t> </a:t>
          </a:r>
          <a:r>
            <a:rPr lang="fr-BE" sz="1100" dirty="0" err="1">
              <a:solidFill>
                <a:srgbClr val="000080"/>
              </a:solidFill>
            </a:rPr>
            <a:t>from</a:t>
          </a:r>
          <a:r>
            <a:rPr lang="fr-BE" sz="1100" dirty="0">
              <a:solidFill>
                <a:srgbClr val="000080"/>
              </a:solidFill>
            </a:rPr>
            <a:t> </a:t>
          </a:r>
          <a:r>
            <a:rPr lang="fr-BE" sz="1100" dirty="0" smtClean="0">
              <a:solidFill>
                <a:srgbClr val="000080"/>
              </a:solidFill>
            </a:rPr>
            <a:t>9 </a:t>
          </a:r>
          <a:r>
            <a:rPr lang="fr-BE" sz="1100" dirty="0" err="1">
              <a:solidFill>
                <a:srgbClr val="000080"/>
              </a:solidFill>
            </a:rPr>
            <a:t>NBs</a:t>
          </a:r>
          <a:r>
            <a:rPr lang="fr-BE" sz="1100" dirty="0">
              <a:solidFill>
                <a:srgbClr val="000080"/>
              </a:solidFill>
            </a:rPr>
            <a:t>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0.71033</cdr:x>
      <cdr:y>0.74388</cdr:y>
    </cdr:from>
    <cdr:to>
      <cdr:x>0.99127</cdr:x>
      <cdr:y>0.93987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718560" y="2545080"/>
          <a:ext cx="1470660" cy="670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BE" sz="1100" i="1" u="sng" dirty="0">
              <a:solidFill>
                <a:srgbClr val="000080"/>
              </a:solidFill>
            </a:rPr>
            <a:t>EC design </a:t>
          </a:r>
          <a:r>
            <a:rPr lang="fr-BE" sz="1100" i="1" u="sng" dirty="0" err="1">
              <a:solidFill>
                <a:srgbClr val="000080"/>
              </a:solidFill>
            </a:rPr>
            <a:t>examination</a:t>
          </a:r>
          <a:endParaRPr lang="fr-BE" sz="1100" i="1" u="sng" dirty="0">
            <a:solidFill>
              <a:srgbClr val="000080"/>
            </a:solidFill>
          </a:endParaRPr>
        </a:p>
        <a:p xmlns:a="http://schemas.openxmlformats.org/drawingml/2006/main">
          <a:r>
            <a:rPr lang="fr-BE" sz="1100" i="1" u="sng" dirty="0" err="1">
              <a:solidFill>
                <a:srgbClr val="000080"/>
              </a:solidFill>
            </a:rPr>
            <a:t>with</a:t>
          </a:r>
          <a:r>
            <a:rPr lang="fr-BE" sz="1100" i="1" u="sng" dirty="0">
              <a:solidFill>
                <a:srgbClr val="000080"/>
              </a:solidFill>
            </a:rPr>
            <a:t> </a:t>
          </a:r>
          <a:r>
            <a:rPr lang="fr-BE" sz="1100" i="1" u="sng" dirty="0" err="1">
              <a:solidFill>
                <a:srgbClr val="000080"/>
              </a:solidFill>
            </a:rPr>
            <a:t>drug</a:t>
          </a:r>
          <a:r>
            <a:rPr lang="fr-BE" sz="1100" i="1" u="sng" dirty="0">
              <a:solidFill>
                <a:srgbClr val="000080"/>
              </a:solidFill>
            </a:rPr>
            <a:t> consultation</a:t>
          </a:r>
          <a:r>
            <a:rPr lang="fr-BE" sz="1100" i="1" dirty="0">
              <a:solidFill>
                <a:srgbClr val="000080"/>
              </a:solidFill>
            </a:rPr>
            <a:t>: </a:t>
          </a:r>
        </a:p>
        <a:p xmlns:a="http://schemas.openxmlformats.org/drawingml/2006/main">
          <a:r>
            <a:rPr lang="fr-BE" sz="1100" i="1" dirty="0" err="1">
              <a:solidFill>
                <a:srgbClr val="000080"/>
              </a:solidFill>
            </a:rPr>
            <a:t>answers</a:t>
          </a:r>
          <a:r>
            <a:rPr lang="fr-BE" sz="1100" i="1" dirty="0">
              <a:solidFill>
                <a:srgbClr val="000080"/>
              </a:solidFill>
            </a:rPr>
            <a:t> </a:t>
          </a:r>
          <a:r>
            <a:rPr lang="fr-BE" sz="1100" i="1" dirty="0" err="1">
              <a:solidFill>
                <a:srgbClr val="000080"/>
              </a:solidFill>
            </a:rPr>
            <a:t>from</a:t>
          </a:r>
          <a:r>
            <a:rPr lang="fr-BE" sz="1100" i="1" dirty="0">
              <a:solidFill>
                <a:srgbClr val="000080"/>
              </a:solidFill>
            </a:rPr>
            <a:t> </a:t>
          </a:r>
          <a:r>
            <a:rPr lang="fr-BE" sz="1100" i="1" dirty="0" smtClean="0">
              <a:solidFill>
                <a:srgbClr val="000080"/>
              </a:solidFill>
            </a:rPr>
            <a:t>9 </a:t>
          </a:r>
          <a:r>
            <a:rPr lang="fr-BE" sz="1100" i="1" dirty="0" err="1">
              <a:solidFill>
                <a:srgbClr val="000080"/>
              </a:solidFill>
            </a:rPr>
            <a:t>NBs</a:t>
          </a:r>
          <a:r>
            <a:rPr lang="fr-BE" sz="1100" i="1" dirty="0">
              <a:solidFill>
                <a:srgbClr val="000080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0.71033</cdr:x>
      <cdr:y>0.74388</cdr:y>
    </cdr:from>
    <cdr:to>
      <cdr:x>0.99127</cdr:x>
      <cdr:y>0.93987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3718560" y="2545080"/>
          <a:ext cx="1470660" cy="670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BE" sz="1100" i="1" u="sng" dirty="0">
            <a:solidFill>
              <a:srgbClr val="00008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0.71489</cdr:x>
      <cdr:y>0.37604</cdr:y>
    </cdr:from>
    <cdr:to>
      <cdr:x>0.95787</cdr:x>
      <cdr:y>0.79109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878580" y="1028700"/>
          <a:ext cx="1318260" cy="1135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0.79073</cdr:x>
      <cdr:y>0.39554</cdr:y>
    </cdr:from>
    <cdr:to>
      <cdr:x>0.96348</cdr:x>
      <cdr:y>0.88301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4290060" y="1082040"/>
          <a:ext cx="937260" cy="133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0.69</cdr:x>
      <cdr:y>0.17857</cdr:y>
    </cdr:from>
    <cdr:to>
      <cdr:x>0.997</cdr:x>
      <cdr:y>1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4968552" y="720080"/>
          <a:ext cx="2210646" cy="3312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BE" sz="1100" u="sng" dirty="0" err="1">
              <a:solidFill>
                <a:srgbClr val="000080"/>
              </a:solidFill>
            </a:rPr>
            <a:t>Reasons</a:t>
          </a:r>
          <a:r>
            <a:rPr lang="fr-BE" sz="1100" u="sng" dirty="0">
              <a:solidFill>
                <a:srgbClr val="000080"/>
              </a:solidFill>
            </a:rPr>
            <a:t> for </a:t>
          </a:r>
          <a:r>
            <a:rPr lang="fr-BE" sz="1100" u="sng" dirty="0" err="1">
              <a:solidFill>
                <a:srgbClr val="000080"/>
              </a:solidFill>
            </a:rPr>
            <a:t>withdrawing</a:t>
          </a:r>
          <a:r>
            <a:rPr lang="fr-BE" sz="1100" dirty="0" smtClean="0">
              <a:solidFill>
                <a:srgbClr val="000080"/>
              </a:solidFill>
            </a:rPr>
            <a:t>:</a:t>
          </a:r>
        </a:p>
        <a:p xmlns:a="http://schemas.openxmlformats.org/drawingml/2006/main">
          <a:endParaRPr lang="fr-BE" sz="1100" dirty="0">
            <a:solidFill>
              <a:srgbClr val="000080"/>
            </a:solidFill>
          </a:endParaRPr>
        </a:p>
        <a:p xmlns:a="http://schemas.openxmlformats.org/drawingml/2006/main">
          <a:r>
            <a:rPr lang="fr-BE" sz="1100" dirty="0">
              <a:solidFill>
                <a:srgbClr val="000080"/>
              </a:solidFill>
            </a:rPr>
            <a:t>- Clients </a:t>
          </a:r>
          <a:r>
            <a:rPr lang="fr-BE" sz="1100" dirty="0" err="1">
              <a:solidFill>
                <a:srgbClr val="000080"/>
              </a:solidFill>
            </a:rPr>
            <a:t>cancellations</a:t>
          </a:r>
          <a:endParaRPr lang="fr-BE" sz="1100" dirty="0">
            <a:solidFill>
              <a:srgbClr val="000080"/>
            </a:solidFill>
          </a:endParaRPr>
        </a:p>
        <a:p xmlns:a="http://schemas.openxmlformats.org/drawingml/2006/main">
          <a:r>
            <a:rPr lang="fr-BE" sz="1100" baseline="0" dirty="0">
              <a:solidFill>
                <a:srgbClr val="000080"/>
              </a:solidFill>
            </a:rPr>
            <a:t>- Non </a:t>
          </a:r>
          <a:r>
            <a:rPr lang="fr-BE" sz="1200" dirty="0">
              <a:solidFill>
                <a:srgbClr val="000080"/>
              </a:solidFill>
              <a:latin typeface="Calibri" panose="020F0502020204030204" pitchFamily="34" charset="0"/>
            </a:rPr>
            <a:t>compliances</a:t>
          </a:r>
        </a:p>
        <a:p xmlns:a="http://schemas.openxmlformats.org/drawingml/2006/main">
          <a:r>
            <a:rPr lang="fr-BE" sz="1100" baseline="0" dirty="0">
              <a:solidFill>
                <a:srgbClr val="000080"/>
              </a:solidFill>
            </a:rPr>
            <a:t>- </a:t>
          </a:r>
          <a:r>
            <a:rPr lang="fr-BE" sz="1100" baseline="0" dirty="0" err="1">
              <a:solidFill>
                <a:srgbClr val="000080"/>
              </a:solidFill>
            </a:rPr>
            <a:t>Refusal</a:t>
          </a:r>
          <a:r>
            <a:rPr lang="fr-BE" sz="1100" baseline="0" dirty="0">
              <a:solidFill>
                <a:srgbClr val="000080"/>
              </a:solidFill>
            </a:rPr>
            <a:t> to have an audit</a:t>
          </a:r>
        </a:p>
        <a:p xmlns:a="http://schemas.openxmlformats.org/drawingml/2006/main">
          <a:r>
            <a:rPr lang="fr-BE" sz="1100" baseline="0" dirty="0">
              <a:solidFill>
                <a:srgbClr val="000080"/>
              </a:solidFill>
            </a:rPr>
            <a:t>- </a:t>
          </a:r>
          <a:r>
            <a:rPr lang="fr-BE" sz="1100" baseline="0" dirty="0" err="1">
              <a:solidFill>
                <a:srgbClr val="000080"/>
              </a:solidFill>
            </a:rPr>
            <a:t>Merges</a:t>
          </a:r>
          <a:r>
            <a:rPr lang="fr-BE" sz="1100" baseline="0" dirty="0">
              <a:solidFill>
                <a:srgbClr val="000080"/>
              </a:solidFill>
            </a:rPr>
            <a:t> and acquisitions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100" dirty="0">
              <a:solidFill>
                <a:srgbClr val="000080"/>
              </a:solidFill>
            </a:rPr>
            <a:t>- Major </a:t>
          </a:r>
          <a:r>
            <a:rPr lang="fr-BE" sz="1100" dirty="0" err="1">
              <a:solidFill>
                <a:srgbClr val="000080"/>
              </a:solidFill>
            </a:rPr>
            <a:t>non-conformities</a:t>
          </a:r>
          <a:endParaRPr lang="fr-BE" sz="1100" dirty="0">
            <a:solidFill>
              <a:srgbClr val="000080"/>
            </a:solidFill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100" baseline="0" dirty="0">
              <a:solidFill>
                <a:srgbClr val="000080"/>
              </a:solidFill>
              <a:effectLst/>
              <a:latin typeface="+mn-lt"/>
              <a:ea typeface="+mn-ea"/>
              <a:cs typeface="+mn-cs"/>
            </a:rPr>
            <a:t>- Acquisition by </a:t>
          </a:r>
          <a:r>
            <a:rPr lang="fr-BE" sz="1100" baseline="0" dirty="0" err="1">
              <a:solidFill>
                <a:srgbClr val="000080"/>
              </a:solidFill>
              <a:effectLst/>
              <a:latin typeface="+mn-lt"/>
              <a:ea typeface="+mn-ea"/>
              <a:cs typeface="+mn-cs"/>
            </a:rPr>
            <a:t>larger</a:t>
          </a:r>
          <a:r>
            <a:rPr lang="fr-BE" sz="1100" baseline="0" dirty="0">
              <a:solidFill>
                <a:srgbClr val="000080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fr-BE" sz="1100" baseline="0" dirty="0" err="1">
              <a:solidFill>
                <a:srgbClr val="000080"/>
              </a:solidFill>
              <a:effectLst/>
              <a:latin typeface="+mn-lt"/>
              <a:ea typeface="+mn-ea"/>
              <a:cs typeface="+mn-cs"/>
            </a:rPr>
            <a:t>organization</a:t>
          </a:r>
          <a:endParaRPr lang="fr-BE" dirty="0">
            <a:solidFill>
              <a:srgbClr val="000080"/>
            </a:solidFill>
            <a:effectLst/>
          </a:endParaRPr>
        </a:p>
        <a:p xmlns:a="http://schemas.openxmlformats.org/drawingml/2006/main">
          <a:r>
            <a:rPr lang="fr-BE" sz="1100" dirty="0">
              <a:solidFill>
                <a:srgbClr val="000080"/>
              </a:solidFill>
            </a:rPr>
            <a:t>- Stop of </a:t>
          </a:r>
          <a:r>
            <a:rPr lang="fr-BE" sz="1100" dirty="0" err="1">
              <a:solidFill>
                <a:srgbClr val="000080"/>
              </a:solidFill>
            </a:rPr>
            <a:t>activities</a:t>
          </a:r>
          <a:endParaRPr lang="fr-BE" sz="1100" dirty="0">
            <a:solidFill>
              <a:srgbClr val="000080"/>
            </a:solidFill>
          </a:endParaRPr>
        </a:p>
        <a:p xmlns:a="http://schemas.openxmlformats.org/drawingml/2006/main">
          <a:r>
            <a:rPr lang="fr-BE" sz="1100" dirty="0">
              <a:solidFill>
                <a:srgbClr val="000080"/>
              </a:solidFill>
            </a:rPr>
            <a:t>- Non </a:t>
          </a:r>
          <a:r>
            <a:rPr lang="fr-BE" sz="1100" dirty="0" err="1">
              <a:solidFill>
                <a:srgbClr val="000080"/>
              </a:solidFill>
            </a:rPr>
            <a:t>Closure</a:t>
          </a:r>
          <a:r>
            <a:rPr lang="fr-BE" sz="1100" dirty="0">
              <a:solidFill>
                <a:srgbClr val="000080"/>
              </a:solidFill>
            </a:rPr>
            <a:t> of </a:t>
          </a:r>
          <a:r>
            <a:rPr lang="fr-BE" sz="1100" dirty="0" err="1">
              <a:solidFill>
                <a:srgbClr val="000080"/>
              </a:solidFill>
            </a:rPr>
            <a:t>CARs</a:t>
          </a:r>
          <a:endParaRPr lang="fr-BE" sz="1100" dirty="0">
            <a:solidFill>
              <a:srgbClr val="000080"/>
            </a:solidFill>
          </a:endParaRPr>
        </a:p>
        <a:p xmlns:a="http://schemas.openxmlformats.org/drawingml/2006/main">
          <a:r>
            <a:rPr lang="fr-BE" sz="1100" dirty="0">
              <a:solidFill>
                <a:srgbClr val="000080"/>
              </a:solidFill>
            </a:rPr>
            <a:t>- Non </a:t>
          </a:r>
          <a:r>
            <a:rPr lang="fr-BE" sz="1100" dirty="0" err="1">
              <a:solidFill>
                <a:srgbClr val="000080"/>
              </a:solidFill>
            </a:rPr>
            <a:t>Payment</a:t>
          </a:r>
          <a:r>
            <a:rPr lang="fr-BE" sz="1100" dirty="0">
              <a:solidFill>
                <a:srgbClr val="000080"/>
              </a:solidFill>
            </a:rPr>
            <a:t> of Audit</a:t>
          </a:r>
        </a:p>
        <a:p xmlns:a="http://schemas.openxmlformats.org/drawingml/2006/main">
          <a:r>
            <a:rPr lang="fr-BE" sz="1100" dirty="0">
              <a:solidFill>
                <a:srgbClr val="000080"/>
              </a:solidFill>
            </a:rPr>
            <a:t>- </a:t>
          </a:r>
          <a:r>
            <a:rPr lang="fr-BE" sz="1100" dirty="0" err="1">
              <a:solidFill>
                <a:srgbClr val="000080"/>
              </a:solidFill>
            </a:rPr>
            <a:t>Invoices</a:t>
          </a:r>
          <a:r>
            <a:rPr lang="fr-BE" sz="1100" dirty="0">
              <a:solidFill>
                <a:srgbClr val="000080"/>
              </a:solidFill>
            </a:rPr>
            <a:t> not </a:t>
          </a:r>
          <a:r>
            <a:rPr lang="fr-BE" sz="1100" dirty="0" err="1">
              <a:solidFill>
                <a:srgbClr val="000080"/>
              </a:solidFill>
            </a:rPr>
            <a:t>paid</a:t>
          </a:r>
          <a:endParaRPr lang="fr-BE" sz="1100" dirty="0">
            <a:solidFill>
              <a:srgbClr val="000080"/>
            </a:solidFill>
          </a:endParaRPr>
        </a:p>
        <a:p xmlns:a="http://schemas.openxmlformats.org/drawingml/2006/main">
          <a:r>
            <a:rPr lang="fr-BE" sz="1100" dirty="0" smtClean="0">
              <a:solidFill>
                <a:srgbClr val="000080"/>
              </a:solidFill>
            </a:rPr>
            <a:t>- Change </a:t>
          </a:r>
          <a:r>
            <a:rPr lang="fr-BE" sz="1100" dirty="0">
              <a:solidFill>
                <a:srgbClr val="000080"/>
              </a:solidFill>
            </a:rPr>
            <a:t>of </a:t>
          </a:r>
          <a:r>
            <a:rPr lang="fr-BE" sz="1100" dirty="0" smtClean="0">
              <a:solidFill>
                <a:srgbClr val="000080"/>
              </a:solidFill>
            </a:rPr>
            <a:t>NB</a:t>
          </a:r>
        </a:p>
        <a:p xmlns:a="http://schemas.openxmlformats.org/drawingml/2006/main">
          <a:r>
            <a:rPr lang="fr-BE" sz="1100" dirty="0" smtClean="0">
              <a:solidFill>
                <a:srgbClr val="000080"/>
              </a:solidFill>
            </a:rPr>
            <a:t>- The </a:t>
          </a:r>
          <a:r>
            <a:rPr lang="fr-BE" sz="1100" dirty="0" err="1" smtClean="0">
              <a:solidFill>
                <a:srgbClr val="000080"/>
              </a:solidFill>
            </a:rPr>
            <a:t>company</a:t>
          </a:r>
          <a:r>
            <a:rPr lang="fr-BE" sz="1100" dirty="0" smtClean="0">
              <a:solidFill>
                <a:srgbClr val="000080"/>
              </a:solidFill>
            </a:rPr>
            <a:t> has </a:t>
          </a:r>
          <a:r>
            <a:rPr lang="fr-BE" sz="1100" dirty="0" err="1" smtClean="0">
              <a:solidFill>
                <a:srgbClr val="000080"/>
              </a:solidFill>
            </a:rPr>
            <a:t>discontinued</a:t>
          </a:r>
          <a:r>
            <a:rPr lang="fr-BE" sz="1100" dirty="0" smtClean="0">
              <a:solidFill>
                <a:srgbClr val="000080"/>
              </a:solidFill>
            </a:rPr>
            <a:t> the production</a:t>
          </a:r>
        </a:p>
        <a:p xmlns:a="http://schemas.openxmlformats.org/drawingml/2006/main">
          <a:r>
            <a:rPr lang="fr-BE" dirty="0" smtClean="0">
              <a:solidFill>
                <a:srgbClr val="000080"/>
              </a:solidFill>
            </a:rPr>
            <a:t>- Issue of new certification</a:t>
          </a:r>
          <a:endParaRPr lang="fr-BE" sz="1100" dirty="0">
            <a:solidFill>
              <a:srgbClr val="000080"/>
            </a:solidFill>
          </a:endParaRPr>
        </a:p>
        <a:p xmlns:a="http://schemas.openxmlformats.org/drawingml/2006/main">
          <a:endParaRPr lang="fr-BE" sz="1100" dirty="0">
            <a:solidFill>
              <a:srgbClr val="00008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0.01111</cdr:x>
      <cdr:y>0.75278</cdr:y>
    </cdr:from>
    <cdr:to>
      <cdr:x>0.31111</cdr:x>
      <cdr:y>0.98333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795" y="2065020"/>
          <a:ext cx="1371600" cy="632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400" b="1" dirty="0">
              <a:solidFill>
                <a:srgbClr val="000080"/>
              </a:solidFill>
              <a:latin typeface="Calibri" panose="020F0502020204030204" pitchFamily="34" charset="0"/>
            </a:rPr>
            <a:t>Total</a:t>
          </a:r>
          <a:r>
            <a:rPr lang="fr-BE" sz="1400" b="1" baseline="0" dirty="0">
              <a:solidFill>
                <a:srgbClr val="000080"/>
              </a:solidFill>
              <a:latin typeface="Calibri" panose="020F0502020204030204" pitchFamily="34" charset="0"/>
            </a:rPr>
            <a:t> certification </a:t>
          </a:r>
          <a:r>
            <a:rPr lang="fr-BE" sz="1400" b="1" baseline="0" dirty="0" err="1">
              <a:solidFill>
                <a:srgbClr val="000080"/>
              </a:solidFill>
              <a:latin typeface="Calibri" panose="020F0502020204030204" pitchFamily="34" charset="0"/>
            </a:rPr>
            <a:t>holders</a:t>
          </a:r>
          <a:endParaRPr lang="fr-BE" sz="1400" b="1" baseline="0" dirty="0">
            <a:solidFill>
              <a:srgbClr val="000080"/>
            </a:solidFill>
            <a:latin typeface="Calibri" panose="020F0502020204030204" pitchFamily="34" charset="0"/>
          </a:endParaRPr>
        </a:p>
        <a:p xmlns:a="http://schemas.openxmlformats.org/drawingml/2006/main">
          <a:r>
            <a:rPr lang="fr-BE" sz="1400" b="1" baseline="0" dirty="0" err="1">
              <a:solidFill>
                <a:srgbClr val="000080"/>
              </a:solidFill>
              <a:latin typeface="Calibri" panose="020F0502020204030204" pitchFamily="34" charset="0"/>
            </a:rPr>
            <a:t>estimated</a:t>
          </a:r>
          <a:r>
            <a:rPr lang="fr-BE" sz="1400" b="1" baseline="0" dirty="0">
              <a:solidFill>
                <a:srgbClr val="000080"/>
              </a:solidFill>
              <a:latin typeface="Calibri" panose="020F0502020204030204" pitchFamily="34" charset="0"/>
            </a:rPr>
            <a:t> to </a:t>
          </a:r>
        </a:p>
        <a:p xmlns:a="http://schemas.openxmlformats.org/drawingml/2006/main">
          <a:r>
            <a:rPr lang="fr-BE" sz="1400" b="1" baseline="0" smtClean="0">
              <a:solidFill>
                <a:srgbClr val="000080"/>
              </a:solidFill>
              <a:latin typeface="Calibri" panose="020F0502020204030204" pitchFamily="34" charset="0"/>
            </a:rPr>
            <a:t>31513 / </a:t>
          </a:r>
          <a:r>
            <a:rPr lang="fr-BE" sz="1400" b="1" baseline="0" dirty="0">
              <a:solidFill>
                <a:srgbClr val="000080"/>
              </a:solidFill>
              <a:latin typeface="Calibri" panose="020F0502020204030204" pitchFamily="34" charset="0"/>
            </a:rPr>
            <a:t>25 </a:t>
          </a:r>
          <a:r>
            <a:rPr lang="fr-BE" sz="1400" b="1" baseline="0" dirty="0" err="1">
              <a:solidFill>
                <a:srgbClr val="000080"/>
              </a:solidFill>
              <a:latin typeface="Calibri" panose="020F0502020204030204" pitchFamily="34" charset="0"/>
            </a:rPr>
            <a:t>NBs</a:t>
          </a:r>
          <a:r>
            <a:rPr lang="fr-BE" sz="1400" b="1" baseline="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endParaRPr lang="fr-BE" sz="1400" b="1" dirty="0">
            <a:solidFill>
              <a:srgbClr val="000080"/>
            </a:solidFill>
            <a:latin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EFAA-7BD6-4282-9A18-89F9504BC4BC}" type="datetimeFigureOut">
              <a:rPr lang="fr-BE" smtClean="0"/>
              <a:t>26/05/2015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83CB2-570F-49BF-B36F-6C54FBF52D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585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5B120DFA-430E-4EF0-8681-144B4F8108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276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smtClean="0"/>
              <a:t>Team-NB-Nom-Fichier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294112"/>
            <a:ext cx="8229600" cy="18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7393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 b="1" u="sng" baseline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 b="1" u="sng" baseline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 sz="2800" b="1" baseline="0">
                <a:solidFill>
                  <a:srgbClr val="0000CC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v"/>
              <a:defRPr sz="2800">
                <a:solidFill>
                  <a:srgbClr val="0000CC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000CC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FF0000"/>
              </a:buClr>
              <a:buSzPct val="100000"/>
              <a:buFont typeface="Calibri" panose="020F0502020204030204" pitchFamily="34" charset="0"/>
              <a:buChar char="−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84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 b="1" u="sng" baseline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3"/>
          </p:nvPr>
        </p:nvSpPr>
        <p:spPr>
          <a:xfrm>
            <a:off x="457200" y="2492896"/>
            <a:ext cx="8229600" cy="3633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00C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1"/>
            <a:ext cx="8229600" cy="748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 sz="2800" b="1" baseline="0">
                <a:solidFill>
                  <a:srgbClr val="0000CC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v"/>
              <a:defRPr sz="2800">
                <a:solidFill>
                  <a:srgbClr val="0000CC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000CC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FF0000"/>
              </a:buClr>
              <a:buSzPct val="100000"/>
              <a:buFont typeface="Calibri" panose="020F0502020204030204" pitchFamily="34" charset="0"/>
              <a:buChar char="−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9964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Cliquez pour modifier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114800" cy="470912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 sz="2800" b="1" baseline="0">
                <a:solidFill>
                  <a:srgbClr val="0000CC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v"/>
              <a:defRPr sz="2800">
                <a:solidFill>
                  <a:srgbClr val="0000CC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000CC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FF0000"/>
              </a:buClr>
              <a:buSzPct val="100000"/>
              <a:buFont typeface="Calibri" panose="020F0502020204030204" pitchFamily="34" charset="0"/>
              <a:buChar char="−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pour une image  2"/>
          <p:cNvSpPr>
            <a:spLocks noGrp="1"/>
          </p:cNvSpPr>
          <p:nvPr>
            <p:ph type="pic" idx="13"/>
          </p:nvPr>
        </p:nvSpPr>
        <p:spPr>
          <a:xfrm>
            <a:off x="4716016" y="1600199"/>
            <a:ext cx="3970784" cy="4709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00C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CC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294112"/>
            <a:ext cx="8229600" cy="18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Cliquez pour modifier le style du titre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pic>
        <p:nvPicPr>
          <p:cNvPr id="10" name="Pictur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21" y="332656"/>
            <a:ext cx="2546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 userDrawn="1"/>
        </p:nvSpPr>
        <p:spPr>
          <a:xfrm>
            <a:off x="395536" y="26369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he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uropean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ssociation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edical devices</a:t>
            </a:r>
            <a:endParaRPr lang="fr-BE" sz="18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otified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B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odies</a:t>
            </a:r>
          </a:p>
        </p:txBody>
      </p:sp>
    </p:spTree>
    <p:extLst>
      <p:ext uri="{BB962C8B-B14F-4D97-AF65-F5344CB8AC3E}">
        <p14:creationId xmlns:p14="http://schemas.microsoft.com/office/powerpoint/2010/main" val="158811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 baseline="0">
          <a:solidFill>
            <a:srgbClr val="0000CC"/>
          </a:solidFill>
          <a:uFill>
            <a:solidFill>
              <a:srgbClr val="FF0000"/>
            </a:solidFill>
          </a:u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Ø"/>
        <a:tabLst/>
        <a:defRPr sz="3200" b="0" cap="none" spc="0" baseline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C000"/>
        </a:buClr>
        <a:buSzPct val="75000"/>
        <a:buFont typeface="Wingdings" panose="05000000000000000000" pitchFamily="2" charset="2"/>
        <a:buChar char="ü"/>
        <a:tabLst/>
        <a:defRPr sz="2800">
          <a:solidFill>
            <a:srgbClr val="0000CC"/>
          </a:solidFill>
          <a:latin typeface="Calibri" panose="020F0502020204030204" pitchFamily="34" charset="0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9933"/>
        </a:buClr>
        <a:buSzPct val="75000"/>
        <a:buFont typeface="Wingdings" panose="05000000000000000000" pitchFamily="2" charset="2"/>
        <a:buChar char=""/>
        <a:tabLst/>
        <a:defRPr sz="2400">
          <a:solidFill>
            <a:srgbClr val="0000CC"/>
          </a:solidFill>
          <a:latin typeface="Calibri" panose="020F0502020204030204" pitchFamily="34" charset="0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993366"/>
        </a:buClr>
        <a:buSzPct val="75000"/>
        <a:buFont typeface="Wingdings" panose="05000000000000000000" pitchFamily="2" charset="2"/>
        <a:buChar char="§"/>
        <a:tabLst/>
        <a:defRPr sz="2000">
          <a:solidFill>
            <a:srgbClr val="0000CC"/>
          </a:solidFill>
          <a:latin typeface="Calibri" panose="020F0502020204030204" pitchFamily="34" charset="0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7E0000"/>
        </a:buClr>
        <a:buSzPct val="75000"/>
        <a:buFont typeface="Arial" panose="020B0604020202020204" pitchFamily="34" charset="0"/>
        <a:buChar char="•"/>
        <a:tabLst/>
        <a:defRPr sz="2000">
          <a:solidFill>
            <a:srgbClr val="0000CC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CC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Cliquez pour modifier le style du titre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r">
              <a:defRPr/>
            </a:pPr>
            <a:fld id="{1458F54B-0887-4380-983C-2EF516866BF6}" type="slidenum">
              <a:rPr lang="fr-BE" smtClean="0"/>
              <a:pPr algn="r">
                <a:defRPr/>
              </a:pPr>
              <a:t>‹N°›</a:t>
            </a:fld>
            <a:endParaRPr lang="fr-BE" dirty="0"/>
          </a:p>
        </p:txBody>
      </p:sp>
      <p:pic>
        <p:nvPicPr>
          <p:cNvPr id="10" name="Image 41" descr="R-TEAM-NB-Logo-2-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8" r:id="rId2"/>
    <p:sldLayoutId id="2147483674" r:id="rId3"/>
    <p:sldLayoutId id="214748365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 baseline="0">
          <a:solidFill>
            <a:srgbClr val="0000CC"/>
          </a:solidFill>
          <a:uFill>
            <a:solidFill>
              <a:srgbClr val="FF0000"/>
            </a:solidFill>
          </a:u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Ø"/>
        <a:tabLst/>
        <a:defRPr sz="3200" b="0" cap="none" spc="0" baseline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C000"/>
        </a:buClr>
        <a:buSzPct val="75000"/>
        <a:buFont typeface="Wingdings" panose="05000000000000000000" pitchFamily="2" charset="2"/>
        <a:buChar char="ü"/>
        <a:tabLst/>
        <a:defRPr sz="2800">
          <a:solidFill>
            <a:srgbClr val="0000CC"/>
          </a:solidFill>
          <a:latin typeface="Calibri" panose="020F0502020204030204" pitchFamily="34" charset="0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9933"/>
        </a:buClr>
        <a:buSzPct val="75000"/>
        <a:buFont typeface="Wingdings" panose="05000000000000000000" pitchFamily="2" charset="2"/>
        <a:buChar char=""/>
        <a:tabLst/>
        <a:defRPr sz="2400">
          <a:solidFill>
            <a:srgbClr val="0000CC"/>
          </a:solidFill>
          <a:latin typeface="Calibri" panose="020F0502020204030204" pitchFamily="34" charset="0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993366"/>
        </a:buClr>
        <a:buSzPct val="75000"/>
        <a:buFont typeface="Wingdings" panose="05000000000000000000" pitchFamily="2" charset="2"/>
        <a:buChar char="§"/>
        <a:tabLst/>
        <a:defRPr sz="2000">
          <a:solidFill>
            <a:srgbClr val="0000CC"/>
          </a:solidFill>
          <a:latin typeface="Calibri" panose="020F0502020204030204" pitchFamily="34" charset="0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7E0000"/>
        </a:buClr>
        <a:buSzPct val="75000"/>
        <a:buFont typeface="Arial" panose="020B0604020202020204" pitchFamily="34" charset="0"/>
        <a:buChar char="•"/>
        <a:tabLst/>
        <a:defRPr sz="2000">
          <a:solidFill>
            <a:srgbClr val="0000CC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</a:t>
            </a:fld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Medical </a:t>
            </a:r>
            <a:r>
              <a:rPr lang="fr-BE" dirty="0" err="1" smtClean="0"/>
              <a:t>Device</a:t>
            </a:r>
            <a:r>
              <a:rPr lang="fr-BE" dirty="0" smtClean="0"/>
              <a:t> Survey 2014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Data </a:t>
            </a:r>
            <a:r>
              <a:rPr lang="fr-BE" dirty="0" err="1" smtClean="0"/>
              <a:t>from</a:t>
            </a:r>
            <a:r>
              <a:rPr lang="fr-BE" smtClean="0"/>
              <a:t> 25 </a:t>
            </a:r>
            <a:r>
              <a:rPr lang="fr-BE" dirty="0" err="1" smtClean="0"/>
              <a:t>NBs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0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10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istribution between different directives in 2014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38503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198016"/>
              </p:ext>
            </p:extLst>
          </p:nvPr>
        </p:nvGraphicFramePr>
        <p:xfrm>
          <a:off x="971600" y="1196752"/>
          <a:ext cx="72008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88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11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AIMDD  in </a:t>
            </a:r>
            <a:r>
              <a:rPr lang="en-US" dirty="0" smtClean="0"/>
              <a:t>2014</a:t>
            </a:r>
            <a:endParaRPr lang="en-US" dirty="0"/>
          </a:p>
          <a:p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38503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387204"/>
              </p:ext>
            </p:extLst>
          </p:nvPr>
        </p:nvGraphicFramePr>
        <p:xfrm>
          <a:off x="971600" y="2616800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67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12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</a:t>
            </a:r>
            <a:r>
              <a:rPr lang="en-US" dirty="0" smtClean="0"/>
              <a:t>MDD  </a:t>
            </a:r>
            <a:r>
              <a:rPr lang="en-US" dirty="0"/>
              <a:t>in </a:t>
            </a:r>
            <a:r>
              <a:rPr lang="en-US" dirty="0" smtClean="0"/>
              <a:t>2014</a:t>
            </a:r>
            <a:endParaRPr lang="en-US" dirty="0"/>
          </a:p>
          <a:p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38503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126846"/>
              </p:ext>
            </p:extLst>
          </p:nvPr>
        </p:nvGraphicFramePr>
        <p:xfrm>
          <a:off x="971600" y="2636912"/>
          <a:ext cx="72008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65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13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</a:t>
            </a:r>
            <a:r>
              <a:rPr lang="en-US" dirty="0" smtClean="0"/>
              <a:t>conformity </a:t>
            </a:r>
            <a:r>
              <a:rPr lang="en-US" dirty="0"/>
              <a:t>assessment modules under </a:t>
            </a:r>
            <a:r>
              <a:rPr lang="en-US" dirty="0" smtClean="0"/>
              <a:t>IVDD  </a:t>
            </a:r>
            <a:r>
              <a:rPr lang="en-US" dirty="0"/>
              <a:t>in </a:t>
            </a:r>
            <a:r>
              <a:rPr lang="en-US" dirty="0" smtClean="0"/>
              <a:t>2014</a:t>
            </a:r>
            <a:endParaRPr lang="en-US" dirty="0"/>
          </a:p>
          <a:p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38503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757049"/>
              </p:ext>
            </p:extLst>
          </p:nvPr>
        </p:nvGraphicFramePr>
        <p:xfrm>
          <a:off x="971600" y="2636912"/>
          <a:ext cx="72008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53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14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Valid </a:t>
            </a:r>
            <a:r>
              <a:rPr lang="en-US" dirty="0"/>
              <a:t>certificates against ISO </a:t>
            </a:r>
            <a:r>
              <a:rPr lang="en-US" dirty="0" smtClean="0"/>
              <a:t>13485</a:t>
            </a:r>
            <a:endParaRPr lang="en-US" dirty="0"/>
          </a:p>
          <a:p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38503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129694"/>
              </p:ext>
            </p:extLst>
          </p:nvPr>
        </p:nvGraphicFramePr>
        <p:xfrm>
          <a:off x="1043608" y="2204864"/>
          <a:ext cx="712879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63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15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Valid </a:t>
            </a:r>
            <a:r>
              <a:rPr lang="en-US" dirty="0"/>
              <a:t>certificates against ISO </a:t>
            </a:r>
            <a:r>
              <a:rPr lang="en-US" dirty="0" smtClean="0"/>
              <a:t>13485:2010–12–13–14 </a:t>
            </a:r>
            <a:endParaRPr lang="en-US" dirty="0"/>
          </a:p>
          <a:p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073589"/>
              </p:ext>
            </p:extLst>
          </p:nvPr>
        </p:nvGraphicFramePr>
        <p:xfrm>
          <a:off x="971600" y="2060848"/>
          <a:ext cx="717227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57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16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certificates withdrawn in </a:t>
            </a:r>
            <a:r>
              <a:rPr lang="en-US" dirty="0" smtClean="0"/>
              <a:t>2014 </a:t>
            </a:r>
            <a:endParaRPr lang="en-US" dirty="0"/>
          </a:p>
          <a:p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38503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682922"/>
              </p:ext>
            </p:extLst>
          </p:nvPr>
        </p:nvGraphicFramePr>
        <p:xfrm>
          <a:off x="971600" y="2276872"/>
          <a:ext cx="72008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63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17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certificates withdrawn in </a:t>
            </a:r>
            <a:r>
              <a:rPr lang="en-US" dirty="0" smtClean="0"/>
              <a:t>2010-12-13-14 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812222"/>
              </p:ext>
            </p:extLst>
          </p:nvPr>
        </p:nvGraphicFramePr>
        <p:xfrm>
          <a:off x="1259632" y="2806402"/>
          <a:ext cx="5572124" cy="367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08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18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Certification holders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38503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458556"/>
              </p:ext>
            </p:extLst>
          </p:nvPr>
        </p:nvGraphicFramePr>
        <p:xfrm>
          <a:off x="971600" y="1988840"/>
          <a:ext cx="72008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40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19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Staff </a:t>
            </a:r>
            <a:r>
              <a:rPr lang="en-US" dirty="0"/>
              <a:t>in </a:t>
            </a:r>
            <a:r>
              <a:rPr lang="en-US" dirty="0" smtClean="0"/>
              <a:t>2014 </a:t>
            </a:r>
            <a:r>
              <a:rPr lang="en-US" dirty="0"/>
              <a:t>(full </a:t>
            </a:r>
            <a:r>
              <a:rPr lang="en-US" dirty="0" smtClean="0"/>
              <a:t>time </a:t>
            </a:r>
            <a:r>
              <a:rPr lang="en-US" dirty="0"/>
              <a:t>equivalent in MD </a:t>
            </a:r>
            <a:r>
              <a:rPr lang="en-US" dirty="0" smtClean="0"/>
              <a:t>sector)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38503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305555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62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BE" dirty="0" err="1" smtClean="0"/>
              <a:t>Valid</a:t>
            </a:r>
            <a:r>
              <a:rPr lang="fr-BE" dirty="0" smtClean="0"/>
              <a:t> </a:t>
            </a:r>
            <a:r>
              <a:rPr lang="fr-BE" dirty="0" err="1" smtClean="0"/>
              <a:t>certificates</a:t>
            </a:r>
            <a:r>
              <a:rPr lang="fr-BE" dirty="0" smtClean="0"/>
              <a:t> </a:t>
            </a:r>
            <a:r>
              <a:rPr lang="fr-BE" dirty="0" err="1" smtClean="0"/>
              <a:t>issued</a:t>
            </a:r>
            <a:r>
              <a:rPr lang="fr-BE" dirty="0" smtClean="0"/>
              <a:t> end of 2014</a:t>
            </a: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81944"/>
              </p:ext>
            </p:extLst>
          </p:nvPr>
        </p:nvGraphicFramePr>
        <p:xfrm>
          <a:off x="611560" y="1777364"/>
          <a:ext cx="8280920" cy="4459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85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20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Staff </a:t>
            </a:r>
            <a:r>
              <a:rPr lang="en-US" dirty="0"/>
              <a:t>(full time equivalent in MD sector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    2010 – 12 – 13 – 14 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38503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527417"/>
              </p:ext>
            </p:extLst>
          </p:nvPr>
        </p:nvGraphicFramePr>
        <p:xfrm>
          <a:off x="971600" y="2564904"/>
          <a:ext cx="727280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11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21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otal personnel capacity in 2014 (by NBs size) 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018390"/>
              </p:ext>
            </p:extLst>
          </p:nvPr>
        </p:nvGraphicFramePr>
        <p:xfrm>
          <a:off x="971600" y="263691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585662"/>
              </p:ext>
            </p:extLst>
          </p:nvPr>
        </p:nvGraphicFramePr>
        <p:xfrm>
          <a:off x="971600" y="1556792"/>
          <a:ext cx="72008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1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3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BE" dirty="0" err="1" smtClean="0"/>
              <a:t>Valid</a:t>
            </a:r>
            <a:r>
              <a:rPr lang="fr-BE" dirty="0">
                <a:solidFill>
                  <a:srgbClr val="000080"/>
                </a:solidFill>
                <a:effectLst/>
              </a:rPr>
              <a:t> </a:t>
            </a:r>
            <a:r>
              <a:rPr lang="fr-BE" dirty="0" err="1" smtClean="0"/>
              <a:t>certificates</a:t>
            </a:r>
            <a:r>
              <a:rPr lang="fr-BE" dirty="0" smtClean="0"/>
              <a:t> </a:t>
            </a:r>
            <a:r>
              <a:rPr lang="fr-BE" dirty="0" err="1" smtClean="0"/>
              <a:t>issued</a:t>
            </a:r>
            <a:r>
              <a:rPr lang="fr-BE" dirty="0" smtClean="0"/>
              <a:t> 2010 – 12 – 13 – 14 </a:t>
            </a:r>
            <a:endParaRPr lang="fr-BE" dirty="0"/>
          </a:p>
        </p:txBody>
      </p:sp>
      <p:graphicFrame>
        <p:nvGraphicFramePr>
          <p:cNvPr id="9" name="Espace réservé pour une image  8"/>
          <p:cNvGraphicFramePr>
            <a:graphicFrameLocks noGrp="1"/>
          </p:cNvGraphicFramePr>
          <p:nvPr>
            <p:ph type="pic" idx="13"/>
            <p:extLst>
              <p:ext uri="{D42A27DB-BD31-4B8C-83A1-F6EECF244321}">
                <p14:modId xmlns:p14="http://schemas.microsoft.com/office/powerpoint/2010/main" val="2627689736"/>
              </p:ext>
            </p:extLst>
          </p:nvPr>
        </p:nvGraphicFramePr>
        <p:xfrm>
          <a:off x="457200" y="1916832"/>
          <a:ext cx="8229600" cy="42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9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4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BE" dirty="0" smtClean="0"/>
              <a:t>Distribution </a:t>
            </a:r>
            <a:r>
              <a:rPr lang="fr-BE" dirty="0" err="1"/>
              <a:t>between</a:t>
            </a:r>
            <a:r>
              <a:rPr lang="fr-BE" dirty="0"/>
              <a:t> </a:t>
            </a:r>
            <a:r>
              <a:rPr lang="fr-BE" dirty="0" err="1"/>
              <a:t>different</a:t>
            </a:r>
            <a:r>
              <a:rPr lang="fr-BE" dirty="0"/>
              <a:t> directives</a:t>
            </a:r>
          </a:p>
          <a:p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356825"/>
              </p:ext>
            </p:extLst>
          </p:nvPr>
        </p:nvGraphicFramePr>
        <p:xfrm>
          <a:off x="971600" y="2348881"/>
          <a:ext cx="7200800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20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AIMDD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964816"/>
              </p:ext>
            </p:extLst>
          </p:nvPr>
        </p:nvGraphicFramePr>
        <p:xfrm>
          <a:off x="899592" y="2564904"/>
          <a:ext cx="72008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24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</a:t>
            </a:r>
            <a:r>
              <a:rPr lang="en-US" dirty="0" smtClean="0"/>
              <a:t>MDD</a:t>
            </a:r>
            <a:endParaRPr lang="en-US" dirty="0"/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922213"/>
              </p:ext>
            </p:extLst>
          </p:nvPr>
        </p:nvGraphicFramePr>
        <p:xfrm>
          <a:off x="971600" y="2636911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316964"/>
              </p:ext>
            </p:extLst>
          </p:nvPr>
        </p:nvGraphicFramePr>
        <p:xfrm>
          <a:off x="971600" y="2708920"/>
          <a:ext cx="72008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88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</a:t>
            </a:r>
            <a:r>
              <a:rPr lang="en-US" dirty="0" smtClean="0"/>
              <a:t>IVDD</a:t>
            </a:r>
            <a:endParaRPr lang="en-US" dirty="0"/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922213"/>
              </p:ext>
            </p:extLst>
          </p:nvPr>
        </p:nvGraphicFramePr>
        <p:xfrm>
          <a:off x="971600" y="2636911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17311"/>
              </p:ext>
            </p:extLst>
          </p:nvPr>
        </p:nvGraphicFramePr>
        <p:xfrm>
          <a:off x="971600" y="2708920"/>
          <a:ext cx="72008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73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New certificates issued in 2014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754925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83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2014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Team-NB-MD-Survey-2014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New certificates issued 2010 – 12 – 13 – 14 </a:t>
            </a: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432287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35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2872</TotalTime>
  <Words>352</Words>
  <Application>Microsoft Office PowerPoint</Application>
  <PresentationFormat>Affichage à l'écran (4:3)</PresentationFormat>
  <Paragraphs>114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1_Modèle par défaut</vt:lpstr>
      <vt:lpstr>Modèle par défaut</vt:lpstr>
      <vt:lpstr>Medical Device Survey 2014  Data from 25 NBs</vt:lpstr>
      <vt:lpstr>Medical Device Survey 2014</vt:lpstr>
      <vt:lpstr>Medical Device Survey 2014</vt:lpstr>
      <vt:lpstr>Medical Device Survey 2014</vt:lpstr>
      <vt:lpstr>Medical Device Survey 2014</vt:lpstr>
      <vt:lpstr>Medical Device Survey 2014</vt:lpstr>
      <vt:lpstr>Medical Device Survey 2014</vt:lpstr>
      <vt:lpstr>Medical Device Survey 2014</vt:lpstr>
      <vt:lpstr>Medical Device Survey 2014</vt:lpstr>
      <vt:lpstr>Medical Device Survey 2014</vt:lpstr>
      <vt:lpstr>Medical Device Survey 2014</vt:lpstr>
      <vt:lpstr>Medical Device Survey 2014</vt:lpstr>
      <vt:lpstr>Medical Device Survey 2014</vt:lpstr>
      <vt:lpstr>Medical Device Survey 2014</vt:lpstr>
      <vt:lpstr>Medical Device Survey 2014</vt:lpstr>
      <vt:lpstr>Medical Device Survey 2014</vt:lpstr>
      <vt:lpstr>Medical Device Survey 2014</vt:lpstr>
      <vt:lpstr>Medical Device Survey 2014</vt:lpstr>
      <vt:lpstr>Medical Device Survey 2014</vt:lpstr>
      <vt:lpstr>Medical Device Survey 2014</vt:lpstr>
      <vt:lpstr>Medical Device Survey 2014</vt:lpstr>
    </vt:vector>
  </TitlesOfParts>
  <Company>QUASYS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ADir</dc:creator>
  <cp:lastModifiedBy>Assistant</cp:lastModifiedBy>
  <cp:revision>434</cp:revision>
  <cp:lastPrinted>2015-03-12T13:45:44Z</cp:lastPrinted>
  <dcterms:created xsi:type="dcterms:W3CDTF">2003-11-17T09:11:45Z</dcterms:created>
  <dcterms:modified xsi:type="dcterms:W3CDTF">2015-05-26T14:47:57Z</dcterms:modified>
</cp:coreProperties>
</file>