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94" r:id="rId2"/>
    <p:sldId id="293" r:id="rId3"/>
    <p:sldId id="295" r:id="rId4"/>
    <p:sldId id="270" r:id="rId5"/>
    <p:sldId id="348" r:id="rId6"/>
    <p:sldId id="289" r:id="rId7"/>
    <p:sldId id="292" r:id="rId8"/>
    <p:sldId id="288" r:id="rId9"/>
    <p:sldId id="296" r:id="rId10"/>
  </p:sldIdLst>
  <p:sldSz cx="9144000" cy="6858000" type="screen4x3"/>
  <p:notesSz cx="6669088" cy="9926638"/>
  <p:defaultTextStyle>
    <a:defPPr>
      <a:defRPr lang="fr-BE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66"/>
    <a:srgbClr val="000000"/>
    <a:srgbClr val="A5AEB5"/>
    <a:srgbClr val="0000CB"/>
    <a:srgbClr val="9DF8FD"/>
    <a:srgbClr val="FFCC00"/>
    <a:srgbClr val="FFFFFD"/>
    <a:srgbClr val="7BDFFF"/>
    <a:srgbClr val="2F05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5" autoAdjust="0"/>
    <p:restoredTop sz="94662" autoAdjust="0"/>
  </p:normalViewPr>
  <p:slideViewPr>
    <p:cSldViewPr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19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qua-serv-sbs\data\team-nb\6-Members\Enregistrements%20en%20cours\TEAM-NB-Evolution-Membres-2015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>
                <a:solidFill>
                  <a:srgbClr val="0000CB"/>
                </a:solidFill>
              </a:defRPr>
            </a:pPr>
            <a:r>
              <a:rPr lang="en-US"/>
              <a:t>Members </a:t>
            </a:r>
          </a:p>
        </c:rich>
      </c:tx>
      <c:layout>
        <c:manualLayout>
          <c:xMode val="edge"/>
          <c:yMode val="edge"/>
          <c:x val="0.39881032271534239"/>
          <c:y val="9.2592592592592587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4378463108778063E-2"/>
          <c:y val="0.15189869351726737"/>
          <c:w val="0.91260457677165352"/>
          <c:h val="0.729401793525809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'Evol-Membres'!$A$3</c:f>
              <c:strCache>
                <c:ptCount val="1"/>
                <c:pt idx="0">
                  <c:v>Membres </c:v>
                </c:pt>
              </c:strCache>
            </c:strRef>
          </c:tx>
          <c:spPr>
            <a:solidFill>
              <a:srgbClr val="0000C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00CB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'Evol-Membres'!$B$2:$R$2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'Evol-Membres'!$B$3:$R$3</c:f>
              <c:numCache>
                <c:formatCode>General</c:formatCode>
                <c:ptCount val="17"/>
                <c:pt idx="0">
                  <c:v>19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26</c:v>
                </c:pt>
                <c:pt idx="6">
                  <c:v>26</c:v>
                </c:pt>
                <c:pt idx="7">
                  <c:v>27</c:v>
                </c:pt>
                <c:pt idx="8">
                  <c:v>28</c:v>
                </c:pt>
                <c:pt idx="9">
                  <c:v>31</c:v>
                </c:pt>
                <c:pt idx="10">
                  <c:v>32</c:v>
                </c:pt>
                <c:pt idx="11">
                  <c:v>35</c:v>
                </c:pt>
                <c:pt idx="13">
                  <c:v>29</c:v>
                </c:pt>
                <c:pt idx="14">
                  <c:v>26</c:v>
                </c:pt>
                <c:pt idx="15">
                  <c:v>25</c:v>
                </c:pt>
                <c:pt idx="16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2F-40C2-BD9A-FB9C247458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5278536"/>
        <c:axId val="345276576"/>
      </c:barChart>
      <c:catAx>
        <c:axId val="345278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03399"/>
                </a:solidFill>
              </a:defRPr>
            </a:pPr>
            <a:endParaRPr lang="fr-FR"/>
          </a:p>
        </c:txPr>
        <c:crossAx val="345276576"/>
        <c:crosses val="autoZero"/>
        <c:auto val="1"/>
        <c:lblAlgn val="ctr"/>
        <c:lblOffset val="100"/>
        <c:noMultiLvlLbl val="0"/>
      </c:catAx>
      <c:valAx>
        <c:axId val="345276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003399"/>
                </a:solidFill>
              </a:defRPr>
            </a:pPr>
            <a:endParaRPr lang="fr-FR"/>
          </a:p>
        </c:txPr>
        <c:crossAx val="34527853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CEFAA-7BD6-4282-9A18-89F9504BC4BC}" type="datetimeFigureOut">
              <a:rPr lang="fr-BE" smtClean="0"/>
              <a:t>21-09-16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83CB2-570F-49BF-B36F-6C54FBF52DE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45854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607" y="0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909" y="4715153"/>
            <a:ext cx="533527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607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5B120DFA-430E-4EF0-8681-144B4F8108C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92761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120DFA-430E-4EF0-8681-144B4F8108CA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9147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494BE9-8AD3-4903-B6EF-9B40AD6367CE}" type="slidenum">
              <a:rPr lang="fr-FR" smtClean="0"/>
              <a:pPr/>
              <a:t>4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687069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120DFA-430E-4EF0-8681-144B4F8108CA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7971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3482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55B045-86FC-4286-AF08-3F42E4D8DC81}" type="slidenum">
              <a:rPr lang="fr-FR" smtClean="0"/>
              <a:pPr/>
              <a:t>8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248970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3482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55B045-86FC-4286-AF08-3F42E4D8DC81}" type="slidenum">
              <a:rPr lang="fr-FR" smtClean="0"/>
              <a:pPr/>
              <a:t>9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911006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5C0C7-8458-47D5-9D62-DA6645201BE6}" type="datetime1">
              <a:rPr lang="en-GB" smtClean="0"/>
              <a:t>21/09/2016</a:t>
            </a:fld>
            <a:endParaRPr lang="fr-B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996BD-D9D2-49EC-BA43-92A2AF7AAD56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DCB13-DEDF-4020-A0D3-4D1832A31F6D}" type="datetime1">
              <a:rPr lang="en-GB" smtClean="0"/>
              <a:t>21/09/2016</a:t>
            </a:fld>
            <a:endParaRPr lang="fr-B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8F54B-0887-4380-983C-2EF516866BF6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4"/>
            <a:ext cx="8229600" cy="480448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001"/>
            <a:ext cx="8229600" cy="4728633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Footer Placehold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>
          <a:xfrm>
            <a:off x="3200400" y="6488113"/>
            <a:ext cx="1306513" cy="1920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5D09F34-F3A4-41E7-BF92-AA6AC53F09C9}" type="datetime1">
              <a:rPr lang="en-GB" smtClean="0"/>
              <a:t>21/09/2016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919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0D4E7-7362-46A1-A226-DE8D123DA46E}" type="datetime1">
              <a:rPr lang="en-GB" smtClean="0"/>
              <a:t>21/09/2016</a:t>
            </a:fld>
            <a:endParaRPr lang="fr-B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0B0D3-0041-46AA-ADE0-D74565B5CC7F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5FE7D-60F9-4689-859A-3CE77E2C8325}" type="datetime1">
              <a:rPr lang="en-GB" smtClean="0"/>
              <a:t>21/09/2016</a:t>
            </a:fld>
            <a:endParaRPr lang="fr-B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170EA-811C-422F-AC86-39C7E95B4481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A213C-C96F-44C5-B0DB-B7CBEB718257}" type="datetime1">
              <a:rPr lang="en-GB" smtClean="0"/>
              <a:t>21/09/2016</a:t>
            </a:fld>
            <a:endParaRPr lang="fr-B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05A9E-002E-4EAA-9D9F-39D59E36A57F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124DC-8629-422C-A770-F4D99A05D1E9}" type="datetime1">
              <a:rPr lang="en-GB" smtClean="0"/>
              <a:t>21/09/2016</a:t>
            </a:fld>
            <a:endParaRPr lang="fr-B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C2A5A-4AD3-45FC-8359-4157DB1D2C65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B9C00-119F-4B46-A062-32AE38EA0754}" type="datetime1">
              <a:rPr lang="en-GB" smtClean="0"/>
              <a:t>21/09/2016</a:t>
            </a:fld>
            <a:endParaRPr lang="fr-B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27AE2-7844-43DF-814C-C65B72A4E2D9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F6978-96D3-4F8D-A414-AB7C161EB854}" type="datetime1">
              <a:rPr lang="en-GB" smtClean="0"/>
              <a:t>21/09/2016</a:t>
            </a:fld>
            <a:endParaRPr lang="fr-B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92AE2-D8F3-4B0F-9F1B-6125689F7671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82C54-2958-4D72-A4A7-7B5CD61CC7AF}" type="datetime1">
              <a:rPr lang="en-GB" smtClean="0"/>
              <a:t>21/09/2016</a:t>
            </a:fld>
            <a:endParaRPr lang="fr-B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9DA24-26D3-4BDC-92FA-9E8BA12C56BE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EC07E-8FB9-4803-A02F-77BE7E1858EB}" type="datetime1">
              <a:rPr lang="en-GB" smtClean="0"/>
              <a:t>21/09/2016</a:t>
            </a:fld>
            <a:endParaRPr lang="fr-B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95DD6-E6D2-49CC-841B-C58E3EDF9C17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CCFF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Cliquez pour modifier les styles du texte du masque</a:t>
            </a:r>
          </a:p>
          <a:p>
            <a:pPr lvl="1"/>
            <a:r>
              <a:rPr lang="fr-BE" smtClean="0"/>
              <a:t>Deuxième niveau</a:t>
            </a:r>
          </a:p>
          <a:p>
            <a:pPr lvl="2"/>
            <a:r>
              <a:rPr lang="fr-BE" smtClean="0"/>
              <a:t>Troisième niveau</a:t>
            </a:r>
          </a:p>
          <a:p>
            <a:pPr lvl="3"/>
            <a:r>
              <a:rPr lang="fr-BE" smtClean="0"/>
              <a:t>Quatrième niveau</a:t>
            </a:r>
          </a:p>
          <a:p>
            <a:pPr lvl="4"/>
            <a:r>
              <a:rPr lang="fr-BE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09212652-5856-4947-B52E-D78A3ACB4FC3}" type="datetime1">
              <a:rPr lang="en-GB" smtClean="0"/>
              <a:t>21/09/2016</a:t>
            </a:fld>
            <a:endParaRPr lang="fr-B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091F56C-B7FF-44D5-A45D-4B81044E8C76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team-nb.org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jpeg"/><Relationship Id="rId21" Type="http://schemas.openxmlformats.org/officeDocument/2006/relationships/image" Target="../media/image30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5.jpeg"/><Relationship Id="rId20" Type="http://schemas.openxmlformats.org/officeDocument/2006/relationships/image" Target="../media/image29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5" Type="http://schemas.openxmlformats.org/officeDocument/2006/relationships/image" Target="../media/image24.jpeg"/><Relationship Id="rId23" Type="http://schemas.openxmlformats.org/officeDocument/2006/relationships/image" Target="../media/image31.jpeg"/><Relationship Id="rId10" Type="http://schemas.openxmlformats.org/officeDocument/2006/relationships/image" Target="../media/image19.jpeg"/><Relationship Id="rId19" Type="http://schemas.openxmlformats.org/officeDocument/2006/relationships/image" Target="../media/image28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png"/><Relationship Id="rId2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092AE2-D8F3-4B0F-9F1B-6125689F7671}" type="slidenum">
              <a:rPr lang="fr-BE" smtClean="0"/>
              <a:pPr>
                <a:defRPr/>
              </a:pPr>
              <a:t>1</a:t>
            </a:fld>
            <a:endParaRPr lang="fr-BE"/>
          </a:p>
        </p:txBody>
      </p:sp>
      <p:sp>
        <p:nvSpPr>
          <p:cNvPr id="4" name="Espace réservé du numéro de diapositive 5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B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endParaRPr lang="fr-BE" sz="1400" dirty="0" smtClean="0"/>
          </a:p>
        </p:txBody>
      </p:sp>
      <p:sp>
        <p:nvSpPr>
          <p:cNvPr id="5" name="Sous-titre 8"/>
          <p:cNvSpPr txBox="1">
            <a:spLocks/>
          </p:cNvSpPr>
          <p:nvPr/>
        </p:nvSpPr>
        <p:spPr>
          <a:xfrm>
            <a:off x="683568" y="3717032"/>
            <a:ext cx="7776864" cy="204026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</a:pPr>
            <a:r>
              <a:rPr lang="fr-BE" b="1" u="sng" dirty="0" smtClean="0">
                <a:solidFill>
                  <a:srgbClr val="0000CB"/>
                </a:solidFill>
                <a:latin typeface="Calibri" panose="020F0502020204030204" pitchFamily="34" charset="0"/>
              </a:rPr>
              <a:t>2016</a:t>
            </a:r>
          </a:p>
          <a:p>
            <a:pPr marL="0" indent="0" algn="ctr" eaLnBrk="1" hangingPunct="1">
              <a:buNone/>
            </a:pPr>
            <a:r>
              <a:rPr lang="fr-BE" b="1" u="sng" cap="small" dirty="0" err="1" smtClean="0">
                <a:solidFill>
                  <a:srgbClr val="0000CB"/>
                </a:solidFill>
                <a:latin typeface="Calibri" panose="020F0502020204030204" pitchFamily="34" charset="0"/>
              </a:rPr>
              <a:t>Presentation</a:t>
            </a:r>
            <a:endParaRPr lang="fr-BE" b="1" u="sng" cap="small" dirty="0" smtClean="0">
              <a:solidFill>
                <a:srgbClr val="0000CB"/>
              </a:solidFill>
              <a:latin typeface="Calibri" panose="020F0502020204030204" pitchFamily="34" charset="0"/>
            </a:endParaRPr>
          </a:p>
          <a:p>
            <a:pPr eaLnBrk="1" hangingPunct="1"/>
            <a:endParaRPr lang="fr-FR" dirty="0" smtClean="0"/>
          </a:p>
        </p:txBody>
      </p:sp>
      <p:pic>
        <p:nvPicPr>
          <p:cNvPr id="8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821" y="332656"/>
            <a:ext cx="25463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395536" y="2636912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eaLnBrk="1" hangingPunct="1">
              <a:buNone/>
            </a:pPr>
            <a:r>
              <a:rPr lang="en-US" sz="1800" b="1" dirty="0">
                <a:solidFill>
                  <a:srgbClr val="000066"/>
                </a:solidFill>
                <a:latin typeface="Calibri" panose="020F0502020204030204" pitchFamily="34" charset="0"/>
              </a:rPr>
              <a:t>T</a:t>
            </a:r>
            <a:r>
              <a:rPr lang="en-US" sz="1800" dirty="0">
                <a:solidFill>
                  <a:srgbClr val="000066"/>
                </a:solidFill>
                <a:latin typeface="Calibri" panose="020F0502020204030204" pitchFamily="34" charset="0"/>
              </a:rPr>
              <a:t>he </a:t>
            </a:r>
            <a:r>
              <a:rPr lang="en-US" sz="1800" b="1" dirty="0">
                <a:solidFill>
                  <a:srgbClr val="000066"/>
                </a:solidFill>
                <a:latin typeface="Calibri" panose="020F0502020204030204" pitchFamily="34" charset="0"/>
              </a:rPr>
              <a:t>E</a:t>
            </a:r>
            <a:r>
              <a:rPr lang="en-US" sz="1800" dirty="0">
                <a:solidFill>
                  <a:srgbClr val="000066"/>
                </a:solidFill>
                <a:latin typeface="Calibri" panose="020F0502020204030204" pitchFamily="34" charset="0"/>
              </a:rPr>
              <a:t>uropean </a:t>
            </a:r>
            <a:r>
              <a:rPr lang="en-US" sz="1800" b="1" dirty="0">
                <a:solidFill>
                  <a:srgbClr val="000066"/>
                </a:solidFill>
                <a:latin typeface="Calibri" panose="020F0502020204030204" pitchFamily="34" charset="0"/>
              </a:rPr>
              <a:t>A</a:t>
            </a:r>
            <a:r>
              <a:rPr lang="en-US" sz="1800" dirty="0">
                <a:solidFill>
                  <a:srgbClr val="000066"/>
                </a:solidFill>
                <a:latin typeface="Calibri" panose="020F0502020204030204" pitchFamily="34" charset="0"/>
              </a:rPr>
              <a:t>ssociation </a:t>
            </a:r>
            <a:r>
              <a:rPr lang="en-US" sz="1800" b="1" dirty="0">
                <a:solidFill>
                  <a:srgbClr val="000066"/>
                </a:solidFill>
                <a:latin typeface="Calibri" panose="020F0502020204030204" pitchFamily="34" charset="0"/>
              </a:rPr>
              <a:t>M</a:t>
            </a:r>
            <a:r>
              <a:rPr lang="en-US" sz="1800" dirty="0">
                <a:solidFill>
                  <a:srgbClr val="000066"/>
                </a:solidFill>
                <a:latin typeface="Calibri" panose="020F0502020204030204" pitchFamily="34" charset="0"/>
              </a:rPr>
              <a:t>edical devices</a:t>
            </a:r>
            <a:endParaRPr lang="fr-BE" sz="1800" dirty="0">
              <a:solidFill>
                <a:srgbClr val="000066"/>
              </a:solidFill>
              <a:latin typeface="Calibri" panose="020F0502020204030204" pitchFamily="34" charset="0"/>
            </a:endParaRPr>
          </a:p>
          <a:p>
            <a:pPr marL="0" indent="0" algn="ctr" eaLnBrk="1" hangingPunct="1">
              <a:buNone/>
            </a:pPr>
            <a:r>
              <a:rPr lang="en-US" sz="1800" b="1" dirty="0">
                <a:solidFill>
                  <a:srgbClr val="000066"/>
                </a:solidFill>
                <a:latin typeface="Calibri" panose="020F0502020204030204" pitchFamily="34" charset="0"/>
              </a:rPr>
              <a:t>N</a:t>
            </a:r>
            <a:r>
              <a:rPr lang="en-US" sz="1800" dirty="0">
                <a:solidFill>
                  <a:srgbClr val="000066"/>
                </a:solidFill>
                <a:latin typeface="Calibri" panose="020F0502020204030204" pitchFamily="34" charset="0"/>
              </a:rPr>
              <a:t>otified </a:t>
            </a:r>
            <a:r>
              <a:rPr lang="en-US" sz="1800" b="1" dirty="0">
                <a:solidFill>
                  <a:srgbClr val="000066"/>
                </a:solidFill>
                <a:latin typeface="Calibri" panose="020F0502020204030204" pitchFamily="34" charset="0"/>
              </a:rPr>
              <a:t>B</a:t>
            </a:r>
            <a:r>
              <a:rPr lang="en-US" sz="1800" dirty="0">
                <a:solidFill>
                  <a:srgbClr val="000066"/>
                </a:solidFill>
                <a:latin typeface="Calibri" panose="020F0502020204030204" pitchFamily="34" charset="0"/>
              </a:rPr>
              <a:t>odies</a:t>
            </a:r>
          </a:p>
        </p:txBody>
      </p:sp>
    </p:spTree>
    <p:extLst>
      <p:ext uri="{BB962C8B-B14F-4D97-AF65-F5344CB8AC3E}">
        <p14:creationId xmlns:p14="http://schemas.microsoft.com/office/powerpoint/2010/main" val="343817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2</a:t>
            </a:fld>
            <a:endParaRPr lang="fr-BE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3789040"/>
            <a:ext cx="8186738" cy="2428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lnSpc>
                <a:spcPct val="150000"/>
              </a:lnSpc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v"/>
              <a:defRPr/>
            </a:pPr>
            <a:r>
              <a:rPr lang="fr-FR" sz="2400" dirty="0" err="1" smtClean="0">
                <a:solidFill>
                  <a:srgbClr val="0000CB"/>
                </a:solidFill>
                <a:latin typeface="Calibri" panose="020F0502020204030204" pitchFamily="34" charset="0"/>
              </a:rPr>
              <a:t>Promote</a:t>
            </a:r>
            <a:r>
              <a:rPr lang="fr-FR" sz="2400" dirty="0" smtClean="0">
                <a:solidFill>
                  <a:srgbClr val="0000CB"/>
                </a:solidFill>
                <a:latin typeface="Calibri" panose="020F0502020204030204" pitchFamily="34" charset="0"/>
              </a:rPr>
              <a:t> </a:t>
            </a:r>
            <a:r>
              <a:rPr lang="fr-FR" sz="2400" dirty="0" err="1" smtClean="0">
                <a:solidFill>
                  <a:srgbClr val="0000CB"/>
                </a:solidFill>
                <a:latin typeface="Calibri" panose="020F0502020204030204" pitchFamily="34" charset="0"/>
              </a:rPr>
              <a:t>technical</a:t>
            </a:r>
            <a:r>
              <a:rPr lang="fr-FR" sz="2400" dirty="0" smtClean="0">
                <a:solidFill>
                  <a:srgbClr val="0000CB"/>
                </a:solidFill>
                <a:latin typeface="Calibri" panose="020F0502020204030204" pitchFamily="34" charset="0"/>
              </a:rPr>
              <a:t> and </a:t>
            </a:r>
            <a:r>
              <a:rPr lang="fr-FR" sz="2400" dirty="0" err="1" smtClean="0">
                <a:solidFill>
                  <a:srgbClr val="0000CB"/>
                </a:solidFill>
                <a:latin typeface="Calibri" panose="020F0502020204030204" pitchFamily="34" charset="0"/>
              </a:rPr>
              <a:t>ethical</a:t>
            </a:r>
            <a:r>
              <a:rPr lang="fr-FR" sz="2400" dirty="0" smtClean="0">
                <a:solidFill>
                  <a:srgbClr val="0000CB"/>
                </a:solidFill>
                <a:latin typeface="Calibri" panose="020F0502020204030204" pitchFamily="34" charset="0"/>
              </a:rPr>
              <a:t> standards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v"/>
              <a:defRPr/>
            </a:pPr>
            <a:r>
              <a:rPr lang="en-GB" sz="2400" dirty="0" smtClean="0">
                <a:solidFill>
                  <a:srgbClr val="0000CB"/>
                </a:solidFill>
                <a:latin typeface="Calibri" panose="020F0502020204030204" pitchFamily="34" charset="0"/>
              </a:rPr>
              <a:t>Participate in improving the legal framework</a:t>
            </a:r>
            <a:endParaRPr lang="fr-BE" sz="2400" dirty="0" smtClean="0">
              <a:solidFill>
                <a:srgbClr val="0000CB"/>
              </a:solidFill>
              <a:latin typeface="Calibri" panose="020F0502020204030204" pitchFamily="34" charset="0"/>
            </a:endParaRPr>
          </a:p>
          <a:p>
            <a:pPr lvl="1">
              <a:lnSpc>
                <a:spcPct val="150000"/>
              </a:lnSpc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v"/>
              <a:defRPr/>
            </a:pPr>
            <a:r>
              <a:rPr lang="en-GB" sz="2400" dirty="0" smtClean="0">
                <a:solidFill>
                  <a:srgbClr val="0000CB"/>
                </a:solidFill>
                <a:latin typeface="Calibri" panose="020F0502020204030204" pitchFamily="34" charset="0"/>
              </a:rPr>
              <a:t>Contribute to harmonization</a:t>
            </a:r>
            <a:endParaRPr lang="fr-BE" sz="2400" dirty="0" smtClean="0">
              <a:solidFill>
                <a:srgbClr val="0000CB"/>
              </a:solidFill>
              <a:latin typeface="Calibri" panose="020F0502020204030204" pitchFamily="34" charset="0"/>
            </a:endParaRPr>
          </a:p>
          <a:p>
            <a:pPr lvl="1">
              <a:lnSpc>
                <a:spcPct val="150000"/>
              </a:lnSpc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v"/>
              <a:defRPr/>
            </a:pPr>
            <a:r>
              <a:rPr lang="fr-FR" sz="2400" dirty="0" err="1" smtClean="0">
                <a:solidFill>
                  <a:srgbClr val="0000CB"/>
                </a:solidFill>
                <a:latin typeface="Calibri" panose="020F0502020204030204" pitchFamily="34" charset="0"/>
              </a:rPr>
              <a:t>Represent</a:t>
            </a:r>
            <a:r>
              <a:rPr lang="fr-FR" sz="2400" dirty="0" smtClean="0">
                <a:solidFill>
                  <a:srgbClr val="0000CB"/>
                </a:solidFill>
                <a:latin typeface="Calibri" panose="020F0502020204030204" pitchFamily="34" charset="0"/>
              </a:rPr>
              <a:t> </a:t>
            </a:r>
            <a:r>
              <a:rPr lang="fr-FR" sz="2400" dirty="0" err="1" smtClean="0">
                <a:solidFill>
                  <a:srgbClr val="0000CB"/>
                </a:solidFill>
                <a:latin typeface="Calibri" panose="020F0502020204030204" pitchFamily="34" charset="0"/>
              </a:rPr>
              <a:t>Notified</a:t>
            </a:r>
            <a:r>
              <a:rPr lang="fr-FR" sz="2400" dirty="0" smtClean="0">
                <a:solidFill>
                  <a:srgbClr val="0000CB"/>
                </a:solidFill>
                <a:latin typeface="Calibri" panose="020F0502020204030204" pitchFamily="34" charset="0"/>
              </a:rPr>
              <a:t> Bodies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900113"/>
            <a:ext cx="4135438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numéro de diapositive 3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B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BE" sz="1000" dirty="0">
              <a:solidFill>
                <a:srgbClr val="0000CB"/>
              </a:solidFill>
            </a:endParaRPr>
          </a:p>
        </p:txBody>
      </p:sp>
      <p:sp>
        <p:nvSpPr>
          <p:cNvPr id="9" name="Espace réservé du pied de page 1"/>
          <p:cNvSpPr txBox="1">
            <a:spLocks/>
          </p:cNvSpPr>
          <p:nvPr/>
        </p:nvSpPr>
        <p:spPr bwMode="auto">
          <a:xfrm>
            <a:off x="107950" y="6308725"/>
            <a:ext cx="3167906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BE" sz="1000" dirty="0" smtClean="0">
              <a:solidFill>
                <a:srgbClr val="0000CB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fr-BE" sz="1000" dirty="0" smtClean="0">
                <a:solidFill>
                  <a:srgbClr val="0000CB"/>
                </a:solidFill>
                <a:latin typeface="Calibri" panose="020F0502020204030204" pitchFamily="34" charset="0"/>
              </a:rPr>
              <a:t>2016 </a:t>
            </a:r>
            <a:r>
              <a:rPr lang="fr-BE" sz="1000" dirty="0" err="1" smtClean="0">
                <a:solidFill>
                  <a:srgbClr val="0000CB"/>
                </a:solidFill>
                <a:latin typeface="Calibri" panose="020F0502020204030204" pitchFamily="34" charset="0"/>
              </a:rPr>
              <a:t>Presentation</a:t>
            </a:r>
            <a:endParaRPr lang="fr-BE" sz="1000" dirty="0">
              <a:solidFill>
                <a:srgbClr val="0000CB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3200" b="1" u="sng" dirty="0" smtClean="0">
                <a:solidFill>
                  <a:srgbClr val="0000CB"/>
                </a:solidFill>
                <a:latin typeface="Calibri" panose="020F0502020204030204" pitchFamily="34" charset="0"/>
              </a:rPr>
              <a:t>TEAM-NB</a:t>
            </a:r>
            <a:endParaRPr lang="fr-BE" sz="3200" dirty="0" smtClean="0">
              <a:solidFill>
                <a:srgbClr val="0000CB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Image 41" descr="R-TEAM-NB-Logo-2-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0"/>
            <a:ext cx="7048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57200" y="1204914"/>
            <a:ext cx="8186738" cy="244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FF0000"/>
              </a:buClr>
              <a:buFont typeface="Wingdings" panose="05000000000000000000" pitchFamily="2" charset="2"/>
              <a:buChar char="u"/>
              <a:defRPr/>
            </a:pPr>
            <a:r>
              <a:rPr lang="fr-FR" sz="1600" b="1" dirty="0" smtClean="0">
                <a:solidFill>
                  <a:srgbClr val="0000CB"/>
                </a:solidFill>
                <a:latin typeface="Calibri" panose="020F0502020204030204" pitchFamily="34" charset="0"/>
              </a:rPr>
              <a:t> </a:t>
            </a:r>
            <a:r>
              <a:rPr lang="fr-FR" sz="2800" b="1" dirty="0" err="1" smtClean="0">
                <a:solidFill>
                  <a:srgbClr val="0000CB"/>
                </a:solidFill>
                <a:latin typeface="Calibri" panose="020F0502020204030204" pitchFamily="34" charset="0"/>
              </a:rPr>
              <a:t>Aims</a:t>
            </a:r>
            <a:r>
              <a:rPr lang="fr-FR" sz="2800" b="1" dirty="0" smtClean="0">
                <a:solidFill>
                  <a:srgbClr val="0000CB"/>
                </a:solidFill>
                <a:latin typeface="Calibri" panose="020F0502020204030204" pitchFamily="34" charset="0"/>
              </a:rPr>
              <a:t>:</a:t>
            </a:r>
            <a:r>
              <a:rPr lang="fr-FR" sz="1600" b="1" dirty="0" smtClean="0">
                <a:solidFill>
                  <a:srgbClr val="0000CB"/>
                </a:solidFill>
                <a:latin typeface="Calibri" panose="020F0502020204030204" pitchFamily="34" charset="0"/>
              </a:rPr>
              <a:t> </a:t>
            </a:r>
            <a:endParaRPr lang="fr-FR" sz="2400" dirty="0" smtClean="0">
              <a:solidFill>
                <a:srgbClr val="0000CB"/>
              </a:solidFill>
              <a:latin typeface="Calibri" panose="020F0502020204030204" pitchFamily="34" charset="0"/>
            </a:endParaRPr>
          </a:p>
          <a:p>
            <a:pPr lvl="1">
              <a:lnSpc>
                <a:spcPct val="150000"/>
              </a:lnSpc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v"/>
              <a:defRPr/>
            </a:pPr>
            <a:r>
              <a:rPr lang="fr-FR" sz="2400" dirty="0" smtClean="0">
                <a:solidFill>
                  <a:srgbClr val="0000CB"/>
                </a:solidFill>
                <a:latin typeface="Calibri" panose="020F0502020204030204" pitchFamily="34" charset="0"/>
              </a:rPr>
              <a:t>Communication </a:t>
            </a:r>
            <a:r>
              <a:rPr lang="fr-FR" sz="2400" dirty="0" err="1" smtClean="0">
                <a:solidFill>
                  <a:srgbClr val="0000CB"/>
                </a:solidFill>
                <a:latin typeface="Calibri" panose="020F0502020204030204" pitchFamily="34" charset="0"/>
              </a:rPr>
              <a:t>with</a:t>
            </a:r>
            <a:endParaRPr lang="fr-FR" sz="2400" dirty="0" smtClean="0">
              <a:solidFill>
                <a:srgbClr val="0000CB"/>
              </a:solidFill>
              <a:latin typeface="Calibri" panose="020F0502020204030204" pitchFamily="34" charset="0"/>
            </a:endParaRPr>
          </a:p>
          <a:p>
            <a:pPr lvl="2">
              <a:lnSpc>
                <a:spcPct val="150000"/>
              </a:lnSpc>
              <a:spcBef>
                <a:spcPts val="0"/>
              </a:spcBef>
              <a:buFont typeface="Calibri" panose="020F0502020204030204" pitchFamily="34" charset="0"/>
              <a:buChar char="−"/>
              <a:defRPr/>
            </a:pPr>
            <a:r>
              <a:rPr lang="fr-FR" sz="2000" dirty="0" err="1" smtClean="0">
                <a:solidFill>
                  <a:srgbClr val="0000CB"/>
                </a:solidFill>
                <a:latin typeface="Calibri" panose="020F0502020204030204" pitchFamily="34" charset="0"/>
              </a:rPr>
              <a:t>European</a:t>
            </a:r>
            <a:r>
              <a:rPr lang="fr-FR" sz="2000" dirty="0" smtClean="0">
                <a:solidFill>
                  <a:srgbClr val="0000CB"/>
                </a:solidFill>
                <a:latin typeface="Calibri" panose="020F0502020204030204" pitchFamily="34" charset="0"/>
              </a:rPr>
              <a:t> Commission</a:t>
            </a:r>
          </a:p>
          <a:p>
            <a:pPr lvl="2">
              <a:lnSpc>
                <a:spcPct val="150000"/>
              </a:lnSpc>
              <a:spcBef>
                <a:spcPts val="600"/>
              </a:spcBef>
              <a:buFont typeface="Calibri" panose="020F0502020204030204" pitchFamily="34" charset="0"/>
              <a:buChar char="−"/>
              <a:defRPr/>
            </a:pPr>
            <a:r>
              <a:rPr lang="fr-FR" sz="2000" dirty="0" err="1" smtClean="0">
                <a:solidFill>
                  <a:srgbClr val="0000CB"/>
                </a:solidFill>
                <a:latin typeface="Calibri" panose="020F0502020204030204" pitchFamily="34" charset="0"/>
              </a:rPr>
              <a:t>Competent</a:t>
            </a:r>
            <a:r>
              <a:rPr lang="fr-FR" sz="2000" dirty="0" smtClean="0">
                <a:solidFill>
                  <a:srgbClr val="0000CB"/>
                </a:solidFill>
                <a:latin typeface="Calibri" panose="020F0502020204030204" pitchFamily="34" charset="0"/>
              </a:rPr>
              <a:t> </a:t>
            </a:r>
            <a:r>
              <a:rPr lang="fr-FR" sz="2000" dirty="0" err="1" smtClean="0">
                <a:solidFill>
                  <a:srgbClr val="0000CB"/>
                </a:solidFill>
                <a:latin typeface="Calibri" panose="020F0502020204030204" pitchFamily="34" charset="0"/>
              </a:rPr>
              <a:t>Authorities</a:t>
            </a:r>
            <a:endParaRPr lang="fr-FR" sz="2000" dirty="0" smtClean="0">
              <a:solidFill>
                <a:srgbClr val="0000CB"/>
              </a:solidFill>
              <a:latin typeface="Calibri" panose="020F0502020204030204" pitchFamily="34" charset="0"/>
            </a:endParaRPr>
          </a:p>
          <a:p>
            <a:pPr lvl="2">
              <a:lnSpc>
                <a:spcPct val="150000"/>
              </a:lnSpc>
              <a:spcBef>
                <a:spcPts val="600"/>
              </a:spcBef>
              <a:buFont typeface="Calibri" panose="020F0502020204030204" pitchFamily="34" charset="0"/>
              <a:buChar char="−"/>
              <a:defRPr/>
            </a:pPr>
            <a:r>
              <a:rPr lang="fr-FR" sz="2000" dirty="0" err="1" smtClean="0">
                <a:solidFill>
                  <a:srgbClr val="0000CB"/>
                </a:solidFill>
                <a:latin typeface="Calibri" panose="020F0502020204030204" pitchFamily="34" charset="0"/>
              </a:rPr>
              <a:t>Industry</a:t>
            </a:r>
            <a:endParaRPr lang="fr-FR" sz="2000" dirty="0" smtClean="0">
              <a:solidFill>
                <a:srgbClr val="0000CB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79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5" advAuto="1000"/>
      <p:bldP spid="12" grpId="0" build="p" bldLvl="5" advAuto="100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3</a:t>
            </a:fld>
            <a:endParaRPr lang="fr-BE"/>
          </a:p>
        </p:txBody>
      </p:sp>
      <p:sp>
        <p:nvSpPr>
          <p:cNvPr id="8" name="Espace réservé du numéro de diapositive 3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B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BE" sz="1000" dirty="0">
              <a:solidFill>
                <a:srgbClr val="0000CB"/>
              </a:solidFill>
            </a:endParaRPr>
          </a:p>
        </p:txBody>
      </p:sp>
      <p:sp>
        <p:nvSpPr>
          <p:cNvPr id="9" name="Espace réservé du pied de page 1"/>
          <p:cNvSpPr txBox="1">
            <a:spLocks/>
          </p:cNvSpPr>
          <p:nvPr/>
        </p:nvSpPr>
        <p:spPr bwMode="auto">
          <a:xfrm>
            <a:off x="107950" y="6308725"/>
            <a:ext cx="3167906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BE" sz="1000" dirty="0" smtClean="0">
              <a:solidFill>
                <a:srgbClr val="0000CB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fr-BE" sz="1000" dirty="0" smtClean="0">
                <a:solidFill>
                  <a:srgbClr val="0000CB"/>
                </a:solidFill>
                <a:latin typeface="Calibri" panose="020F0502020204030204" pitchFamily="34" charset="0"/>
              </a:rPr>
              <a:t>2016 </a:t>
            </a:r>
            <a:r>
              <a:rPr lang="fr-BE" sz="1000" dirty="0" err="1">
                <a:solidFill>
                  <a:srgbClr val="0000CB"/>
                </a:solidFill>
                <a:latin typeface="Calibri" panose="020F0502020204030204" pitchFamily="34" charset="0"/>
              </a:rPr>
              <a:t>Presentation</a:t>
            </a:r>
            <a:endParaRPr lang="fr-BE" sz="1000" dirty="0">
              <a:solidFill>
                <a:srgbClr val="0000CB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3200" b="1" u="sng" dirty="0" smtClean="0">
                <a:solidFill>
                  <a:srgbClr val="0000CB"/>
                </a:solidFill>
                <a:latin typeface="Calibri" panose="020F0502020204030204" pitchFamily="34" charset="0"/>
              </a:rPr>
              <a:t>TEAM-NB</a:t>
            </a:r>
            <a:endParaRPr lang="fr-BE" sz="3200" dirty="0" smtClean="0">
              <a:solidFill>
                <a:srgbClr val="0000CB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Image 41" descr="R-TEAM-NB-Logo-2-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0"/>
            <a:ext cx="7048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505303" y="1844824"/>
            <a:ext cx="255647" cy="3672408"/>
          </a:xfrm>
          <a:prstGeom prst="rect">
            <a:avLst/>
          </a:prstGeom>
          <a:noFill/>
        </p:spPr>
        <p:txBody>
          <a:bodyPr vert="wordArtVert" wrap="square" lIns="0" tIns="0" rIns="0" bIns="0" rtlCol="0">
            <a:spAutoFit/>
          </a:bodyPr>
          <a:lstStyle/>
          <a:p>
            <a:r>
              <a:rPr lang="fr-BE" sz="1400" b="1" spc="-9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Code of </a:t>
            </a:r>
            <a:r>
              <a:rPr lang="fr-BE" sz="1400" b="1" spc="-9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Conduct</a:t>
            </a:r>
            <a:r>
              <a:rPr lang="fr-BE" sz="1400" b="1" spc="-9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fr-BE" sz="1400" b="1" spc="-9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mandatory</a:t>
            </a:r>
            <a:endParaRPr lang="fr-BE" sz="1400" b="1" spc="-9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5833153"/>
              </p:ext>
            </p:extLst>
          </p:nvPr>
        </p:nvGraphicFramePr>
        <p:xfrm>
          <a:off x="755576" y="1404268"/>
          <a:ext cx="8229600" cy="4669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4235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57F98E-DC8F-40E3-A55D-42769247E6C1}" type="slidenum">
              <a:rPr lang="fr-BE" smtClean="0">
                <a:latin typeface="Calibri" panose="020F0502020204030204" pitchFamily="34" charset="0"/>
              </a:rPr>
              <a:pPr/>
              <a:t>4</a:t>
            </a:fld>
            <a:endParaRPr lang="fr-BE" smtClean="0">
              <a:latin typeface="Calibri" panose="020F0502020204030204" pitchFamily="34" charset="0"/>
            </a:endParaRPr>
          </a:p>
        </p:txBody>
      </p:sp>
      <p:sp>
        <p:nvSpPr>
          <p:cNvPr id="7173" name="Rectangle 10"/>
          <p:cNvSpPr>
            <a:spLocks noChangeArrowheads="1"/>
          </p:cNvSpPr>
          <p:nvPr/>
        </p:nvSpPr>
        <p:spPr bwMode="auto">
          <a:xfrm>
            <a:off x="500063" y="183476"/>
            <a:ext cx="74295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3200" b="1" u="sng" dirty="0">
                <a:solidFill>
                  <a:srgbClr val="0000CB"/>
                </a:solidFill>
                <a:latin typeface="Calibri" panose="020F0502020204030204" pitchFamily="34" charset="0"/>
                <a:cs typeface="Times New Roman" pitchFamily="18" charset="0"/>
              </a:rPr>
              <a:t>Context of TEAM-NB</a:t>
            </a:r>
            <a:endParaRPr lang="fr-BE" sz="3200" b="1" dirty="0">
              <a:solidFill>
                <a:srgbClr val="0000CB"/>
              </a:solidFill>
              <a:latin typeface="Calibri" panose="020F0502020204030204" pitchFamily="34" charset="0"/>
            </a:endParaRPr>
          </a:p>
          <a:p>
            <a:pPr eaLnBrk="0" hangingPunct="0"/>
            <a:endParaRPr lang="fr-BE" sz="1800" dirty="0">
              <a:latin typeface="Calibri" panose="020F0502020204030204" pitchFamily="34" charset="0"/>
            </a:endParaRPr>
          </a:p>
        </p:txBody>
      </p:sp>
      <p:pic>
        <p:nvPicPr>
          <p:cNvPr id="51" name="Image 41" descr="R-TEAM-NB-Logo-2-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0"/>
            <a:ext cx="704850" cy="676275"/>
          </a:xfrm>
          <a:prstGeom prst="rect">
            <a:avLst/>
          </a:prstGeom>
          <a:noFill/>
        </p:spPr>
      </p:pic>
      <p:grpSp>
        <p:nvGrpSpPr>
          <p:cNvPr id="17" name="Groupe 16"/>
          <p:cNvGrpSpPr/>
          <p:nvPr/>
        </p:nvGrpSpPr>
        <p:grpSpPr>
          <a:xfrm>
            <a:off x="899107" y="1000125"/>
            <a:ext cx="6101768" cy="5730006"/>
            <a:chOff x="899107" y="1000125"/>
            <a:chExt cx="6101768" cy="5730006"/>
          </a:xfrm>
        </p:grpSpPr>
        <p:sp>
          <p:nvSpPr>
            <p:cNvPr id="7175" name="Rectangle 12"/>
            <p:cNvSpPr>
              <a:spLocks noChangeArrowheads="1"/>
            </p:cNvSpPr>
            <p:nvPr/>
          </p:nvSpPr>
          <p:spPr bwMode="auto">
            <a:xfrm>
              <a:off x="1669800" y="6084019"/>
              <a:ext cx="3473700" cy="646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indent="449263"/>
              <a:r>
                <a:rPr lang="en-US" sz="1800" dirty="0">
                  <a:solidFill>
                    <a:srgbClr val="0000CB"/>
                  </a:solidFill>
                  <a:latin typeface="Calibri" panose="020F0502020204030204" pitchFamily="34" charset="0"/>
                  <a:cs typeface="Times New Roman" pitchFamily="18" charset="0"/>
                </a:rPr>
                <a:t>TEAM-NB representatives</a:t>
              </a:r>
              <a:endParaRPr lang="fr-BE" sz="900" dirty="0">
                <a:solidFill>
                  <a:srgbClr val="0000CB"/>
                </a:solidFill>
                <a:latin typeface="Calibri" panose="020F0502020204030204" pitchFamily="34" charset="0"/>
              </a:endParaRPr>
            </a:p>
            <a:p>
              <a:pPr indent="449263" eaLnBrk="0" hangingPunct="0"/>
              <a:endParaRPr lang="fr-BE" sz="1800" dirty="0">
                <a:latin typeface="Calibri" panose="020F0502020204030204" pitchFamily="34" charset="0"/>
              </a:endParaRPr>
            </a:p>
          </p:txBody>
        </p:sp>
        <p:sp>
          <p:nvSpPr>
            <p:cNvPr id="7178" name="Rectangle 2"/>
            <p:cNvSpPr>
              <a:spLocks noChangeArrowheads="1"/>
            </p:cNvSpPr>
            <p:nvPr/>
          </p:nvSpPr>
          <p:spPr bwMode="auto">
            <a:xfrm>
              <a:off x="2143125" y="1000125"/>
              <a:ext cx="4857750" cy="800100"/>
            </a:xfrm>
            <a:prstGeom prst="rect">
              <a:avLst/>
            </a:prstGeom>
            <a:solidFill>
              <a:srgbClr val="9DF8FD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fr-BE" sz="1400">
                <a:latin typeface="Calibri" panose="020F0502020204030204" pitchFamily="34" charset="0"/>
              </a:endParaRPr>
            </a:p>
            <a:p>
              <a:pPr algn="ctr"/>
              <a:r>
                <a:rPr lang="fr-BE" sz="1800">
                  <a:latin typeface="Calibri" panose="020F0502020204030204" pitchFamily="34" charset="0"/>
                </a:rPr>
                <a:t>Commission </a:t>
              </a:r>
            </a:p>
            <a:p>
              <a:pPr algn="ctr"/>
              <a:endParaRPr lang="fr-FR" sz="1400">
                <a:latin typeface="Calibri" panose="020F0502020204030204" pitchFamily="34" charset="0"/>
              </a:endParaRPr>
            </a:p>
          </p:txBody>
        </p:sp>
        <p:sp>
          <p:nvSpPr>
            <p:cNvPr id="7179" name="Rectangle 3"/>
            <p:cNvSpPr>
              <a:spLocks noChangeArrowheads="1"/>
            </p:cNvSpPr>
            <p:nvPr/>
          </p:nvSpPr>
          <p:spPr bwMode="auto">
            <a:xfrm>
              <a:off x="1000125" y="1928813"/>
              <a:ext cx="1071563" cy="785812"/>
            </a:xfrm>
            <a:prstGeom prst="rect">
              <a:avLst/>
            </a:prstGeom>
            <a:solidFill>
              <a:srgbClr val="9DF8FD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fr-FR" sz="1400" dirty="0">
                  <a:latin typeface="Calibri" panose="020F0502020204030204" pitchFamily="34" charset="0"/>
                </a:rPr>
                <a:t>CEN CENELEC</a:t>
              </a:r>
            </a:p>
          </p:txBody>
        </p:sp>
        <p:sp>
          <p:nvSpPr>
            <p:cNvPr id="7180" name="Rectangle 4"/>
            <p:cNvSpPr>
              <a:spLocks noChangeArrowheads="1"/>
            </p:cNvSpPr>
            <p:nvPr/>
          </p:nvSpPr>
          <p:spPr bwMode="auto">
            <a:xfrm>
              <a:off x="2286000" y="1928813"/>
              <a:ext cx="785813" cy="428625"/>
            </a:xfrm>
            <a:prstGeom prst="rect">
              <a:avLst/>
            </a:prstGeom>
            <a:solidFill>
              <a:srgbClr val="9DF8FD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fr-FR" sz="1400" dirty="0" smtClean="0">
                  <a:latin typeface="Calibri" panose="020F0502020204030204" pitchFamily="34" charset="0"/>
                </a:rPr>
                <a:t>EMA</a:t>
              </a:r>
              <a:endParaRPr lang="fr-FR" sz="1400" dirty="0">
                <a:latin typeface="Calibri" panose="020F0502020204030204" pitchFamily="34" charset="0"/>
              </a:endParaRPr>
            </a:p>
          </p:txBody>
        </p:sp>
        <p:sp>
          <p:nvSpPr>
            <p:cNvPr id="7181" name="Rectangle 8"/>
            <p:cNvSpPr>
              <a:spLocks noChangeArrowheads="1"/>
            </p:cNvSpPr>
            <p:nvPr/>
          </p:nvSpPr>
          <p:spPr bwMode="auto">
            <a:xfrm>
              <a:off x="3143250" y="2571750"/>
              <a:ext cx="857250" cy="428625"/>
            </a:xfrm>
            <a:prstGeom prst="rect">
              <a:avLst/>
            </a:prstGeom>
            <a:solidFill>
              <a:srgbClr val="9DF8FD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400">
                  <a:latin typeface="Calibri" panose="020F0502020204030204" pitchFamily="34" charset="0"/>
                </a:rPr>
                <a:t>NBRG</a:t>
              </a:r>
              <a:endParaRPr lang="fr-BE" sz="1400">
                <a:latin typeface="Calibri" panose="020F0502020204030204" pitchFamily="34" charset="0"/>
              </a:endParaRPr>
            </a:p>
          </p:txBody>
        </p:sp>
        <p:grpSp>
          <p:nvGrpSpPr>
            <p:cNvPr id="2" name="Group 3"/>
            <p:cNvGrpSpPr>
              <a:grpSpLocks/>
            </p:cNvGrpSpPr>
            <p:nvPr/>
          </p:nvGrpSpPr>
          <p:grpSpPr bwMode="auto">
            <a:xfrm>
              <a:off x="899107" y="1000125"/>
              <a:ext cx="1172582" cy="790178"/>
              <a:chOff x="184" y="461"/>
              <a:chExt cx="1462" cy="1237"/>
            </a:xfrm>
          </p:grpSpPr>
          <p:pic>
            <p:nvPicPr>
              <p:cNvPr id="5169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84" y="461"/>
                <a:ext cx="1462" cy="1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70" name="Rectangle 5"/>
              <p:cNvSpPr>
                <a:spLocks noChangeArrowheads="1"/>
              </p:cNvSpPr>
              <p:nvPr/>
            </p:nvSpPr>
            <p:spPr bwMode="auto">
              <a:xfrm>
                <a:off x="1505" y="1254"/>
                <a:ext cx="44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11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</a:t>
                </a:r>
                <a:endParaRPr lang="fr-FR">
                  <a:latin typeface="Calibri" panose="020F0502020204030204" pitchFamily="34" charset="0"/>
                </a:endParaRPr>
              </a:p>
            </p:txBody>
          </p:sp>
        </p:grpSp>
        <p:cxnSp>
          <p:nvCxnSpPr>
            <p:cNvPr id="7197" name="Connecteur droit 126"/>
            <p:cNvCxnSpPr>
              <a:cxnSpLocks noChangeShapeType="1"/>
              <a:endCxn id="7181" idx="0"/>
            </p:cNvCxnSpPr>
            <p:nvPr/>
          </p:nvCxnSpPr>
          <p:spPr bwMode="auto">
            <a:xfrm rot="5400000">
              <a:off x="3463926" y="2463800"/>
              <a:ext cx="214312" cy="1587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7199" name="Rectangle 4"/>
            <p:cNvSpPr>
              <a:spLocks noChangeArrowheads="1"/>
            </p:cNvSpPr>
            <p:nvPr/>
          </p:nvSpPr>
          <p:spPr bwMode="auto">
            <a:xfrm>
              <a:off x="3143250" y="1928813"/>
              <a:ext cx="857250" cy="428625"/>
            </a:xfrm>
            <a:prstGeom prst="rect">
              <a:avLst/>
            </a:prstGeom>
            <a:solidFill>
              <a:srgbClr val="9DF8FD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fr-FR" sz="1400">
                  <a:latin typeface="Calibri" panose="020F0502020204030204" pitchFamily="34" charset="0"/>
                </a:rPr>
                <a:t>NB-MED</a:t>
              </a:r>
            </a:p>
          </p:txBody>
        </p:sp>
        <p:cxnSp>
          <p:nvCxnSpPr>
            <p:cNvPr id="7210" name="Connecteur droit 132"/>
            <p:cNvCxnSpPr>
              <a:cxnSpLocks noChangeShapeType="1"/>
            </p:cNvCxnSpPr>
            <p:nvPr/>
          </p:nvCxnSpPr>
          <p:spPr bwMode="auto">
            <a:xfrm rot="5400000">
              <a:off x="6251576" y="2463800"/>
              <a:ext cx="214312" cy="1587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211" name="Connecteur droit 133"/>
            <p:cNvCxnSpPr>
              <a:cxnSpLocks noChangeShapeType="1"/>
            </p:cNvCxnSpPr>
            <p:nvPr/>
          </p:nvCxnSpPr>
          <p:spPr bwMode="auto">
            <a:xfrm rot="5400000">
              <a:off x="5108576" y="2463800"/>
              <a:ext cx="214312" cy="1587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7212" name="Rectangle 7"/>
            <p:cNvSpPr>
              <a:spLocks noChangeArrowheads="1"/>
            </p:cNvSpPr>
            <p:nvPr/>
          </p:nvSpPr>
          <p:spPr bwMode="auto">
            <a:xfrm>
              <a:off x="4071938" y="1928813"/>
              <a:ext cx="2928937" cy="428625"/>
            </a:xfrm>
            <a:prstGeom prst="rect">
              <a:avLst/>
            </a:prstGeom>
            <a:solidFill>
              <a:srgbClr val="9DF8FD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400">
                  <a:latin typeface="Calibri" panose="020F0502020204030204" pitchFamily="34" charset="0"/>
                </a:rPr>
                <a:t>MDEG</a:t>
              </a:r>
              <a:endParaRPr lang="fr-BE" sz="1400">
                <a:latin typeface="Calibri" panose="020F0502020204030204" pitchFamily="34" charset="0"/>
              </a:endParaRPr>
            </a:p>
          </p:txBody>
        </p:sp>
        <p:sp>
          <p:nvSpPr>
            <p:cNvPr id="7213" name="Rectangle 9"/>
            <p:cNvSpPr>
              <a:spLocks noChangeArrowheads="1"/>
            </p:cNvSpPr>
            <p:nvPr/>
          </p:nvSpPr>
          <p:spPr bwMode="auto">
            <a:xfrm>
              <a:off x="4071938" y="2571750"/>
              <a:ext cx="714375" cy="428625"/>
            </a:xfrm>
            <a:prstGeom prst="rect">
              <a:avLst/>
            </a:prstGeom>
            <a:solidFill>
              <a:srgbClr val="9DF8FD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fr-FR" sz="1400" dirty="0">
                  <a:latin typeface="Calibri" panose="020F0502020204030204" pitchFamily="34" charset="0"/>
                </a:rPr>
                <a:t>NBOG</a:t>
              </a:r>
            </a:p>
          </p:txBody>
        </p:sp>
        <p:sp>
          <p:nvSpPr>
            <p:cNvPr id="7214" name="Rectangle 10"/>
            <p:cNvSpPr>
              <a:spLocks noChangeArrowheads="1"/>
            </p:cNvSpPr>
            <p:nvPr/>
          </p:nvSpPr>
          <p:spPr bwMode="auto">
            <a:xfrm>
              <a:off x="4857750" y="2571750"/>
              <a:ext cx="785813" cy="428625"/>
            </a:xfrm>
            <a:prstGeom prst="rect">
              <a:avLst/>
            </a:prstGeom>
            <a:solidFill>
              <a:srgbClr val="9DF8FD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fr-FR" sz="1400" dirty="0" smtClean="0">
                  <a:latin typeface="Calibri" panose="020F0502020204030204" pitchFamily="34" charset="0"/>
                </a:rPr>
                <a:t>COEN</a:t>
              </a:r>
              <a:endParaRPr lang="fr-FR" sz="1400" dirty="0">
                <a:latin typeface="Calibri" panose="020F0502020204030204" pitchFamily="34" charset="0"/>
              </a:endParaRPr>
            </a:p>
          </p:txBody>
        </p:sp>
        <p:sp>
          <p:nvSpPr>
            <p:cNvPr id="7215" name="Rectangle 11"/>
            <p:cNvSpPr>
              <a:spLocks noChangeArrowheads="1"/>
            </p:cNvSpPr>
            <p:nvPr/>
          </p:nvSpPr>
          <p:spPr bwMode="auto">
            <a:xfrm>
              <a:off x="5715000" y="2571750"/>
              <a:ext cx="1285875" cy="642938"/>
            </a:xfrm>
            <a:prstGeom prst="rect">
              <a:avLst/>
            </a:prstGeom>
            <a:solidFill>
              <a:srgbClr val="9DF8FD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000">
                  <a:latin typeface="Calibri" panose="020F0502020204030204" pitchFamily="34" charset="0"/>
                </a:rPr>
                <a:t>Experts Groups</a:t>
              </a:r>
              <a:endParaRPr lang="fr-BE" sz="1000">
                <a:latin typeface="Calibri" panose="020F0502020204030204" pitchFamily="34" charset="0"/>
              </a:endParaRPr>
            </a:p>
            <a:p>
              <a:pPr algn="ctr"/>
              <a:r>
                <a:rPr lang="fr-BE" sz="1000">
                  <a:latin typeface="Calibri" panose="020F0502020204030204" pitchFamily="34" charset="0"/>
                </a:rPr>
                <a:t>EUDAMED,</a:t>
              </a:r>
            </a:p>
            <a:p>
              <a:pPr algn="ctr"/>
              <a:r>
                <a:rPr lang="fr-BE" sz="1000">
                  <a:latin typeface="Calibri" panose="020F0502020204030204" pitchFamily="34" charset="0"/>
                </a:rPr>
                <a:t>IVD,</a:t>
              </a:r>
            </a:p>
            <a:p>
              <a:pPr algn="ctr"/>
              <a:r>
                <a:rPr lang="fr-BE" sz="1000">
                  <a:latin typeface="Calibri" panose="020F0502020204030204" pitchFamily="34" charset="0"/>
                </a:rPr>
                <a:t>Vigilance</a:t>
              </a:r>
              <a:endParaRPr lang="fr-FR" sz="1400">
                <a:latin typeface="Calibri" panose="020F0502020204030204" pitchFamily="34" charset="0"/>
              </a:endParaRPr>
            </a:p>
          </p:txBody>
        </p:sp>
        <p:cxnSp>
          <p:nvCxnSpPr>
            <p:cNvPr id="7216" name="Connecteur droit 131"/>
            <p:cNvCxnSpPr>
              <a:cxnSpLocks noChangeShapeType="1"/>
            </p:cNvCxnSpPr>
            <p:nvPr/>
          </p:nvCxnSpPr>
          <p:spPr bwMode="auto">
            <a:xfrm rot="5400000">
              <a:off x="4322763" y="2463800"/>
              <a:ext cx="214312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3" name="Étoile à 6 branches 52"/>
            <p:cNvSpPr/>
            <p:nvPr/>
          </p:nvSpPr>
          <p:spPr bwMode="auto">
            <a:xfrm flipV="1">
              <a:off x="3929063" y="1954213"/>
              <a:ext cx="71437" cy="117475"/>
            </a:xfrm>
            <a:prstGeom prst="star6">
              <a:avLst>
                <a:gd name="adj" fmla="val 24253"/>
                <a:gd name="hf" fmla="val 115470"/>
              </a:avLst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fr-FR" sz="2800">
                <a:latin typeface="Calibri" panose="020F0502020204030204" pitchFamily="34" charset="0"/>
              </a:endParaRPr>
            </a:p>
          </p:txBody>
        </p:sp>
        <p:sp>
          <p:nvSpPr>
            <p:cNvPr id="54" name="Étoile à 6 branches 53"/>
            <p:cNvSpPr/>
            <p:nvPr/>
          </p:nvSpPr>
          <p:spPr bwMode="auto">
            <a:xfrm flipV="1">
              <a:off x="3929063" y="2597150"/>
              <a:ext cx="71437" cy="117475"/>
            </a:xfrm>
            <a:prstGeom prst="star6">
              <a:avLst>
                <a:gd name="adj" fmla="val 24253"/>
                <a:gd name="hf" fmla="val 115470"/>
              </a:avLst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fr-FR" sz="2800">
                <a:latin typeface="Calibri" panose="020F0502020204030204" pitchFamily="34" charset="0"/>
              </a:endParaRPr>
            </a:p>
          </p:txBody>
        </p:sp>
        <p:sp>
          <p:nvSpPr>
            <p:cNvPr id="56" name="Étoile à 6 branches 55"/>
            <p:cNvSpPr/>
            <p:nvPr/>
          </p:nvSpPr>
          <p:spPr bwMode="auto">
            <a:xfrm flipV="1">
              <a:off x="6929438" y="1928813"/>
              <a:ext cx="71437" cy="117475"/>
            </a:xfrm>
            <a:prstGeom prst="star6">
              <a:avLst>
                <a:gd name="adj" fmla="val 24253"/>
                <a:gd name="hf" fmla="val 115470"/>
              </a:avLst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fr-FR" sz="2800">
                <a:latin typeface="Calibri" panose="020F0502020204030204" pitchFamily="34" charset="0"/>
              </a:endParaRPr>
            </a:p>
          </p:txBody>
        </p:sp>
        <p:sp>
          <p:nvSpPr>
            <p:cNvPr id="55" name="Étoile à 6 branches 54"/>
            <p:cNvSpPr/>
            <p:nvPr/>
          </p:nvSpPr>
          <p:spPr bwMode="auto">
            <a:xfrm flipV="1">
              <a:off x="2018913" y="6263853"/>
              <a:ext cx="142875" cy="117475"/>
            </a:xfrm>
            <a:prstGeom prst="star6">
              <a:avLst>
                <a:gd name="adj" fmla="val 24253"/>
                <a:gd name="hf" fmla="val 115470"/>
              </a:avLst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fr-FR" sz="2800">
                <a:latin typeface="Calibri" panose="020F0502020204030204" pitchFamily="34" charset="0"/>
              </a:endParaRP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7429500" y="1000125"/>
            <a:ext cx="1287158" cy="5000625"/>
            <a:chOff x="7429500" y="1000125"/>
            <a:chExt cx="1287158" cy="5000625"/>
          </a:xfrm>
        </p:grpSpPr>
        <p:sp>
          <p:nvSpPr>
            <p:cNvPr id="11" name="Rectangle 29"/>
            <p:cNvSpPr>
              <a:spLocks noChangeArrowheads="1"/>
            </p:cNvSpPr>
            <p:nvPr/>
          </p:nvSpPr>
          <p:spPr bwMode="auto">
            <a:xfrm>
              <a:off x="7429500" y="3643313"/>
              <a:ext cx="1285875" cy="23574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r>
                <a:rPr lang="fr-FR" dirty="0">
                  <a:latin typeface="Calibri" panose="020F0502020204030204" pitchFamily="34" charset="0"/>
                </a:rPr>
                <a:t> </a:t>
              </a:r>
              <a:r>
                <a:rPr lang="fr-FR" dirty="0" smtClean="0">
                  <a:latin typeface="Calibri" panose="020F0502020204030204" pitchFamily="34" charset="0"/>
                </a:rPr>
                <a:t>logo</a:t>
              </a:r>
              <a:endParaRPr lang="fr-FR" dirty="0">
                <a:latin typeface="Calibri" panose="020F0502020204030204" pitchFamily="34" charset="0"/>
              </a:endParaRPr>
            </a:p>
            <a:p>
              <a:pPr>
                <a:defRPr/>
              </a:pPr>
              <a:endParaRPr lang="fr-FR" sz="1000" dirty="0">
                <a:latin typeface="Calibri" panose="020F0502020204030204" pitchFamily="34" charset="0"/>
              </a:endParaRPr>
            </a:p>
            <a:p>
              <a:pPr>
                <a:defRPr/>
              </a:pPr>
              <a:endParaRPr lang="fr-FR" sz="800" dirty="0">
                <a:latin typeface="Calibri" panose="020F0502020204030204" pitchFamily="34" charset="0"/>
              </a:endParaRPr>
            </a:p>
            <a:p>
              <a:pPr algn="ctr">
                <a:defRPr/>
              </a:pPr>
              <a:endParaRPr lang="fr-FR" sz="1400" dirty="0">
                <a:latin typeface="Calibri" panose="020F0502020204030204" pitchFamily="34" charset="0"/>
              </a:endParaRPr>
            </a:p>
            <a:p>
              <a:pPr algn="ctr">
                <a:defRPr/>
              </a:pPr>
              <a:r>
                <a:rPr lang="fr-FR" sz="1400" dirty="0" smtClean="0">
                  <a:latin typeface="Calibri" panose="020F0502020204030204" pitchFamily="34" charset="0"/>
                </a:rPr>
                <a:t>I</a:t>
              </a:r>
            </a:p>
            <a:p>
              <a:pPr algn="ctr">
                <a:defRPr/>
              </a:pPr>
              <a:r>
                <a:rPr lang="fr-FR" sz="1400" dirty="0" smtClean="0">
                  <a:latin typeface="Calibri" panose="020F0502020204030204" pitchFamily="34" charset="0"/>
                </a:rPr>
                <a:t>M</a:t>
              </a:r>
            </a:p>
            <a:p>
              <a:pPr algn="ctr">
                <a:defRPr/>
              </a:pPr>
              <a:r>
                <a:rPr lang="fr-FR" sz="1400" dirty="0" smtClean="0">
                  <a:latin typeface="Calibri" panose="020F0502020204030204" pitchFamily="34" charset="0"/>
                </a:rPr>
                <a:t>D</a:t>
              </a:r>
            </a:p>
            <a:p>
              <a:pPr algn="ctr">
                <a:defRPr/>
              </a:pPr>
              <a:r>
                <a:rPr lang="fr-FR" sz="1400" dirty="0" smtClean="0">
                  <a:latin typeface="Calibri" panose="020F0502020204030204" pitchFamily="34" charset="0"/>
                </a:rPr>
                <a:t>R</a:t>
              </a:r>
            </a:p>
            <a:p>
              <a:pPr algn="ctr">
                <a:defRPr/>
              </a:pPr>
              <a:r>
                <a:rPr lang="fr-FR" sz="1400" dirty="0" smtClean="0">
                  <a:latin typeface="Calibri" panose="020F0502020204030204" pitchFamily="34" charset="0"/>
                </a:rPr>
                <a:t>F</a:t>
              </a:r>
              <a:endParaRPr lang="fr-FR" sz="1400" dirty="0">
                <a:latin typeface="Calibri" panose="020F0502020204030204" pitchFamily="34" charset="0"/>
              </a:endParaRPr>
            </a:p>
            <a:p>
              <a:pPr>
                <a:defRPr/>
              </a:pPr>
              <a:endParaRPr lang="fr-FR" dirty="0">
                <a:latin typeface="Calibri" panose="020F0502020204030204" pitchFamily="34" charset="0"/>
              </a:endParaRPr>
            </a:p>
            <a:p>
              <a:pPr>
                <a:defRPr/>
              </a:pPr>
              <a:endParaRPr lang="fr-FR" dirty="0">
                <a:latin typeface="Calibri" panose="020F0502020204030204" pitchFamily="34" charset="0"/>
              </a:endParaRPr>
            </a:p>
          </p:txBody>
        </p:sp>
        <p:pic>
          <p:nvPicPr>
            <p:cNvPr id="7192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429500" y="1000125"/>
              <a:ext cx="1285875" cy="693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Rectangle 28"/>
            <p:cNvSpPr>
              <a:spLocks noChangeArrowheads="1"/>
            </p:cNvSpPr>
            <p:nvPr/>
          </p:nvSpPr>
          <p:spPr bwMode="auto">
            <a:xfrm>
              <a:off x="7429500" y="1643063"/>
              <a:ext cx="1285875" cy="192881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fr-FR" dirty="0">
                  <a:latin typeface="Calibri" panose="020F0502020204030204" pitchFamily="34" charset="0"/>
                </a:rPr>
                <a:t>M</a:t>
              </a:r>
            </a:p>
            <a:p>
              <a:pPr algn="ctr">
                <a:defRPr/>
              </a:pPr>
              <a:r>
                <a:rPr lang="fr-FR" dirty="0">
                  <a:latin typeface="Calibri" panose="020F0502020204030204" pitchFamily="34" charset="0"/>
                </a:rPr>
                <a:t>R</a:t>
              </a:r>
            </a:p>
            <a:p>
              <a:pPr algn="ctr">
                <a:defRPr/>
              </a:pPr>
              <a:r>
                <a:rPr lang="fr-FR" dirty="0">
                  <a:latin typeface="Calibri" panose="020F0502020204030204" pitchFamily="34" charset="0"/>
                </a:rPr>
                <a:t>A</a:t>
              </a:r>
            </a:p>
            <a:p>
              <a:pPr>
                <a:buFontTx/>
                <a:buChar char="-"/>
                <a:defRPr/>
              </a:pPr>
              <a:r>
                <a:rPr lang="fr-FR" dirty="0">
                  <a:latin typeface="Calibri" panose="020F0502020204030204" pitchFamily="34" charset="0"/>
                </a:rPr>
                <a:t> </a:t>
              </a:r>
              <a:r>
                <a:rPr lang="fr-FR" dirty="0" err="1">
                  <a:latin typeface="Calibri" panose="020F0502020204030204" pitchFamily="34" charset="0"/>
                </a:rPr>
                <a:t>Switzerland</a:t>
              </a:r>
              <a:endParaRPr lang="fr-FR" dirty="0">
                <a:latin typeface="Calibri" panose="020F0502020204030204" pitchFamily="34" charset="0"/>
              </a:endParaRPr>
            </a:p>
            <a:p>
              <a:pPr>
                <a:buFontTx/>
                <a:buChar char="-"/>
                <a:defRPr/>
              </a:pPr>
              <a:r>
                <a:rPr lang="fr-FR" dirty="0">
                  <a:latin typeface="Calibri" panose="020F0502020204030204" pitchFamily="34" charset="0"/>
                </a:rPr>
                <a:t> Canada</a:t>
              </a:r>
            </a:p>
            <a:p>
              <a:pPr>
                <a:buFontTx/>
                <a:buChar char="-"/>
                <a:defRPr/>
              </a:pPr>
              <a:r>
                <a:rPr lang="fr-FR" dirty="0">
                  <a:latin typeface="Calibri" panose="020F0502020204030204" pitchFamily="34" charset="0"/>
                </a:rPr>
                <a:t> </a:t>
              </a:r>
              <a:r>
                <a:rPr lang="fr-FR" dirty="0" err="1">
                  <a:latin typeface="Calibri" panose="020F0502020204030204" pitchFamily="34" charset="0"/>
                </a:rPr>
                <a:t>Australia</a:t>
              </a:r>
              <a:endParaRPr lang="fr-FR" dirty="0">
                <a:latin typeface="Calibri" panose="020F0502020204030204" pitchFamily="34" charset="0"/>
              </a:endParaRPr>
            </a:p>
            <a:p>
              <a:pPr>
                <a:buFontTx/>
                <a:buChar char="-"/>
                <a:defRPr/>
              </a:pPr>
              <a:r>
                <a:rPr lang="fr-FR" dirty="0">
                  <a:latin typeface="Calibri" panose="020F0502020204030204" pitchFamily="34" charset="0"/>
                </a:rPr>
                <a:t> New </a:t>
              </a:r>
              <a:r>
                <a:rPr lang="fr-FR" dirty="0" err="1">
                  <a:latin typeface="Calibri" panose="020F0502020204030204" pitchFamily="34" charset="0"/>
                </a:rPr>
                <a:t>Zealand</a:t>
              </a:r>
              <a:endParaRPr lang="fr-FR" dirty="0">
                <a:latin typeface="Calibri" panose="020F0502020204030204" pitchFamily="34" charset="0"/>
              </a:endParaRPr>
            </a:p>
            <a:p>
              <a:pPr>
                <a:buFontTx/>
                <a:buChar char="-"/>
                <a:defRPr/>
              </a:pPr>
              <a:r>
                <a:rPr lang="fr-FR" dirty="0">
                  <a:latin typeface="Calibri" panose="020F0502020204030204" pitchFamily="34" charset="0"/>
                </a:rPr>
                <a:t> USA</a:t>
              </a:r>
            </a:p>
            <a:p>
              <a:pPr>
                <a:buFontTx/>
                <a:buChar char="-"/>
                <a:defRPr/>
              </a:pPr>
              <a:r>
                <a:rPr lang="fr-FR" dirty="0">
                  <a:latin typeface="Calibri" panose="020F0502020204030204" pitchFamily="34" charset="0"/>
                </a:rPr>
                <a:t> </a:t>
              </a:r>
              <a:r>
                <a:rPr lang="fr-FR" dirty="0" err="1">
                  <a:latin typeface="Calibri" panose="020F0502020204030204" pitchFamily="34" charset="0"/>
                </a:rPr>
                <a:t>Japan</a:t>
              </a:r>
              <a:r>
                <a:rPr lang="fr-FR" dirty="0">
                  <a:latin typeface="Calibri" panose="020F0502020204030204" pitchFamily="34" charset="0"/>
                </a:rPr>
                <a:t>, … </a:t>
              </a:r>
            </a:p>
            <a:p>
              <a:pPr>
                <a:defRPr/>
              </a:pPr>
              <a:endParaRPr lang="fr-FR" dirty="0">
                <a:latin typeface="Calibri" panose="020F0502020204030204" pitchFamily="34" charset="0"/>
              </a:endParaRPr>
            </a:p>
          </p:txBody>
        </p:sp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1080" y="3645024"/>
              <a:ext cx="1285578" cy="272588"/>
            </a:xfrm>
            <a:prstGeom prst="rect">
              <a:avLst/>
            </a:prstGeom>
          </p:spPr>
        </p:pic>
      </p:grpSp>
      <p:pic>
        <p:nvPicPr>
          <p:cNvPr id="57" name="Imag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869" y="3163887"/>
            <a:ext cx="11557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e 14"/>
          <p:cNvGrpSpPr/>
          <p:nvPr/>
        </p:nvGrpSpPr>
        <p:grpSpPr>
          <a:xfrm>
            <a:off x="493713" y="3357563"/>
            <a:ext cx="6221412" cy="1928812"/>
            <a:chOff x="493713" y="3357563"/>
            <a:chExt cx="6221412" cy="1928812"/>
          </a:xfrm>
        </p:grpSpPr>
        <p:sp>
          <p:nvSpPr>
            <p:cNvPr id="7182" name="Rectangle 13"/>
            <p:cNvSpPr>
              <a:spLocks noChangeArrowheads="1"/>
            </p:cNvSpPr>
            <p:nvPr/>
          </p:nvSpPr>
          <p:spPr bwMode="auto">
            <a:xfrm>
              <a:off x="493713" y="3571875"/>
              <a:ext cx="1143000" cy="428625"/>
            </a:xfrm>
            <a:prstGeom prst="rect">
              <a:avLst/>
            </a:prstGeom>
            <a:solidFill>
              <a:srgbClr val="FFCC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fr-FR" sz="1400">
                  <a:latin typeface="Calibri" panose="020F0502020204030204" pitchFamily="34" charset="0"/>
                </a:rPr>
                <a:t>CPME</a:t>
              </a:r>
            </a:p>
          </p:txBody>
        </p:sp>
        <p:sp>
          <p:nvSpPr>
            <p:cNvPr id="7185" name="Rectangle 16"/>
            <p:cNvSpPr>
              <a:spLocks noChangeArrowheads="1"/>
            </p:cNvSpPr>
            <p:nvPr/>
          </p:nvSpPr>
          <p:spPr bwMode="auto">
            <a:xfrm>
              <a:off x="5072063" y="3357563"/>
              <a:ext cx="1643062" cy="857250"/>
            </a:xfrm>
            <a:prstGeom prst="rect">
              <a:avLst/>
            </a:prstGeom>
            <a:solidFill>
              <a:srgbClr val="FFCC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000" dirty="0" err="1" smtClean="0">
                  <a:latin typeface="Calibri" panose="020F0502020204030204" pitchFamily="34" charset="0"/>
                </a:rPr>
                <a:t>EUROMContact</a:t>
              </a:r>
              <a:r>
                <a:rPr lang="en-US" sz="1000" dirty="0">
                  <a:latin typeface="Calibri" panose="020F0502020204030204" pitchFamily="34" charset="0"/>
                </a:rPr>
                <a:t>,</a:t>
              </a:r>
              <a:endParaRPr lang="fr-BE" sz="1000" dirty="0">
                <a:latin typeface="Calibri" panose="020F0502020204030204" pitchFamily="34" charset="0"/>
              </a:endParaRPr>
            </a:p>
            <a:p>
              <a:pPr algn="ctr"/>
              <a:r>
                <a:rPr lang="fr-FR" sz="1000" dirty="0" smtClean="0">
                  <a:latin typeface="Calibri" panose="020F0502020204030204" pitchFamily="34" charset="0"/>
                </a:rPr>
                <a:t>EUCOMED, </a:t>
              </a:r>
              <a:r>
                <a:rPr lang="fr-FR" sz="1000" dirty="0" err="1" smtClean="0">
                  <a:latin typeface="Calibri" panose="020F0502020204030204" pitchFamily="34" charset="0"/>
                </a:rPr>
                <a:t>MedTech</a:t>
              </a:r>
              <a:r>
                <a:rPr lang="fr-FR" sz="1000" dirty="0" smtClean="0">
                  <a:latin typeface="Calibri" panose="020F0502020204030204" pitchFamily="34" charset="0"/>
                </a:rPr>
                <a:t>,</a:t>
              </a:r>
              <a:endParaRPr lang="fr-FR" sz="1000" dirty="0">
                <a:latin typeface="Calibri" panose="020F0502020204030204" pitchFamily="34" charset="0"/>
              </a:endParaRPr>
            </a:p>
            <a:p>
              <a:pPr algn="ctr"/>
              <a:r>
                <a:rPr lang="fr-FR" sz="1000" dirty="0">
                  <a:latin typeface="Calibri" panose="020F0502020204030204" pitchFamily="34" charset="0"/>
                </a:rPr>
                <a:t>FIDES, EDMA, EUROM</a:t>
              </a:r>
            </a:p>
            <a:p>
              <a:pPr algn="ctr"/>
              <a:r>
                <a:rPr lang="fr-FR" sz="1000" dirty="0">
                  <a:latin typeface="Calibri" panose="020F0502020204030204" pitchFamily="34" charset="0"/>
                </a:rPr>
                <a:t>UEAPME, </a:t>
              </a:r>
              <a:r>
                <a:rPr lang="fr-FR" sz="1000" dirty="0" err="1">
                  <a:latin typeface="Calibri" panose="020F0502020204030204" pitchFamily="34" charset="0"/>
                </a:rPr>
                <a:t>Eur</a:t>
              </a:r>
              <a:r>
                <a:rPr lang="fr-FR" sz="1000" dirty="0">
                  <a:latin typeface="Calibri" panose="020F0502020204030204" pitchFamily="34" charset="0"/>
                </a:rPr>
                <a:t> Assoc of </a:t>
              </a:r>
              <a:r>
                <a:rPr lang="fr-FR" sz="1000" dirty="0" err="1">
                  <a:latin typeface="Calibri" panose="020F0502020204030204" pitchFamily="34" charset="0"/>
                </a:rPr>
                <a:t>Auth</a:t>
              </a:r>
              <a:r>
                <a:rPr lang="fr-FR" sz="1000" dirty="0">
                  <a:latin typeface="Calibri" panose="020F0502020204030204" pitchFamily="34" charset="0"/>
                </a:rPr>
                <a:t> </a:t>
              </a:r>
              <a:r>
                <a:rPr lang="fr-FR" sz="1000" dirty="0" err="1">
                  <a:latin typeface="Calibri" panose="020F0502020204030204" pitchFamily="34" charset="0"/>
                </a:rPr>
                <a:t>Repr</a:t>
              </a:r>
              <a:endParaRPr lang="fr-FR" sz="1000" dirty="0">
                <a:latin typeface="Calibri" panose="020F0502020204030204" pitchFamily="34" charset="0"/>
              </a:endParaRPr>
            </a:p>
          </p:txBody>
        </p:sp>
        <p:cxnSp>
          <p:nvCxnSpPr>
            <p:cNvPr id="7200" name="Connecteur en angle 42"/>
            <p:cNvCxnSpPr>
              <a:cxnSpLocks noChangeShapeType="1"/>
              <a:stCxn id="7185" idx="2"/>
              <a:endCxn id="7187" idx="0"/>
            </p:cNvCxnSpPr>
            <p:nvPr/>
          </p:nvCxnSpPr>
          <p:spPr bwMode="auto">
            <a:xfrm rot="5400000">
              <a:off x="5428457" y="3964781"/>
              <a:ext cx="214312" cy="714375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201" name="Connecteur en angle 43"/>
            <p:cNvCxnSpPr>
              <a:cxnSpLocks noChangeShapeType="1"/>
              <a:stCxn id="7185" idx="2"/>
              <a:endCxn id="7195" idx="0"/>
            </p:cNvCxnSpPr>
            <p:nvPr/>
          </p:nvCxnSpPr>
          <p:spPr bwMode="auto">
            <a:xfrm rot="16200000" flipH="1">
              <a:off x="6161882" y="3947319"/>
              <a:ext cx="214312" cy="749300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202" name="Connecteur droit 44"/>
            <p:cNvCxnSpPr>
              <a:cxnSpLocks noChangeShapeType="1"/>
              <a:stCxn id="57" idx="2"/>
            </p:cNvCxnSpPr>
            <p:nvPr/>
          </p:nvCxnSpPr>
          <p:spPr bwMode="auto">
            <a:xfrm>
              <a:off x="3464719" y="4265612"/>
              <a:ext cx="3572" cy="163513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203" name="Connecteur droit 45"/>
            <p:cNvCxnSpPr>
              <a:cxnSpLocks noChangeShapeType="1"/>
              <a:stCxn id="7182" idx="2"/>
              <a:endCxn id="7183" idx="0"/>
            </p:cNvCxnSpPr>
            <p:nvPr/>
          </p:nvCxnSpPr>
          <p:spPr bwMode="auto">
            <a:xfrm rot="5400000">
              <a:off x="850106" y="4214019"/>
              <a:ext cx="428625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9" name="Rectangle 58"/>
            <p:cNvSpPr/>
            <p:nvPr/>
          </p:nvSpPr>
          <p:spPr bwMode="auto">
            <a:xfrm>
              <a:off x="1821032" y="3566671"/>
              <a:ext cx="863600" cy="500062"/>
            </a:xfrm>
            <a:prstGeom prst="rect">
              <a:avLst/>
            </a:prstGeom>
            <a:solidFill>
              <a:srgbClr val="F0C6ED"/>
            </a:solidFill>
            <a:ln w="317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CMC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60" name="Connecteur droit 59"/>
            <p:cNvCxnSpPr/>
            <p:nvPr/>
          </p:nvCxnSpPr>
          <p:spPr bwMode="auto">
            <a:xfrm flipH="1">
              <a:off x="2251549" y="4066733"/>
              <a:ext cx="1283" cy="1219642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</p:grpSp>
      <p:grpSp>
        <p:nvGrpSpPr>
          <p:cNvPr id="13" name="Groupe 12"/>
          <p:cNvGrpSpPr/>
          <p:nvPr/>
        </p:nvGrpSpPr>
        <p:grpSpPr>
          <a:xfrm>
            <a:off x="493713" y="4429125"/>
            <a:ext cx="6792912" cy="1571625"/>
            <a:chOff x="493713" y="4429125"/>
            <a:chExt cx="6792912" cy="1571625"/>
          </a:xfrm>
        </p:grpSpPr>
        <p:cxnSp>
          <p:nvCxnSpPr>
            <p:cNvPr id="7176" name="Forme 9"/>
            <p:cNvCxnSpPr>
              <a:cxnSpLocks noChangeShapeType="1"/>
              <a:endCxn id="7186" idx="3"/>
            </p:cNvCxnSpPr>
            <p:nvPr/>
          </p:nvCxnSpPr>
          <p:spPr bwMode="auto">
            <a:xfrm rot="16200000" flipV="1">
              <a:off x="3929063" y="4857750"/>
              <a:ext cx="642938" cy="214314"/>
            </a:xfrm>
            <a:prstGeom prst="bentConnector2">
              <a:avLst/>
            </a:prstGeom>
            <a:noFill/>
            <a:ln w="9525" algn="ctr">
              <a:solidFill>
                <a:schemeClr val="tx1"/>
              </a:solidFill>
              <a:prstDash val="sysDash"/>
              <a:round/>
              <a:headEnd/>
              <a:tailEnd type="arrow" w="med" len="med"/>
            </a:ln>
          </p:spPr>
        </p:cxnSp>
        <p:sp>
          <p:nvSpPr>
            <p:cNvPr id="7183" name="Rectangle 14"/>
            <p:cNvSpPr>
              <a:spLocks noChangeArrowheads="1"/>
            </p:cNvSpPr>
            <p:nvPr/>
          </p:nvSpPr>
          <p:spPr bwMode="auto">
            <a:xfrm>
              <a:off x="493713" y="4429125"/>
              <a:ext cx="1143000" cy="428625"/>
            </a:xfrm>
            <a:prstGeom prst="rect">
              <a:avLst/>
            </a:prstGeom>
            <a:solidFill>
              <a:srgbClr val="CEFED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fr-FR">
                  <a:latin typeface="Calibri" panose="020F0502020204030204" pitchFamily="34" charset="0"/>
                </a:rPr>
                <a:t>Health Professionals</a:t>
              </a:r>
            </a:p>
          </p:txBody>
        </p:sp>
        <p:sp>
          <p:nvSpPr>
            <p:cNvPr id="7186" name="Rectangle 18"/>
            <p:cNvSpPr>
              <a:spLocks noChangeArrowheads="1"/>
            </p:cNvSpPr>
            <p:nvPr/>
          </p:nvSpPr>
          <p:spPr bwMode="auto">
            <a:xfrm>
              <a:off x="2786063" y="4429125"/>
              <a:ext cx="1357312" cy="428625"/>
            </a:xfrm>
            <a:prstGeom prst="rect">
              <a:avLst/>
            </a:prstGeom>
            <a:solidFill>
              <a:srgbClr val="CEFED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r>
                <a:rPr lang="fr-FR">
                  <a:latin typeface="Calibri" panose="020F0502020204030204" pitchFamily="34" charset="0"/>
                </a:rPr>
                <a:t>Notified Bodies</a:t>
              </a:r>
            </a:p>
          </p:txBody>
        </p:sp>
        <p:sp>
          <p:nvSpPr>
            <p:cNvPr id="7187" name="Rectangle 19"/>
            <p:cNvSpPr>
              <a:spLocks noChangeArrowheads="1"/>
            </p:cNvSpPr>
            <p:nvPr/>
          </p:nvSpPr>
          <p:spPr bwMode="auto">
            <a:xfrm>
              <a:off x="4572000" y="4429125"/>
              <a:ext cx="1214438" cy="428625"/>
            </a:xfrm>
            <a:prstGeom prst="rect">
              <a:avLst/>
            </a:prstGeom>
            <a:solidFill>
              <a:srgbClr val="CEFED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fr-FR">
                  <a:latin typeface="Calibri" panose="020F0502020204030204" pitchFamily="34" charset="0"/>
                </a:rPr>
                <a:t>Manufacturers</a:t>
              </a:r>
            </a:p>
          </p:txBody>
        </p:sp>
        <p:sp>
          <p:nvSpPr>
            <p:cNvPr id="7188" name="Rectangle 20"/>
            <p:cNvSpPr>
              <a:spLocks noChangeArrowheads="1"/>
            </p:cNvSpPr>
            <p:nvPr/>
          </p:nvSpPr>
          <p:spPr bwMode="auto">
            <a:xfrm>
              <a:off x="1857375" y="5286375"/>
              <a:ext cx="1571625" cy="714375"/>
            </a:xfrm>
            <a:prstGeom prst="rect">
              <a:avLst/>
            </a:prstGeom>
            <a:solidFill>
              <a:srgbClr val="CEFED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fr-FR" dirty="0">
                  <a:latin typeface="Calibri" panose="020F0502020204030204" pitchFamily="34" charset="0"/>
                </a:rPr>
                <a:t>28 </a:t>
              </a:r>
              <a:r>
                <a:rPr lang="fr-FR" dirty="0" err="1">
                  <a:latin typeface="Calibri" panose="020F0502020204030204" pitchFamily="34" charset="0"/>
                </a:rPr>
                <a:t>Competent</a:t>
              </a:r>
              <a:r>
                <a:rPr lang="fr-FR" dirty="0">
                  <a:latin typeface="Calibri" panose="020F0502020204030204" pitchFamily="34" charset="0"/>
                </a:rPr>
                <a:t> </a:t>
              </a:r>
              <a:r>
                <a:rPr lang="fr-FR" dirty="0" err="1" smtClean="0">
                  <a:latin typeface="Calibri" panose="020F0502020204030204" pitchFamily="34" charset="0"/>
                </a:rPr>
                <a:t>Authorities</a:t>
              </a:r>
              <a:endParaRPr lang="fr-FR" dirty="0">
                <a:latin typeface="Calibri" panose="020F0502020204030204" pitchFamily="34" charset="0"/>
              </a:endParaRPr>
            </a:p>
          </p:txBody>
        </p:sp>
        <p:sp>
          <p:nvSpPr>
            <p:cNvPr id="7189" name="Rectangle 21"/>
            <p:cNvSpPr>
              <a:spLocks noChangeArrowheads="1"/>
            </p:cNvSpPr>
            <p:nvPr/>
          </p:nvSpPr>
          <p:spPr bwMode="auto">
            <a:xfrm>
              <a:off x="3571875" y="5286375"/>
              <a:ext cx="1571625" cy="714375"/>
            </a:xfrm>
            <a:prstGeom prst="rect">
              <a:avLst/>
            </a:prstGeom>
            <a:solidFill>
              <a:srgbClr val="CEFED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fr-FR">
                  <a:latin typeface="Calibri" panose="020F0502020204030204" pitchFamily="34" charset="0"/>
                </a:rPr>
                <a:t>National Accreditation Bodies</a:t>
              </a:r>
              <a:endParaRPr lang="fr-FR" dirty="0">
                <a:latin typeface="Calibri" panose="020F0502020204030204" pitchFamily="34" charset="0"/>
              </a:endParaRPr>
            </a:p>
          </p:txBody>
        </p:sp>
        <p:pic>
          <p:nvPicPr>
            <p:cNvPr id="7190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286375" y="5286375"/>
              <a:ext cx="158750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95" name="Rectangle 61"/>
            <p:cNvSpPr>
              <a:spLocks noChangeArrowheads="1"/>
            </p:cNvSpPr>
            <p:nvPr/>
          </p:nvSpPr>
          <p:spPr bwMode="auto">
            <a:xfrm>
              <a:off x="6000750" y="4429125"/>
              <a:ext cx="1285875" cy="428625"/>
            </a:xfrm>
            <a:prstGeom prst="rect">
              <a:avLst/>
            </a:prstGeom>
            <a:solidFill>
              <a:srgbClr val="CEFED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fr-FR" dirty="0" err="1">
                  <a:latin typeface="Calibri" panose="020F0502020204030204" pitchFamily="34" charset="0"/>
                </a:rPr>
                <a:t>Authorised</a:t>
              </a:r>
              <a:r>
                <a:rPr lang="fr-FR" dirty="0">
                  <a:latin typeface="Calibri" panose="020F0502020204030204" pitchFamily="34" charset="0"/>
                </a:rPr>
                <a:t> </a:t>
              </a:r>
              <a:r>
                <a:rPr lang="fr-FR" dirty="0" err="1" smtClean="0">
                  <a:latin typeface="Calibri" panose="020F0502020204030204" pitchFamily="34" charset="0"/>
                </a:rPr>
                <a:t>Representatives</a:t>
              </a:r>
              <a:endParaRPr lang="fr-FR" dirty="0">
                <a:latin typeface="Calibri" panose="020F0502020204030204" pitchFamily="34" charset="0"/>
              </a:endParaRPr>
            </a:p>
          </p:txBody>
        </p:sp>
        <p:cxnSp>
          <p:nvCxnSpPr>
            <p:cNvPr id="5149" name="Connecteur droit 128"/>
            <p:cNvCxnSpPr>
              <a:cxnSpLocks noChangeShapeType="1"/>
              <a:stCxn id="7186" idx="3"/>
              <a:endCxn id="7186" idx="3"/>
            </p:cNvCxnSpPr>
            <p:nvPr/>
          </p:nvCxnSpPr>
          <p:spPr bwMode="auto">
            <a:xfrm>
              <a:off x="4143375" y="4643438"/>
              <a:ext cx="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156" name="Connecteur droit 47"/>
            <p:cNvCxnSpPr>
              <a:cxnSpLocks noChangeShapeType="1"/>
              <a:stCxn id="7186" idx="3"/>
              <a:endCxn id="7186" idx="3"/>
            </p:cNvCxnSpPr>
            <p:nvPr/>
          </p:nvCxnSpPr>
          <p:spPr bwMode="auto">
            <a:xfrm>
              <a:off x="4143375" y="4643438"/>
              <a:ext cx="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7206" name="Rectangle 48"/>
            <p:cNvSpPr>
              <a:spLocks noChangeArrowheads="1"/>
            </p:cNvSpPr>
            <p:nvPr/>
          </p:nvSpPr>
          <p:spPr bwMode="auto">
            <a:xfrm>
              <a:off x="3500438" y="4934676"/>
              <a:ext cx="1143000" cy="214312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fr-FR" sz="800" dirty="0" err="1" smtClean="0">
                  <a:latin typeface="Calibri" panose="020F0502020204030204" pitchFamily="34" charset="0"/>
                </a:rPr>
                <a:t>Accreditation</a:t>
              </a:r>
              <a:endParaRPr lang="fr-FR" sz="800" dirty="0">
                <a:latin typeface="Calibri" panose="020F0502020204030204" pitchFamily="34" charset="0"/>
              </a:endParaRPr>
            </a:p>
          </p:txBody>
        </p:sp>
        <p:sp>
          <p:nvSpPr>
            <p:cNvPr id="58" name="Rectangle 48"/>
            <p:cNvSpPr>
              <a:spLocks noChangeArrowheads="1"/>
            </p:cNvSpPr>
            <p:nvPr/>
          </p:nvSpPr>
          <p:spPr bwMode="auto">
            <a:xfrm>
              <a:off x="2251549" y="4932539"/>
              <a:ext cx="1054100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800" b="1" dirty="0" smtClean="0">
                  <a:latin typeface="Calibri" panose="020F0502020204030204" pitchFamily="34" charset="0"/>
                </a:rPr>
                <a:t>Notification</a:t>
              </a:r>
              <a:endParaRPr lang="fr-FR" sz="800" b="1" dirty="0">
                <a:latin typeface="Calibri" panose="020F0502020204030204" pitchFamily="34" charset="0"/>
              </a:endParaRPr>
            </a:p>
          </p:txBody>
        </p:sp>
        <p:cxnSp>
          <p:nvCxnSpPr>
            <p:cNvPr id="61" name="Forme 108"/>
            <p:cNvCxnSpPr>
              <a:endCxn id="7186" idx="1"/>
            </p:cNvCxnSpPr>
            <p:nvPr/>
          </p:nvCxnSpPr>
          <p:spPr bwMode="auto">
            <a:xfrm rot="5400000" flipH="1" flipV="1">
              <a:off x="2289885" y="4790198"/>
              <a:ext cx="642937" cy="349419"/>
            </a:xfrm>
            <a:prstGeom prst="bentConnector2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</p:grpSp>
      <p:sp>
        <p:nvSpPr>
          <p:cNvPr id="63" name="Espace réservé du pied de page 1"/>
          <p:cNvSpPr txBox="1">
            <a:spLocks/>
          </p:cNvSpPr>
          <p:nvPr/>
        </p:nvSpPr>
        <p:spPr bwMode="auto">
          <a:xfrm>
            <a:off x="107950" y="6308725"/>
            <a:ext cx="3167906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BE" sz="1000" dirty="0" smtClean="0">
              <a:solidFill>
                <a:srgbClr val="0000CB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fr-BE" sz="1000" dirty="0" smtClean="0">
                <a:solidFill>
                  <a:srgbClr val="0000CB"/>
                </a:solidFill>
                <a:latin typeface="Calibri" panose="020F0502020204030204" pitchFamily="34" charset="0"/>
              </a:rPr>
              <a:t>2016 </a:t>
            </a:r>
            <a:r>
              <a:rPr lang="fr-BE" sz="1000" dirty="0" err="1">
                <a:solidFill>
                  <a:srgbClr val="0000CB"/>
                </a:solidFill>
                <a:latin typeface="Calibri" panose="020F0502020204030204" pitchFamily="34" charset="0"/>
              </a:rPr>
              <a:t>Presentation</a:t>
            </a:r>
            <a:endParaRPr lang="fr-BE" sz="1000" dirty="0">
              <a:solidFill>
                <a:srgbClr val="0000CB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AutoShape 5"/>
          <p:cNvSpPr>
            <a:spLocks noChangeArrowheads="1"/>
          </p:cNvSpPr>
          <p:nvPr/>
        </p:nvSpPr>
        <p:spPr bwMode="auto">
          <a:xfrm>
            <a:off x="254000" y="123825"/>
            <a:ext cx="8782050" cy="1295400"/>
          </a:xfrm>
          <a:prstGeom prst="flowChartExtract">
            <a:avLst/>
          </a:prstGeom>
          <a:solidFill>
            <a:srgbClr val="BDDE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BE" altLang="fr-FR" sz="22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EUDAMED</a:t>
            </a:r>
          </a:p>
          <a:p>
            <a:pPr algn="ctr" eaLnBrk="1" hangingPunct="1"/>
            <a:r>
              <a:rPr lang="fr-BE" altLang="fr-FR" sz="1400" i="1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European</a:t>
            </a:r>
            <a:r>
              <a:rPr lang="fr-BE" altLang="fr-FR" sz="1400" i="1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fr-BE" altLang="fr-FR" sz="1400" i="1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Databank</a:t>
            </a:r>
            <a:r>
              <a:rPr lang="fr-BE" altLang="fr-FR" sz="1400" i="1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on Medical Devices</a:t>
            </a:r>
          </a:p>
          <a:p>
            <a:pPr algn="ctr" eaLnBrk="1" hangingPunct="1"/>
            <a:r>
              <a:rPr lang="fr-BE" altLang="fr-FR" i="1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(as </a:t>
            </a:r>
            <a:r>
              <a:rPr lang="fr-BE" altLang="fr-FR" i="1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proposed</a:t>
            </a:r>
            <a:r>
              <a:rPr lang="fr-BE" altLang="fr-FR" i="1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by the </a:t>
            </a:r>
            <a:r>
              <a:rPr lang="fr-BE" altLang="fr-FR" i="1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European</a:t>
            </a:r>
            <a:r>
              <a:rPr lang="fr-BE" altLang="fr-FR" i="1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Commission</a:t>
            </a:r>
            <a:r>
              <a:rPr lang="fr-BE" altLang="fr-FR" sz="14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)</a:t>
            </a:r>
          </a:p>
          <a:p>
            <a:pPr algn="ctr" eaLnBrk="1" hangingPunct="1"/>
            <a:endParaRPr lang="en-GB" altLang="fr-FR" sz="2400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316" name="Rectangle 8"/>
          <p:cNvSpPr>
            <a:spLocks noChangeArrowheads="1"/>
          </p:cNvSpPr>
          <p:nvPr/>
        </p:nvSpPr>
        <p:spPr bwMode="auto">
          <a:xfrm>
            <a:off x="244475" y="1493838"/>
            <a:ext cx="1374775" cy="4694237"/>
          </a:xfrm>
          <a:prstGeom prst="rect">
            <a:avLst/>
          </a:prstGeom>
          <a:solidFill>
            <a:srgbClr val="BDDE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GB" altLang="fr-FR" sz="1400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algn="ctr" eaLnBrk="1" hangingPunct="1"/>
            <a:r>
              <a:rPr lang="fr-BE" altLang="fr-FR" sz="1400" i="1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Electronic</a:t>
            </a:r>
            <a:r>
              <a:rPr lang="fr-BE" altLang="fr-FR" sz="1400" i="1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</a:p>
          <a:p>
            <a:pPr algn="ctr" eaLnBrk="1" hangingPunct="1"/>
            <a:r>
              <a:rPr lang="fr-BE" altLang="fr-FR" sz="1400" i="1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system </a:t>
            </a:r>
          </a:p>
          <a:p>
            <a:pPr algn="ctr" eaLnBrk="1" hangingPunct="1"/>
            <a:r>
              <a:rPr lang="fr-BE" altLang="fr-FR" sz="1400" i="1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on</a:t>
            </a:r>
          </a:p>
          <a:p>
            <a:pPr algn="ctr" eaLnBrk="1" hangingPunct="1"/>
            <a:r>
              <a:rPr lang="en-GB" altLang="fr-FR" sz="1400" i="1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Registration</a:t>
            </a:r>
          </a:p>
          <a:p>
            <a:pPr algn="ctr" eaLnBrk="1" hangingPunct="1"/>
            <a:endParaRPr lang="fr-BE" altLang="fr-FR" sz="1000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algn="ctr" eaLnBrk="1" hangingPunct="1"/>
            <a:endParaRPr lang="fr-BE" altLang="fr-FR" sz="1000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algn="ctr" eaLnBrk="1" hangingPunct="1"/>
            <a:endParaRPr lang="fr-BE" altLang="fr-FR" sz="1000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algn="ctr" eaLnBrk="1" hangingPunct="1"/>
            <a:endParaRPr lang="en-GB" altLang="fr-FR" sz="1000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algn="ctr" eaLnBrk="1" hangingPunct="1"/>
            <a:r>
              <a:rPr lang="en-GB" altLang="fr-FR" sz="11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Medical devices / IVDs</a:t>
            </a:r>
          </a:p>
          <a:p>
            <a:pPr algn="ctr" eaLnBrk="1" hangingPunct="1"/>
            <a:r>
              <a:rPr lang="en-GB" altLang="fr-FR" sz="11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economic operators, </a:t>
            </a:r>
          </a:p>
          <a:p>
            <a:pPr algn="ctr" eaLnBrk="1" hangingPunct="1"/>
            <a:r>
              <a:rPr lang="en-GB" altLang="fr-FR" sz="11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incl. </a:t>
            </a:r>
          </a:p>
          <a:p>
            <a:pPr algn="ctr" eaLnBrk="1" hangingPunct="1"/>
            <a:r>
              <a:rPr lang="en-GB" altLang="fr-FR" sz="11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Summary of Safety </a:t>
            </a:r>
          </a:p>
          <a:p>
            <a:pPr algn="ctr" eaLnBrk="1" hangingPunct="1"/>
            <a:r>
              <a:rPr lang="en-GB" altLang="fr-FR" sz="11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and Clinical </a:t>
            </a:r>
          </a:p>
          <a:p>
            <a:pPr algn="ctr" eaLnBrk="1" hangingPunct="1"/>
            <a:r>
              <a:rPr lang="en-GB" altLang="fr-FR" sz="11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Performance </a:t>
            </a:r>
          </a:p>
          <a:p>
            <a:pPr algn="ctr" eaLnBrk="1" hangingPunct="1"/>
            <a:r>
              <a:rPr lang="fr-BE" altLang="fr-FR" sz="11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(high </a:t>
            </a:r>
            <a:r>
              <a:rPr lang="fr-BE" altLang="fr-FR" sz="11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risk</a:t>
            </a:r>
            <a:r>
              <a:rPr lang="fr-BE" altLang="fr-FR" sz="11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devices)</a:t>
            </a:r>
          </a:p>
          <a:p>
            <a:pPr algn="ctr" eaLnBrk="1" hangingPunct="1"/>
            <a:endParaRPr lang="fr-BE" altLang="fr-FR" sz="1100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algn="ctr" eaLnBrk="1" hangingPunct="1"/>
            <a:endParaRPr lang="fr-BE" altLang="fr-FR" sz="1100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algn="ctr" eaLnBrk="1" hangingPunct="1"/>
            <a:endParaRPr lang="fr-BE" altLang="fr-FR" sz="1100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algn="ctr" eaLnBrk="1" hangingPunct="1"/>
            <a:endParaRPr lang="fr-BE" altLang="fr-FR" sz="1100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algn="ctr" eaLnBrk="1" hangingPunct="1"/>
            <a:endParaRPr lang="fr-BE" altLang="fr-FR" sz="1100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algn="ctr" eaLnBrk="1" hangingPunct="1"/>
            <a:endParaRPr lang="fr-BE" altLang="fr-FR" sz="1100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algn="ctr" eaLnBrk="1" hangingPunct="1"/>
            <a:endParaRPr lang="en-GB" altLang="fr-FR" sz="1100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317" name="Rectangle 8"/>
          <p:cNvSpPr>
            <a:spLocks noChangeArrowheads="1"/>
          </p:cNvSpPr>
          <p:nvPr/>
        </p:nvSpPr>
        <p:spPr bwMode="auto">
          <a:xfrm>
            <a:off x="1806575" y="1503363"/>
            <a:ext cx="1144588" cy="4684712"/>
          </a:xfrm>
          <a:prstGeom prst="rect">
            <a:avLst/>
          </a:prstGeom>
          <a:solidFill>
            <a:srgbClr val="BDDE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GB" altLang="fr-FR" sz="140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algn="ctr" eaLnBrk="1" hangingPunct="1"/>
            <a:r>
              <a:rPr lang="fr-BE" altLang="fr-FR" sz="1400" i="1">
                <a:latin typeface="Calibri" panose="020F0502020204030204" pitchFamily="34" charset="0"/>
                <a:ea typeface="ＭＳ Ｐゴシック" panose="020B0600070205080204" pitchFamily="34" charset="-128"/>
              </a:rPr>
              <a:t>Electronic</a:t>
            </a:r>
          </a:p>
          <a:p>
            <a:pPr algn="ctr" eaLnBrk="1" hangingPunct="1"/>
            <a:r>
              <a:rPr lang="fr-BE" altLang="fr-FR" sz="1400" i="1">
                <a:latin typeface="Calibri" panose="020F0502020204030204" pitchFamily="34" charset="0"/>
                <a:ea typeface="ＭＳ Ｐゴシック" panose="020B0600070205080204" pitchFamily="34" charset="-128"/>
              </a:rPr>
              <a:t> system</a:t>
            </a:r>
          </a:p>
          <a:p>
            <a:pPr algn="ctr" eaLnBrk="1" hangingPunct="1"/>
            <a:r>
              <a:rPr lang="fr-BE" altLang="fr-FR" sz="1400" i="1">
                <a:latin typeface="Calibri" panose="020F0502020204030204" pitchFamily="34" charset="0"/>
                <a:ea typeface="ＭＳ Ｐゴシック" panose="020B0600070205080204" pitchFamily="34" charset="-128"/>
              </a:rPr>
              <a:t>on</a:t>
            </a:r>
          </a:p>
          <a:p>
            <a:pPr algn="ctr" eaLnBrk="1" hangingPunct="1"/>
            <a:r>
              <a:rPr lang="fr-BE" altLang="fr-FR" sz="1400" i="1">
                <a:latin typeface="Calibri" panose="020F0502020204030204" pitchFamily="34" charset="0"/>
                <a:ea typeface="ＭＳ Ｐゴシック" panose="020B0600070205080204" pitchFamily="34" charset="-128"/>
              </a:rPr>
              <a:t>UDI</a:t>
            </a:r>
          </a:p>
          <a:p>
            <a:pPr algn="ctr" eaLnBrk="1" hangingPunct="1"/>
            <a:endParaRPr lang="fr-BE" altLang="fr-FR" sz="1000" i="1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algn="ctr" eaLnBrk="1" hangingPunct="1"/>
            <a:endParaRPr lang="fr-BE" altLang="fr-FR" sz="100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algn="ctr" eaLnBrk="1" hangingPunct="1"/>
            <a:endParaRPr lang="fr-BE" altLang="fr-FR" sz="100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algn="ctr" eaLnBrk="1" hangingPunct="1"/>
            <a:endParaRPr lang="en-GB" altLang="fr-FR" sz="100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algn="ctr" eaLnBrk="1" hangingPunct="1"/>
            <a:r>
              <a:rPr lang="en-GB" altLang="fr-FR" sz="1100">
                <a:latin typeface="Calibri" panose="020F0502020204030204" pitchFamily="34" charset="0"/>
                <a:ea typeface="ＭＳ Ｐゴシック" panose="020B0600070205080204" pitchFamily="34" charset="-128"/>
              </a:rPr>
              <a:t>Device Identifier</a:t>
            </a:r>
          </a:p>
          <a:p>
            <a:pPr algn="ctr" eaLnBrk="1" hangingPunct="1"/>
            <a:r>
              <a:rPr lang="en-GB" altLang="fr-FR" sz="1100">
                <a:latin typeface="Calibri" panose="020F0502020204030204" pitchFamily="34" charset="0"/>
                <a:ea typeface="ＭＳ Ｐゴシック" panose="020B0600070205080204" pitchFamily="34" charset="-128"/>
              </a:rPr>
              <a:t>data elements</a:t>
            </a:r>
          </a:p>
          <a:p>
            <a:pPr algn="ctr" eaLnBrk="1" hangingPunct="1"/>
            <a:endParaRPr lang="fr-BE" altLang="fr-FR" sz="1100">
              <a:solidFill>
                <a:srgbClr val="FF0000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318" name="Rectangle 7"/>
          <p:cNvSpPr>
            <a:spLocks noChangeArrowheads="1"/>
          </p:cNvSpPr>
          <p:nvPr/>
        </p:nvSpPr>
        <p:spPr bwMode="auto">
          <a:xfrm>
            <a:off x="3154363" y="1506538"/>
            <a:ext cx="1309687" cy="4681537"/>
          </a:xfrm>
          <a:prstGeom prst="rect">
            <a:avLst/>
          </a:prstGeom>
          <a:solidFill>
            <a:srgbClr val="BDDE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fr-BE" altLang="fr-FR" sz="140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algn="ctr" eaLnBrk="1" hangingPunct="1"/>
            <a:r>
              <a:rPr lang="fr-BE" altLang="fr-FR" sz="1400" i="1">
                <a:latin typeface="Calibri" panose="020F0502020204030204" pitchFamily="34" charset="0"/>
                <a:ea typeface="ＭＳ Ｐゴシック" panose="020B0600070205080204" pitchFamily="34" charset="-128"/>
              </a:rPr>
              <a:t>Electronic </a:t>
            </a:r>
          </a:p>
          <a:p>
            <a:pPr algn="ctr" eaLnBrk="1" hangingPunct="1"/>
            <a:r>
              <a:rPr lang="fr-BE" altLang="fr-FR" sz="1400" i="1">
                <a:latin typeface="Calibri" panose="020F0502020204030204" pitchFamily="34" charset="0"/>
                <a:ea typeface="ＭＳ Ｐゴシック" panose="020B0600070205080204" pitchFamily="34" charset="-128"/>
              </a:rPr>
              <a:t>system </a:t>
            </a:r>
          </a:p>
          <a:p>
            <a:pPr algn="ctr" eaLnBrk="1" hangingPunct="1"/>
            <a:r>
              <a:rPr lang="fr-BE" altLang="fr-FR" sz="1400" i="1">
                <a:latin typeface="Calibri" panose="020F0502020204030204" pitchFamily="34" charset="0"/>
                <a:ea typeface="ＭＳ Ｐゴシック" panose="020B0600070205080204" pitchFamily="34" charset="-128"/>
              </a:rPr>
              <a:t>on</a:t>
            </a:r>
            <a:endParaRPr lang="en-GB" altLang="fr-FR" sz="1400" i="1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algn="ctr" eaLnBrk="1" hangingPunct="1"/>
            <a:r>
              <a:rPr lang="en-GB" altLang="fr-FR" sz="1400" i="1">
                <a:latin typeface="Calibri" panose="020F0502020204030204" pitchFamily="34" charset="0"/>
                <a:ea typeface="ＭＳ Ｐゴシック" panose="020B0600070205080204" pitchFamily="34" charset="-128"/>
              </a:rPr>
              <a:t>Certificates</a:t>
            </a:r>
          </a:p>
          <a:p>
            <a:pPr algn="ctr" eaLnBrk="1" hangingPunct="1"/>
            <a:endParaRPr lang="fr-BE" altLang="fr-FR" sz="1000" i="1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algn="ctr" eaLnBrk="1" hangingPunct="1"/>
            <a:endParaRPr lang="fr-BE" altLang="fr-FR" sz="100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algn="ctr" eaLnBrk="1" hangingPunct="1"/>
            <a:endParaRPr lang="fr-BE" altLang="fr-FR" sz="100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algn="ctr" eaLnBrk="1" hangingPunct="1"/>
            <a:endParaRPr lang="fr-BE" altLang="fr-FR" sz="110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algn="ctr" eaLnBrk="1" hangingPunct="1"/>
            <a:r>
              <a:rPr lang="en-GB" altLang="fr-FR" sz="1100">
                <a:latin typeface="Calibri" panose="020F0502020204030204" pitchFamily="34" charset="0"/>
                <a:ea typeface="ＭＳ Ｐゴシック" panose="020B0600070205080204" pitchFamily="34" charset="-128"/>
              </a:rPr>
              <a:t>Certificates issued </a:t>
            </a:r>
          </a:p>
          <a:p>
            <a:pPr algn="ctr" eaLnBrk="1" hangingPunct="1"/>
            <a:r>
              <a:rPr lang="en-GB" altLang="fr-FR" sz="1100">
                <a:latin typeface="Calibri" panose="020F0502020204030204" pitchFamily="34" charset="0"/>
                <a:ea typeface="ＭＳ Ｐゴシック" panose="020B0600070205080204" pitchFamily="34" charset="-128"/>
              </a:rPr>
              <a:t>by notified bodies</a:t>
            </a:r>
          </a:p>
          <a:p>
            <a:pPr algn="ctr" eaLnBrk="1" hangingPunct="1"/>
            <a:r>
              <a:rPr lang="en-GB" altLang="fr-FR" sz="1100">
                <a:latin typeface="Calibri" panose="020F0502020204030204" pitchFamily="34" charset="0"/>
                <a:ea typeface="ＭＳ Ｐゴシック" panose="020B0600070205080204" pitchFamily="34" charset="-128"/>
              </a:rPr>
              <a:t>&amp;</a:t>
            </a:r>
          </a:p>
          <a:p>
            <a:pPr algn="ctr" eaLnBrk="1" hangingPunct="1"/>
            <a:r>
              <a:rPr lang="en-GB" altLang="fr-FR" sz="1100">
                <a:latin typeface="Calibri" panose="020F0502020204030204" pitchFamily="34" charset="0"/>
                <a:ea typeface="ＭＳ Ｐゴシック" panose="020B0600070205080204" pitchFamily="34" charset="-128"/>
              </a:rPr>
              <a:t>Information on</a:t>
            </a:r>
          </a:p>
          <a:p>
            <a:pPr algn="ctr" eaLnBrk="1" hangingPunct="1"/>
            <a:r>
              <a:rPr lang="en-GB" altLang="fr-FR" sz="1100">
                <a:latin typeface="Calibri" panose="020F0502020204030204" pitchFamily="34" charset="0"/>
                <a:ea typeface="ＭＳ Ｐゴシック" panose="020B0600070205080204" pitchFamily="34" charset="-128"/>
              </a:rPr>
              <a:t>certificates </a:t>
            </a:r>
          </a:p>
          <a:p>
            <a:pPr algn="ctr" eaLnBrk="1" hangingPunct="1"/>
            <a:r>
              <a:rPr lang="en-GB" altLang="fr-FR" sz="1100">
                <a:latin typeface="Calibri" panose="020F0502020204030204" pitchFamily="34" charset="0"/>
                <a:ea typeface="ＭＳ Ｐゴシック" panose="020B0600070205080204" pitchFamily="34" charset="-128"/>
              </a:rPr>
              <a:t>refused </a:t>
            </a:r>
          </a:p>
          <a:p>
            <a:pPr algn="ctr" eaLnBrk="1" hangingPunct="1"/>
            <a:r>
              <a:rPr lang="en-GB" altLang="fr-FR" sz="1100">
                <a:latin typeface="Calibri" panose="020F0502020204030204" pitchFamily="34" charset="0"/>
                <a:ea typeface="ＭＳ Ｐゴシック" panose="020B0600070205080204" pitchFamily="34" charset="-128"/>
              </a:rPr>
              <a:t>suspended</a:t>
            </a:r>
          </a:p>
          <a:p>
            <a:pPr algn="ctr" eaLnBrk="1" hangingPunct="1"/>
            <a:r>
              <a:rPr lang="en-GB" altLang="fr-FR" sz="1100">
                <a:latin typeface="Calibri" panose="020F0502020204030204" pitchFamily="34" charset="0"/>
                <a:ea typeface="ＭＳ Ｐゴシック" panose="020B0600070205080204" pitchFamily="34" charset="-128"/>
              </a:rPr>
              <a:t>reinstated</a:t>
            </a:r>
          </a:p>
          <a:p>
            <a:pPr algn="ctr" eaLnBrk="1" hangingPunct="1"/>
            <a:r>
              <a:rPr lang="en-GB" altLang="fr-FR" sz="1100">
                <a:latin typeface="Calibri" panose="020F0502020204030204" pitchFamily="34" charset="0"/>
                <a:ea typeface="ＭＳ Ｐゴシック" panose="020B0600070205080204" pitchFamily="34" charset="-128"/>
              </a:rPr>
              <a:t>restricted</a:t>
            </a:r>
          </a:p>
          <a:p>
            <a:pPr algn="ctr" eaLnBrk="1" hangingPunct="1"/>
            <a:r>
              <a:rPr lang="en-GB" altLang="fr-FR" sz="1100">
                <a:latin typeface="Calibri" panose="020F0502020204030204" pitchFamily="34" charset="0"/>
                <a:ea typeface="ＭＳ Ｐゴシック" panose="020B0600070205080204" pitchFamily="34" charset="-128"/>
              </a:rPr>
              <a:t>withdrawn</a:t>
            </a:r>
          </a:p>
        </p:txBody>
      </p:sp>
      <p:sp>
        <p:nvSpPr>
          <p:cNvPr id="13319" name="Rectangle 6"/>
          <p:cNvSpPr>
            <a:spLocks noChangeArrowheads="1"/>
          </p:cNvSpPr>
          <p:nvPr/>
        </p:nvSpPr>
        <p:spPr bwMode="auto">
          <a:xfrm>
            <a:off x="4699000" y="1501775"/>
            <a:ext cx="1277938" cy="4686300"/>
          </a:xfrm>
          <a:prstGeom prst="rect">
            <a:avLst/>
          </a:prstGeom>
          <a:solidFill>
            <a:srgbClr val="BDDE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fr-BE" altLang="fr-FR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algn="ctr" eaLnBrk="1" hangingPunct="1"/>
            <a:r>
              <a:rPr lang="fr-BE" altLang="fr-FR" sz="1400" i="1">
                <a:latin typeface="Calibri" panose="020F0502020204030204" pitchFamily="34" charset="0"/>
                <a:ea typeface="ＭＳ Ｐゴシック" panose="020B0600070205080204" pitchFamily="34" charset="-128"/>
              </a:rPr>
              <a:t>Electronic</a:t>
            </a:r>
          </a:p>
          <a:p>
            <a:pPr algn="ctr" eaLnBrk="1" hangingPunct="1"/>
            <a:r>
              <a:rPr lang="fr-BE" altLang="fr-FR" sz="1400" i="1">
                <a:latin typeface="Calibri" panose="020F0502020204030204" pitchFamily="34" charset="0"/>
                <a:ea typeface="ＭＳ Ｐゴシック" panose="020B0600070205080204" pitchFamily="34" charset="-128"/>
              </a:rPr>
              <a:t>system </a:t>
            </a:r>
          </a:p>
          <a:p>
            <a:pPr algn="ctr" eaLnBrk="1" hangingPunct="1"/>
            <a:r>
              <a:rPr lang="fr-BE" altLang="fr-FR" sz="1400" i="1">
                <a:latin typeface="Calibri" panose="020F0502020204030204" pitchFamily="34" charset="0"/>
                <a:ea typeface="ＭＳ Ｐゴシック" panose="020B0600070205080204" pitchFamily="34" charset="-128"/>
              </a:rPr>
              <a:t>on</a:t>
            </a:r>
          </a:p>
          <a:p>
            <a:pPr algn="ctr" eaLnBrk="1" hangingPunct="1"/>
            <a:r>
              <a:rPr lang="fr-BE" altLang="fr-FR" sz="1400" i="1">
                <a:latin typeface="Calibri" panose="020F0502020204030204" pitchFamily="34" charset="0"/>
                <a:ea typeface="ＭＳ Ｐゴシック" panose="020B0600070205080204" pitchFamily="34" charset="-128"/>
              </a:rPr>
              <a:t>Vigilance</a:t>
            </a:r>
          </a:p>
          <a:p>
            <a:pPr algn="ctr" eaLnBrk="1" hangingPunct="1"/>
            <a:endParaRPr lang="fr-BE" altLang="fr-FR" sz="100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algn="ctr" eaLnBrk="1" hangingPunct="1"/>
            <a:endParaRPr lang="fr-BE" altLang="fr-FR" sz="100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algn="ctr" eaLnBrk="1" hangingPunct="1"/>
            <a:endParaRPr lang="fr-BE" altLang="fr-FR" sz="100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algn="ctr" eaLnBrk="1" hangingPunct="1"/>
            <a:endParaRPr lang="fr-BE" altLang="fr-FR" sz="100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algn="ctr" eaLnBrk="1" hangingPunct="1"/>
            <a:endParaRPr lang="en-US" altLang="fr-FR" sz="110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algn="ctr" eaLnBrk="1" hangingPunct="1"/>
            <a:r>
              <a:rPr lang="en-US" altLang="fr-FR" sz="1100">
                <a:latin typeface="Calibri" panose="020F0502020204030204" pitchFamily="34" charset="0"/>
                <a:ea typeface="ＭＳ Ｐゴシック" panose="020B0600070205080204" pitchFamily="34" charset="-128"/>
              </a:rPr>
              <a:t>Serious incidents </a:t>
            </a:r>
          </a:p>
          <a:p>
            <a:pPr algn="ctr" eaLnBrk="1" hangingPunct="1"/>
            <a:r>
              <a:rPr lang="en-US" altLang="fr-FR" sz="1100">
                <a:latin typeface="Calibri" panose="020F0502020204030204" pitchFamily="34" charset="0"/>
                <a:ea typeface="ＭＳ Ｐゴシック" panose="020B0600070205080204" pitchFamily="34" charset="-128"/>
              </a:rPr>
              <a:t>&amp; </a:t>
            </a:r>
          </a:p>
          <a:p>
            <a:pPr algn="ctr" eaLnBrk="1" hangingPunct="1"/>
            <a:r>
              <a:rPr lang="en-US" altLang="fr-FR" sz="1100">
                <a:latin typeface="Calibri" panose="020F0502020204030204" pitchFamily="34" charset="0"/>
                <a:ea typeface="ＭＳ Ｐゴシック" panose="020B0600070205080204" pitchFamily="34" charset="-128"/>
              </a:rPr>
              <a:t>Field safety</a:t>
            </a:r>
          </a:p>
          <a:p>
            <a:pPr algn="ctr" eaLnBrk="1" hangingPunct="1"/>
            <a:r>
              <a:rPr lang="en-US" altLang="fr-FR" sz="1100">
                <a:latin typeface="Calibri" panose="020F0502020204030204" pitchFamily="34" charset="0"/>
                <a:ea typeface="ＭＳ Ｐゴシック" panose="020B0600070205080204" pitchFamily="34" charset="-128"/>
              </a:rPr>
              <a:t> corrective actions</a:t>
            </a:r>
          </a:p>
          <a:p>
            <a:pPr algn="ctr" eaLnBrk="1" hangingPunct="1"/>
            <a:r>
              <a:rPr lang="en-US" altLang="fr-FR" sz="1100">
                <a:latin typeface="Calibri" panose="020F0502020204030204" pitchFamily="34" charset="0"/>
                <a:ea typeface="ＭＳ Ｐゴシック" panose="020B0600070205080204" pitchFamily="34" charset="-128"/>
              </a:rPr>
              <a:t>&amp;</a:t>
            </a:r>
          </a:p>
          <a:p>
            <a:pPr algn="ctr" eaLnBrk="1" hangingPunct="1"/>
            <a:r>
              <a:rPr lang="en-US" altLang="fr-FR" sz="1100">
                <a:latin typeface="Calibri" panose="020F0502020204030204" pitchFamily="34" charset="0"/>
                <a:ea typeface="ＭＳ Ｐゴシック" panose="020B0600070205080204" pitchFamily="34" charset="-128"/>
              </a:rPr>
              <a:t>Field safety notices</a:t>
            </a:r>
          </a:p>
          <a:p>
            <a:pPr algn="ctr" eaLnBrk="1" hangingPunct="1"/>
            <a:endParaRPr lang="en-US" altLang="fr-FR" sz="100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algn="ctr" eaLnBrk="1" hangingPunct="1"/>
            <a:endParaRPr lang="en-US" altLang="fr-FR" sz="100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320" name="Rectangle 6"/>
          <p:cNvSpPr>
            <a:spLocks noChangeArrowheads="1"/>
          </p:cNvSpPr>
          <p:nvPr/>
        </p:nvSpPr>
        <p:spPr bwMode="auto">
          <a:xfrm>
            <a:off x="6188075" y="1497013"/>
            <a:ext cx="1408113" cy="4691062"/>
          </a:xfrm>
          <a:prstGeom prst="rect">
            <a:avLst/>
          </a:prstGeom>
          <a:solidFill>
            <a:srgbClr val="BDDE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GB" altLang="fr-FR" sz="1400">
              <a:latin typeface="Calibri" panose="020F0502020204030204" pitchFamily="34" charset="0"/>
            </a:endParaRPr>
          </a:p>
          <a:p>
            <a:pPr algn="ctr" eaLnBrk="1" hangingPunct="1"/>
            <a:r>
              <a:rPr lang="en-GB" altLang="fr-FR" sz="1400" i="1">
                <a:latin typeface="Calibri" panose="020F0502020204030204" pitchFamily="34" charset="0"/>
                <a:ea typeface="ＭＳ Ｐゴシック" panose="020B0600070205080204" pitchFamily="34" charset="-128"/>
              </a:rPr>
              <a:t>Electronic</a:t>
            </a:r>
          </a:p>
          <a:p>
            <a:pPr algn="ctr" eaLnBrk="1" hangingPunct="1"/>
            <a:r>
              <a:rPr lang="en-GB" altLang="fr-FR" sz="1400" i="1">
                <a:latin typeface="Calibri" panose="020F0502020204030204" pitchFamily="34" charset="0"/>
                <a:ea typeface="ＭＳ Ｐゴシック" panose="020B0600070205080204" pitchFamily="34" charset="-128"/>
              </a:rPr>
              <a:t>system </a:t>
            </a:r>
          </a:p>
          <a:p>
            <a:pPr algn="ctr" eaLnBrk="1" hangingPunct="1"/>
            <a:r>
              <a:rPr lang="en-GB" altLang="fr-FR" sz="1400" i="1">
                <a:latin typeface="Calibri" panose="020F0502020204030204" pitchFamily="34" charset="0"/>
                <a:ea typeface="ＭＳ Ｐゴシック" panose="020B0600070205080204" pitchFamily="34" charset="-128"/>
              </a:rPr>
              <a:t>on</a:t>
            </a:r>
          </a:p>
          <a:p>
            <a:pPr algn="ctr" eaLnBrk="1" hangingPunct="1"/>
            <a:r>
              <a:rPr lang="en-GB" altLang="fr-FR" sz="1400" i="1">
                <a:latin typeface="Calibri" panose="020F0502020204030204" pitchFamily="34" charset="0"/>
                <a:ea typeface="ＭＳ Ｐゴシック" panose="020B0600070205080204" pitchFamily="34" charset="-128"/>
              </a:rPr>
              <a:t>Market</a:t>
            </a:r>
            <a:r>
              <a:rPr lang="fr-BE" altLang="fr-FR" sz="1400" i="1"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</a:p>
          <a:p>
            <a:pPr algn="ctr" eaLnBrk="1" hangingPunct="1"/>
            <a:r>
              <a:rPr lang="fr-BE" altLang="fr-FR" sz="1400" i="1">
                <a:latin typeface="Calibri" panose="020F0502020204030204" pitchFamily="34" charset="0"/>
                <a:ea typeface="ＭＳ Ｐゴシック" panose="020B0600070205080204" pitchFamily="34" charset="-128"/>
              </a:rPr>
              <a:t>surveillance</a:t>
            </a:r>
          </a:p>
          <a:p>
            <a:pPr algn="ctr" eaLnBrk="1" hangingPunct="1"/>
            <a:endParaRPr lang="fr-BE" altLang="fr-FR" sz="80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algn="ctr" eaLnBrk="1" hangingPunct="1"/>
            <a:endParaRPr lang="en-GB" altLang="fr-FR" sz="100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algn="ctr" eaLnBrk="1" hangingPunct="1"/>
            <a:endParaRPr lang="en-GB" altLang="fr-FR" sz="100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algn="ctr" eaLnBrk="1" hangingPunct="1"/>
            <a:r>
              <a:rPr lang="en-US" altLang="fr-FR" sz="1100">
                <a:latin typeface="Calibri" panose="020F0502020204030204" pitchFamily="34" charset="0"/>
                <a:ea typeface="ＭＳ Ｐゴシック" panose="020B0600070205080204" pitchFamily="34" charset="-128"/>
              </a:rPr>
              <a:t>Measures taken </a:t>
            </a:r>
          </a:p>
          <a:p>
            <a:pPr algn="ctr" eaLnBrk="1" hangingPunct="1"/>
            <a:r>
              <a:rPr lang="en-US" altLang="fr-FR" sz="1100">
                <a:latin typeface="Calibri" panose="020F0502020204030204" pitchFamily="34" charset="0"/>
                <a:ea typeface="ＭＳ Ｐゴシック" panose="020B0600070205080204" pitchFamily="34" charset="-128"/>
              </a:rPr>
              <a:t>by Member States re. </a:t>
            </a:r>
          </a:p>
          <a:p>
            <a:pPr algn="ctr" eaLnBrk="1" hangingPunct="1"/>
            <a:r>
              <a:rPr lang="en-US" altLang="fr-FR" sz="1100">
                <a:latin typeface="Calibri" panose="020F0502020204030204" pitchFamily="34" charset="0"/>
                <a:ea typeface="ＭＳ Ｐゴシック" panose="020B0600070205080204" pitchFamily="34" charset="-128"/>
              </a:rPr>
              <a:t>devices presenting a </a:t>
            </a:r>
          </a:p>
          <a:p>
            <a:pPr algn="ctr" eaLnBrk="1" hangingPunct="1"/>
            <a:r>
              <a:rPr lang="en-US" altLang="fr-FR" sz="1100">
                <a:latin typeface="Calibri" panose="020F0502020204030204" pitchFamily="34" charset="0"/>
                <a:ea typeface="ＭＳ Ｐゴシック" panose="020B0600070205080204" pitchFamily="34" charset="-128"/>
              </a:rPr>
              <a:t>risk to health &amp; safety</a:t>
            </a:r>
          </a:p>
          <a:p>
            <a:pPr algn="ctr" eaLnBrk="1" hangingPunct="1"/>
            <a:r>
              <a:rPr lang="en-US" altLang="fr-FR" sz="1100">
                <a:latin typeface="Calibri" panose="020F0502020204030204" pitchFamily="34" charset="0"/>
                <a:ea typeface="ＭＳ Ｐゴシック" panose="020B0600070205080204" pitchFamily="34" charset="-128"/>
              </a:rPr>
              <a:t>preventive health </a:t>
            </a:r>
          </a:p>
          <a:p>
            <a:pPr algn="ctr" eaLnBrk="1" hangingPunct="1"/>
            <a:r>
              <a:rPr lang="en-US" altLang="fr-FR" sz="1100">
                <a:latin typeface="Calibri" panose="020F0502020204030204" pitchFamily="34" charset="0"/>
                <a:ea typeface="ＭＳ Ｐゴシック" panose="020B0600070205080204" pitchFamily="34" charset="-128"/>
              </a:rPr>
              <a:t>protection measures</a:t>
            </a:r>
            <a:endParaRPr lang="en-GB" altLang="fr-FR" sz="110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algn="ctr" eaLnBrk="1" hangingPunct="1"/>
            <a:endParaRPr lang="en-GB" altLang="fr-FR" sz="110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algn="ctr" eaLnBrk="1" hangingPunct="1"/>
            <a:r>
              <a:rPr lang="en-GB" altLang="fr-FR" sz="1000"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</a:p>
          <a:p>
            <a:pPr algn="ctr" eaLnBrk="1" hangingPunct="1"/>
            <a:endParaRPr lang="fr-BE" altLang="fr-FR" sz="1000">
              <a:latin typeface="Calibri" panose="020F0502020204030204" pitchFamily="34" charset="0"/>
            </a:endParaRPr>
          </a:p>
          <a:p>
            <a:pPr algn="ctr" eaLnBrk="1" hangingPunct="1"/>
            <a:endParaRPr lang="en-GB" altLang="fr-FR" sz="1100">
              <a:latin typeface="Calibri" panose="020F0502020204030204" pitchFamily="34" charset="0"/>
            </a:endParaRPr>
          </a:p>
          <a:p>
            <a:pPr algn="ctr" eaLnBrk="1" hangingPunct="1"/>
            <a:endParaRPr lang="fr-BE" altLang="fr-FR" sz="1400">
              <a:latin typeface="Calibri" panose="020F0502020204030204" pitchFamily="34" charset="0"/>
            </a:endParaRPr>
          </a:p>
        </p:txBody>
      </p:sp>
      <p:sp>
        <p:nvSpPr>
          <p:cNvPr id="13321" name="Rectangle 6"/>
          <p:cNvSpPr>
            <a:spLocks noChangeArrowheads="1"/>
          </p:cNvSpPr>
          <p:nvPr/>
        </p:nvSpPr>
        <p:spPr bwMode="auto">
          <a:xfrm>
            <a:off x="7791450" y="1482725"/>
            <a:ext cx="1244600" cy="4705350"/>
          </a:xfrm>
          <a:prstGeom prst="rect">
            <a:avLst/>
          </a:prstGeom>
          <a:solidFill>
            <a:srgbClr val="BDDE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fr-BE" altLang="fr-FR" sz="1400" i="1">
              <a:latin typeface="Calibri" panose="020F0502020204030204" pitchFamily="34" charset="0"/>
            </a:endParaRPr>
          </a:p>
          <a:p>
            <a:pPr algn="ctr" eaLnBrk="1" hangingPunct="1"/>
            <a:r>
              <a:rPr lang="fr-BE" altLang="fr-FR" sz="1400" i="1">
                <a:latin typeface="Calibri" panose="020F0502020204030204" pitchFamily="34" charset="0"/>
              </a:rPr>
              <a:t>Electronic</a:t>
            </a:r>
          </a:p>
          <a:p>
            <a:pPr algn="ctr" eaLnBrk="1" hangingPunct="1"/>
            <a:r>
              <a:rPr lang="fr-BE" altLang="fr-FR" sz="1400" i="1">
                <a:latin typeface="Calibri" panose="020F0502020204030204" pitchFamily="34" charset="0"/>
              </a:rPr>
              <a:t>system </a:t>
            </a:r>
          </a:p>
          <a:p>
            <a:pPr algn="ctr" eaLnBrk="1" hangingPunct="1"/>
            <a:r>
              <a:rPr lang="fr-BE" altLang="fr-FR" sz="1400" i="1">
                <a:latin typeface="Calibri" panose="020F0502020204030204" pitchFamily="34" charset="0"/>
              </a:rPr>
              <a:t>on</a:t>
            </a:r>
          </a:p>
          <a:p>
            <a:pPr algn="ctr" eaLnBrk="1" hangingPunct="1"/>
            <a:r>
              <a:rPr lang="fr-BE" altLang="fr-FR" sz="1400" i="1">
                <a:latin typeface="Calibri" panose="020F0502020204030204" pitchFamily="34" charset="0"/>
              </a:rPr>
              <a:t>Clinical </a:t>
            </a:r>
          </a:p>
          <a:p>
            <a:pPr algn="ctr" eaLnBrk="1" hangingPunct="1"/>
            <a:r>
              <a:rPr lang="fr-BE" altLang="fr-FR" sz="1400" i="1">
                <a:latin typeface="Calibri" panose="020F0502020204030204" pitchFamily="34" charset="0"/>
              </a:rPr>
              <a:t>investigations</a:t>
            </a:r>
          </a:p>
          <a:p>
            <a:pPr algn="ctr" eaLnBrk="1" hangingPunct="1"/>
            <a:endParaRPr lang="fr-BE" altLang="fr-FR" sz="1000" i="1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algn="ctr" eaLnBrk="1" hangingPunct="1"/>
            <a:endParaRPr lang="fr-BE" altLang="fr-FR" sz="100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algn="ctr" eaLnBrk="1" hangingPunct="1"/>
            <a:endParaRPr lang="fr-BE" altLang="fr-FR" sz="100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algn="ctr" eaLnBrk="1" hangingPunct="1"/>
            <a:r>
              <a:rPr lang="en-US" altLang="fr-FR" sz="1100">
                <a:latin typeface="Calibri" panose="020F0502020204030204" pitchFamily="34" charset="0"/>
                <a:ea typeface="ＭＳ Ｐゴシック" panose="020B0600070205080204" pitchFamily="34" charset="-128"/>
              </a:rPr>
              <a:t>Sponsors</a:t>
            </a:r>
          </a:p>
          <a:p>
            <a:pPr algn="ctr" eaLnBrk="1" hangingPunct="1"/>
            <a:r>
              <a:rPr lang="en-US" altLang="fr-FR" sz="1100">
                <a:latin typeface="Calibri" panose="020F0502020204030204" pitchFamily="34" charset="0"/>
                <a:ea typeface="ＭＳ Ｐゴシック" panose="020B0600070205080204" pitchFamily="34" charset="-128"/>
              </a:rPr>
              <a:t>(&amp; manufacturers) </a:t>
            </a:r>
          </a:p>
          <a:p>
            <a:pPr algn="ctr" eaLnBrk="1" hangingPunct="1"/>
            <a:r>
              <a:rPr lang="en-US" altLang="fr-FR" sz="1100">
                <a:latin typeface="Calibri" panose="020F0502020204030204" pitchFamily="34" charset="0"/>
                <a:ea typeface="ＭＳ Ｐゴシック" panose="020B0600070205080204" pitchFamily="34" charset="-128"/>
              </a:rPr>
              <a:t>description of:</a:t>
            </a:r>
          </a:p>
          <a:p>
            <a:pPr algn="ctr" eaLnBrk="1" hangingPunct="1"/>
            <a:r>
              <a:rPr lang="en-US" altLang="fr-FR" sz="1100">
                <a:latin typeface="Calibri" panose="020F0502020204030204" pitchFamily="34" charset="0"/>
                <a:ea typeface="ＭＳ Ｐゴシック" panose="020B0600070205080204" pitchFamily="34" charset="-128"/>
              </a:rPr>
              <a:t>investigational</a:t>
            </a:r>
          </a:p>
          <a:p>
            <a:pPr algn="ctr" eaLnBrk="1" hangingPunct="1"/>
            <a:r>
              <a:rPr lang="en-US" altLang="fr-FR" sz="1100">
                <a:latin typeface="Calibri" panose="020F0502020204030204" pitchFamily="34" charset="0"/>
                <a:ea typeface="ＭＳ Ｐゴシック" panose="020B0600070205080204" pitchFamily="34" charset="-128"/>
              </a:rPr>
              <a:t>device,</a:t>
            </a:r>
          </a:p>
          <a:p>
            <a:pPr algn="ctr" eaLnBrk="1" hangingPunct="1"/>
            <a:r>
              <a:rPr lang="en-US" altLang="fr-FR" sz="1100">
                <a:latin typeface="Calibri" panose="020F0502020204030204" pitchFamily="34" charset="0"/>
                <a:ea typeface="ＭＳ Ｐゴシック" panose="020B0600070205080204" pitchFamily="34" charset="-128"/>
              </a:rPr>
              <a:t>comparator,</a:t>
            </a:r>
          </a:p>
          <a:p>
            <a:pPr algn="ctr" eaLnBrk="1" hangingPunct="1"/>
            <a:r>
              <a:rPr lang="en-US" altLang="fr-FR" sz="1100">
                <a:latin typeface="Calibri" panose="020F0502020204030204" pitchFamily="34" charset="0"/>
                <a:ea typeface="ＭＳ Ｐゴシック" panose="020B0600070205080204" pitchFamily="34" charset="-128"/>
              </a:rPr>
              <a:t>purpose of CI,</a:t>
            </a:r>
          </a:p>
          <a:p>
            <a:pPr algn="ctr" eaLnBrk="1" hangingPunct="1"/>
            <a:r>
              <a:rPr lang="en-US" altLang="fr-FR" sz="1100">
                <a:latin typeface="Calibri" panose="020F0502020204030204" pitchFamily="34" charset="0"/>
                <a:ea typeface="ＭＳ Ｐゴシック" panose="020B0600070205080204" pitchFamily="34" charset="-128"/>
              </a:rPr>
              <a:t>status of CI</a:t>
            </a:r>
            <a:endParaRPr lang="en-US" altLang="fr-FR" sz="1100">
              <a:latin typeface="Calibri" panose="020F0502020204030204" pitchFamily="34" charset="0"/>
            </a:endParaRPr>
          </a:p>
        </p:txBody>
      </p:sp>
      <p:pic>
        <p:nvPicPr>
          <p:cNvPr id="13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138" y="0"/>
            <a:ext cx="1058862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3" name="Tekstvak 2"/>
          <p:cNvSpPr txBox="1">
            <a:spLocks noChangeArrowheads="1"/>
          </p:cNvSpPr>
          <p:nvPr/>
        </p:nvSpPr>
        <p:spPr bwMode="auto">
          <a:xfrm>
            <a:off x="250825" y="4995863"/>
            <a:ext cx="1376363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BE" altLang="fr-FR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NBs need to be able to verify correctiness of economic operators registrations</a:t>
            </a:r>
            <a:endParaRPr lang="en-GB" altLang="fr-FR">
              <a:solidFill>
                <a:srgbClr val="FF0000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endParaRPr lang="en-GB" altLang="fr-FR">
              <a:latin typeface="Calibri" panose="020F0502020204030204" pitchFamily="34" charset="0"/>
            </a:endParaRPr>
          </a:p>
        </p:txBody>
      </p:sp>
      <p:sp>
        <p:nvSpPr>
          <p:cNvPr id="13324" name="Tekstvak 13"/>
          <p:cNvSpPr txBox="1">
            <a:spLocks noChangeArrowheads="1"/>
          </p:cNvSpPr>
          <p:nvPr/>
        </p:nvSpPr>
        <p:spPr bwMode="auto">
          <a:xfrm>
            <a:off x="1763713" y="4995863"/>
            <a:ext cx="118745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BE" altLang="fr-FR" dirty="0" err="1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NBs</a:t>
            </a:r>
            <a:r>
              <a:rPr lang="fr-BE" altLang="fr-FR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fr-BE" altLang="fr-FR" dirty="0" err="1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need</a:t>
            </a:r>
            <a:r>
              <a:rPr lang="fr-BE" altLang="fr-FR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to </a:t>
            </a:r>
            <a:r>
              <a:rPr lang="fr-BE" altLang="fr-FR" dirty="0" err="1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be</a:t>
            </a:r>
            <a:r>
              <a:rPr lang="fr-BE" altLang="fr-FR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able to </a:t>
            </a:r>
            <a:r>
              <a:rPr lang="nl-NL" altLang="fr-FR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access </a:t>
            </a:r>
            <a:r>
              <a:rPr lang="nl-NL" altLang="fr-FR" dirty="0" err="1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all</a:t>
            </a:r>
            <a:r>
              <a:rPr lang="nl-NL" altLang="fr-FR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UDI data relevant </a:t>
            </a:r>
            <a:r>
              <a:rPr lang="nl-NL" altLang="fr-FR" dirty="0" err="1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to</a:t>
            </a:r>
            <a:r>
              <a:rPr lang="nl-NL" altLang="fr-FR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nl-NL" altLang="fr-FR" dirty="0" err="1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products</a:t>
            </a:r>
            <a:r>
              <a:rPr lang="nl-NL" altLang="fr-FR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nl-NL" altLang="fr-FR" dirty="0" err="1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they</a:t>
            </a:r>
            <a:r>
              <a:rPr lang="nl-NL" altLang="fr-FR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nl-NL" altLang="fr-FR" dirty="0" err="1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assess</a:t>
            </a:r>
            <a:endParaRPr lang="en-GB" altLang="fr-FR" dirty="0">
              <a:solidFill>
                <a:srgbClr val="FF0000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endParaRPr lang="en-GB" altLang="fr-FR" dirty="0">
              <a:latin typeface="Calibri" panose="020F0502020204030204" pitchFamily="34" charset="0"/>
            </a:endParaRPr>
          </a:p>
        </p:txBody>
      </p:sp>
      <p:sp>
        <p:nvSpPr>
          <p:cNvPr id="13325" name="Tekstvak 15"/>
          <p:cNvSpPr txBox="1">
            <a:spLocks noChangeArrowheads="1"/>
          </p:cNvSpPr>
          <p:nvPr/>
        </p:nvSpPr>
        <p:spPr bwMode="auto">
          <a:xfrm>
            <a:off x="3197225" y="4979988"/>
            <a:ext cx="13747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BE" altLang="fr-FR" dirty="0" err="1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NBs</a:t>
            </a:r>
            <a:r>
              <a:rPr lang="fr-BE" altLang="fr-FR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fr-BE" altLang="fr-FR" dirty="0" err="1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need</a:t>
            </a:r>
            <a:r>
              <a:rPr lang="fr-BE" altLang="fr-FR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to </a:t>
            </a:r>
            <a:r>
              <a:rPr lang="fr-BE" altLang="fr-FR" dirty="0" err="1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be</a:t>
            </a:r>
            <a:r>
              <a:rPr lang="fr-BE" altLang="fr-FR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able to </a:t>
            </a:r>
            <a:r>
              <a:rPr lang="fr-BE" altLang="fr-FR" dirty="0" err="1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add</a:t>
            </a:r>
            <a:r>
              <a:rPr lang="fr-BE" altLang="fr-FR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their </a:t>
            </a:r>
            <a:r>
              <a:rPr lang="fr-BE" altLang="fr-FR" dirty="0" err="1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own</a:t>
            </a:r>
            <a:r>
              <a:rPr lang="fr-BE" altLang="fr-FR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data and </a:t>
            </a:r>
            <a:r>
              <a:rPr lang="fr-BE" altLang="fr-FR" dirty="0" err="1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review</a:t>
            </a:r>
            <a:r>
              <a:rPr lang="fr-BE" altLang="fr-FR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data on their </a:t>
            </a:r>
            <a:r>
              <a:rPr lang="fr-BE" altLang="fr-FR" dirty="0" err="1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certificate</a:t>
            </a:r>
            <a:r>
              <a:rPr lang="fr-BE" altLang="fr-FR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fr-BE" altLang="fr-FR" dirty="0" err="1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holders</a:t>
            </a:r>
            <a:endParaRPr lang="en-GB" altLang="fr-FR" dirty="0">
              <a:latin typeface="Calibri" panose="020F0502020204030204" pitchFamily="34" charset="0"/>
            </a:endParaRPr>
          </a:p>
        </p:txBody>
      </p:sp>
      <p:sp>
        <p:nvSpPr>
          <p:cNvPr id="13326" name="Tekstvak 16"/>
          <p:cNvSpPr txBox="1">
            <a:spLocks noChangeArrowheads="1"/>
          </p:cNvSpPr>
          <p:nvPr/>
        </p:nvSpPr>
        <p:spPr bwMode="auto">
          <a:xfrm>
            <a:off x="4708525" y="4995863"/>
            <a:ext cx="1376363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BE" altLang="fr-FR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NBs need to be able to </a:t>
            </a:r>
            <a:r>
              <a:rPr lang="nl-NL" altLang="fr-FR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review vigilance investigations on products they certify</a:t>
            </a:r>
            <a:endParaRPr lang="en-GB" altLang="fr-FR">
              <a:solidFill>
                <a:srgbClr val="FF0000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endParaRPr lang="en-GB" altLang="fr-FR">
              <a:latin typeface="Calibri" panose="020F0502020204030204" pitchFamily="34" charset="0"/>
            </a:endParaRPr>
          </a:p>
        </p:txBody>
      </p:sp>
      <p:sp>
        <p:nvSpPr>
          <p:cNvPr id="13327" name="Tekstvak 17"/>
          <p:cNvSpPr txBox="1">
            <a:spLocks noChangeArrowheads="1"/>
          </p:cNvSpPr>
          <p:nvPr/>
        </p:nvSpPr>
        <p:spPr bwMode="auto">
          <a:xfrm>
            <a:off x="6227763" y="4995863"/>
            <a:ext cx="13747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BE" altLang="fr-FR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NBs need to be </a:t>
            </a:r>
            <a:r>
              <a:rPr lang="nl-NL" altLang="fr-FR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able to provide or review periodic safety update reports (PSUR)</a:t>
            </a:r>
            <a:endParaRPr lang="en-GB" altLang="fr-FR">
              <a:solidFill>
                <a:srgbClr val="FF0000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endParaRPr lang="en-GB" altLang="fr-FR">
              <a:latin typeface="Calibri" panose="020F0502020204030204" pitchFamily="34" charset="0"/>
            </a:endParaRPr>
          </a:p>
        </p:txBody>
      </p:sp>
      <p:sp>
        <p:nvSpPr>
          <p:cNvPr id="13328" name="Tekstvak 18"/>
          <p:cNvSpPr txBox="1">
            <a:spLocks noChangeArrowheads="1"/>
          </p:cNvSpPr>
          <p:nvPr/>
        </p:nvSpPr>
        <p:spPr bwMode="auto">
          <a:xfrm>
            <a:off x="7812088" y="4995863"/>
            <a:ext cx="1374775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BE" altLang="fr-FR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NBs need to be able to verify </a:t>
            </a:r>
            <a:r>
              <a:rPr lang="nl-NL" altLang="fr-FR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all data on studies relating products they certify or are assessing</a:t>
            </a:r>
            <a:endParaRPr lang="en-GB" altLang="fr-FR">
              <a:solidFill>
                <a:srgbClr val="FF0000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endParaRPr lang="en-GB" altLang="fr-FR"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504" y="6525344"/>
            <a:ext cx="11432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fr-BE" sz="1000" dirty="0">
                <a:solidFill>
                  <a:srgbClr val="0000CB"/>
                </a:solidFill>
                <a:latin typeface="Calibri" panose="020F0502020204030204" pitchFamily="34" charset="0"/>
              </a:rPr>
              <a:t>2016 </a:t>
            </a:r>
            <a:r>
              <a:rPr lang="fr-BE" sz="1000" dirty="0" err="1">
                <a:solidFill>
                  <a:srgbClr val="0000CB"/>
                </a:solidFill>
                <a:latin typeface="Calibri" panose="020F0502020204030204" pitchFamily="34" charset="0"/>
              </a:rPr>
              <a:t>Presentation</a:t>
            </a:r>
            <a:endParaRPr lang="fr-BE" sz="1000" dirty="0">
              <a:solidFill>
                <a:srgbClr val="0000CB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Espace réservé du numéro de diapositive 5"/>
          <p:cNvSpPr txBox="1">
            <a:spLocks/>
          </p:cNvSpPr>
          <p:nvPr/>
        </p:nvSpPr>
        <p:spPr bwMode="auto">
          <a:xfrm>
            <a:off x="6902450" y="6265863"/>
            <a:ext cx="199003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B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fr-BE" sz="1400" dirty="0" smtClean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773902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18856" cy="4525963"/>
          </a:xfrm>
        </p:spPr>
        <p:txBody>
          <a:bodyPr/>
          <a:lstStyle/>
          <a:p>
            <a:pPr>
              <a:buClr>
                <a:srgbClr val="FF0000"/>
              </a:buClr>
              <a:buSzPct val="80000"/>
              <a:buFont typeface="Wingdings" panose="05000000000000000000" pitchFamily="2" charset="2"/>
              <a:buChar char=""/>
            </a:pPr>
            <a:r>
              <a:rPr lang="en-GB" sz="2400" kern="1200" dirty="0" smtClean="0">
                <a:solidFill>
                  <a:srgbClr val="0000CB"/>
                </a:solidFill>
                <a:latin typeface="Calibri" panose="020F0502020204030204" pitchFamily="34" charset="0"/>
              </a:rPr>
              <a:t>Mandatory </a:t>
            </a:r>
            <a:r>
              <a:rPr lang="en-GB" sz="2400" kern="1200" dirty="0">
                <a:solidFill>
                  <a:srgbClr val="0000CB"/>
                </a:solidFill>
                <a:latin typeface="Calibri" panose="020F0502020204030204" pitchFamily="34" charset="0"/>
              </a:rPr>
              <a:t>to sign for TEAM-NB members</a:t>
            </a:r>
          </a:p>
          <a:p>
            <a:pPr>
              <a:buClr>
                <a:srgbClr val="FF0000"/>
              </a:buClr>
              <a:buSzPct val="80000"/>
              <a:buFont typeface="Wingdings" panose="05000000000000000000" pitchFamily="2" charset="2"/>
              <a:buChar char=""/>
            </a:pPr>
            <a:r>
              <a:rPr lang="en-GB" sz="2400" kern="1200" dirty="0">
                <a:solidFill>
                  <a:srgbClr val="0000CB"/>
                </a:solidFill>
                <a:latin typeface="Calibri" panose="020F0502020204030204" pitchFamily="34" charset="0"/>
              </a:rPr>
              <a:t>Available on </a:t>
            </a:r>
            <a:r>
              <a:rPr lang="en-GB" sz="2400" kern="1200" dirty="0" smtClean="0">
                <a:solidFill>
                  <a:srgbClr val="0000CB"/>
                </a:solidFill>
                <a:latin typeface="Calibri" panose="020F0502020204030204" pitchFamily="34" charset="0"/>
              </a:rPr>
              <a:t>website   </a:t>
            </a:r>
            <a:r>
              <a:rPr lang="en-GB" sz="2400" dirty="0" smtClean="0">
                <a:latin typeface="Calibri" panose="020F0502020204030204" pitchFamily="34" charset="0"/>
                <a:hlinkClick r:id="rId2"/>
              </a:rPr>
              <a:t>www.team-nb.org</a:t>
            </a:r>
            <a:endParaRPr lang="en-GB" sz="2400" kern="1200" dirty="0">
              <a:solidFill>
                <a:srgbClr val="0000CB"/>
              </a:solidFill>
              <a:latin typeface="Calibri" panose="020F0502020204030204" pitchFamily="34" charset="0"/>
            </a:endParaRPr>
          </a:p>
          <a:p>
            <a:pPr>
              <a:buClr>
                <a:srgbClr val="FF0000"/>
              </a:buClr>
              <a:buSzPct val="80000"/>
              <a:buFont typeface="Wingdings" panose="05000000000000000000" pitchFamily="2" charset="2"/>
              <a:buChar char=""/>
            </a:pPr>
            <a:r>
              <a:rPr lang="en-GB" sz="2400" kern="1200" dirty="0">
                <a:solidFill>
                  <a:srgbClr val="0000CB"/>
                </a:solidFill>
                <a:latin typeface="Calibri" panose="020F0502020204030204" pitchFamily="34" charset="0"/>
              </a:rPr>
              <a:t>New version </a:t>
            </a:r>
            <a:r>
              <a:rPr lang="en-GB" sz="2400" kern="1200" dirty="0" smtClean="0">
                <a:solidFill>
                  <a:srgbClr val="0000CB"/>
                </a:solidFill>
                <a:latin typeface="Calibri" panose="020F0502020204030204" pitchFamily="34" charset="0"/>
              </a:rPr>
              <a:t>includes</a:t>
            </a:r>
            <a:r>
              <a:rPr lang="en-GB" sz="2400" kern="1200" dirty="0">
                <a:solidFill>
                  <a:srgbClr val="0000CB"/>
                </a:solidFill>
                <a:latin typeface="Calibri" panose="020F0502020204030204" pitchFamily="34" charset="0"/>
              </a:rPr>
              <a:t>:</a:t>
            </a:r>
          </a:p>
          <a:p>
            <a:pPr lvl="1"/>
            <a:r>
              <a:rPr lang="en-GB" sz="2000" kern="1200" dirty="0" smtClean="0">
                <a:solidFill>
                  <a:srgbClr val="0000CB"/>
                </a:solidFill>
                <a:latin typeface="Calibri" panose="020F0502020204030204" pitchFamily="34" charset="0"/>
              </a:rPr>
              <a:t>Peer assessment</a:t>
            </a:r>
          </a:p>
          <a:p>
            <a:pPr lvl="1"/>
            <a:r>
              <a:rPr lang="en-GB" sz="2000" kern="1200" dirty="0">
                <a:solidFill>
                  <a:srgbClr val="0000CB"/>
                </a:solidFill>
                <a:latin typeface="Calibri" panose="020F0502020204030204" pitchFamily="34" charset="0"/>
              </a:rPr>
              <a:t>Unannounced Visits</a:t>
            </a:r>
          </a:p>
          <a:p>
            <a:pPr lvl="1"/>
            <a:r>
              <a:rPr lang="en-GB" sz="2000" kern="1200" dirty="0">
                <a:solidFill>
                  <a:srgbClr val="0000CB"/>
                </a:solidFill>
                <a:latin typeface="Calibri" panose="020F0502020204030204" pitchFamily="34" charset="0"/>
              </a:rPr>
              <a:t>Details on Code of Conduct Compliance Audits by TEAM-NB auditors</a:t>
            </a:r>
          </a:p>
          <a:p>
            <a:pPr>
              <a:buClr>
                <a:srgbClr val="FF0000"/>
              </a:buClr>
              <a:buSzPct val="80000"/>
              <a:buFont typeface="Wingdings" panose="05000000000000000000" pitchFamily="2" charset="2"/>
              <a:buChar char="u"/>
            </a:pPr>
            <a:r>
              <a:rPr lang="en-GB" sz="2400" kern="1200" dirty="0" smtClean="0">
                <a:solidFill>
                  <a:srgbClr val="0000CB"/>
                </a:solidFill>
                <a:latin typeface="Calibri" panose="020F0502020204030204" pitchFamily="34" charset="0"/>
              </a:rPr>
              <a:t>Version 3.4 </a:t>
            </a:r>
            <a:r>
              <a:rPr lang="en-GB" sz="2400" kern="1200" dirty="0">
                <a:solidFill>
                  <a:srgbClr val="0000CB"/>
                </a:solidFill>
                <a:latin typeface="Calibri" panose="020F0502020204030204" pitchFamily="34" charset="0"/>
              </a:rPr>
              <a:t>in </a:t>
            </a:r>
            <a:r>
              <a:rPr lang="en-GB" sz="2400" kern="1200" dirty="0" smtClean="0">
                <a:solidFill>
                  <a:srgbClr val="0000CB"/>
                </a:solidFill>
                <a:latin typeface="Calibri" panose="020F0502020204030204" pitchFamily="34" charset="0"/>
              </a:rPr>
              <a:t>vote for adoption : </a:t>
            </a:r>
          </a:p>
          <a:p>
            <a:pPr lvl="1"/>
            <a:r>
              <a:rPr lang="en-GB" sz="2000" kern="1200" dirty="0">
                <a:solidFill>
                  <a:srgbClr val="0000CB"/>
                </a:solidFill>
                <a:latin typeface="Calibri" panose="020F0502020204030204" pitchFamily="34" charset="0"/>
              </a:rPr>
              <a:t>raising qualification levels</a:t>
            </a:r>
          </a:p>
          <a:p>
            <a:endParaRPr lang="en-GB" sz="2400" kern="1200" dirty="0">
              <a:solidFill>
                <a:srgbClr val="0000CB"/>
              </a:solidFill>
            </a:endParaRPr>
          </a:p>
          <a:p>
            <a:pPr lvl="1"/>
            <a:endParaRPr lang="en-GB" sz="2000" kern="1200" dirty="0" smtClean="0">
              <a:solidFill>
                <a:srgbClr val="0000CB"/>
              </a:solidFill>
              <a:ea typeface="+mn-ea"/>
              <a:cs typeface="+mn-cs"/>
            </a:endParaRPr>
          </a:p>
          <a:p>
            <a:pPr lvl="1"/>
            <a:endParaRPr lang="en-GB" sz="2000" kern="1200" dirty="0">
              <a:solidFill>
                <a:srgbClr val="0000CB"/>
              </a:solidFill>
              <a:ea typeface="+mn-ea"/>
              <a:cs typeface="+mn-cs"/>
            </a:endParaRPr>
          </a:p>
          <a:p>
            <a:pPr lvl="1"/>
            <a:endParaRPr lang="en-GB" sz="2000" kern="1200" dirty="0">
              <a:solidFill>
                <a:srgbClr val="0000CB"/>
              </a:solidFill>
              <a:ea typeface="+mn-ea"/>
              <a:cs typeface="+mn-cs"/>
            </a:endParaRP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7" name="Image 41" descr="R-TEAM-NB-Logo-2-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0"/>
            <a:ext cx="704850" cy="676275"/>
          </a:xfrm>
          <a:prstGeom prst="rect">
            <a:avLst/>
          </a:prstGeom>
          <a:noFill/>
        </p:spPr>
      </p:pic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51817018-5F73-4ABB-AE8A-5FCE8B15BD47}" type="slidenum">
              <a:rPr lang="fr-BE" smtClean="0"/>
              <a:pPr/>
              <a:t>6</a:t>
            </a:fld>
            <a:endParaRPr lang="fr-BE" dirty="0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3200" b="1" u="sng" dirty="0" smtClean="0">
                <a:solidFill>
                  <a:srgbClr val="0000CB"/>
                </a:solidFill>
                <a:latin typeface="Calibri" panose="020F0502020204030204" pitchFamily="34" charset="0"/>
              </a:rPr>
              <a:t>Code </a:t>
            </a:r>
            <a:r>
              <a:rPr lang="en-GB" sz="3200" b="1" u="sng" dirty="0">
                <a:solidFill>
                  <a:srgbClr val="0000CB"/>
                </a:solidFill>
                <a:latin typeface="Calibri" panose="020F0502020204030204" pitchFamily="34" charset="0"/>
              </a:rPr>
              <a:t>of Conduct </a:t>
            </a:r>
            <a:r>
              <a:rPr lang="en-GB" sz="3200" b="1" u="sng" dirty="0" smtClean="0">
                <a:solidFill>
                  <a:srgbClr val="0000CB"/>
                </a:solidFill>
                <a:latin typeface="Calibri" panose="020F0502020204030204" pitchFamily="34" charset="0"/>
              </a:rPr>
              <a:t>V 3.4</a:t>
            </a:r>
            <a:endParaRPr lang="fr-BE" sz="3200" b="1" u="sng" dirty="0">
              <a:solidFill>
                <a:srgbClr val="0000CB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Espace réservé du pied de page 1"/>
          <p:cNvSpPr txBox="1">
            <a:spLocks/>
          </p:cNvSpPr>
          <p:nvPr/>
        </p:nvSpPr>
        <p:spPr bwMode="auto">
          <a:xfrm>
            <a:off x="107950" y="6308725"/>
            <a:ext cx="3167906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BE" sz="1000" dirty="0" smtClean="0">
              <a:solidFill>
                <a:srgbClr val="0000CB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fr-BE" sz="1000" dirty="0" smtClean="0">
                <a:solidFill>
                  <a:srgbClr val="0000CB"/>
                </a:solidFill>
                <a:latin typeface="Calibri" panose="020F0502020204030204" pitchFamily="34" charset="0"/>
              </a:rPr>
              <a:t>2016 </a:t>
            </a:r>
            <a:r>
              <a:rPr lang="fr-BE" sz="1000" dirty="0" err="1">
                <a:solidFill>
                  <a:srgbClr val="0000CB"/>
                </a:solidFill>
                <a:latin typeface="Calibri" panose="020F0502020204030204" pitchFamily="34" charset="0"/>
              </a:rPr>
              <a:t>Presentation</a:t>
            </a:r>
            <a:endParaRPr lang="fr-BE" sz="1000" dirty="0">
              <a:solidFill>
                <a:srgbClr val="0000CB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98073"/>
            <a:ext cx="3830935" cy="4730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 advAuto="100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8219256" cy="4713387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u"/>
            </a:pPr>
            <a:r>
              <a:rPr lang="en-GB" sz="2400" kern="1200" dirty="0">
                <a:solidFill>
                  <a:srgbClr val="0000CB"/>
                </a:solidFill>
                <a:latin typeface="Calibri" panose="020F0502020204030204" pitchFamily="34" charset="0"/>
              </a:rPr>
              <a:t>Implementation, enforcement and monitoring of the Code of Conduct</a:t>
            </a:r>
          </a:p>
          <a:p>
            <a:pPr>
              <a:spcBef>
                <a:spcPts val="120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u"/>
            </a:pPr>
            <a:r>
              <a:rPr lang="en-GB" sz="2400" kern="1200" dirty="0" smtClean="0">
                <a:solidFill>
                  <a:srgbClr val="0000CB"/>
                </a:solidFill>
                <a:latin typeface="Calibri" panose="020F0502020204030204" pitchFamily="34" charset="0"/>
              </a:rPr>
              <a:t>Unannounced </a:t>
            </a:r>
            <a:r>
              <a:rPr lang="en-GB" sz="2400" kern="1200" dirty="0">
                <a:solidFill>
                  <a:srgbClr val="0000CB"/>
                </a:solidFill>
                <a:latin typeface="Calibri" panose="020F0502020204030204" pitchFamily="34" charset="0"/>
              </a:rPr>
              <a:t>visits</a:t>
            </a:r>
          </a:p>
          <a:p>
            <a:pPr>
              <a:spcBef>
                <a:spcPts val="120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u"/>
            </a:pPr>
            <a:r>
              <a:rPr lang="en-GB" sz="2400" kern="1200" dirty="0">
                <a:solidFill>
                  <a:srgbClr val="0000CB"/>
                </a:solidFill>
                <a:latin typeface="Calibri" panose="020F0502020204030204" pitchFamily="34" charset="0"/>
              </a:rPr>
              <a:t>Qualification and Assignment of </a:t>
            </a:r>
            <a:r>
              <a:rPr lang="en-GB" sz="2400" kern="1200" dirty="0" smtClean="0">
                <a:solidFill>
                  <a:srgbClr val="0000CB"/>
                </a:solidFill>
                <a:latin typeface="Calibri" panose="020F0502020204030204" pitchFamily="34" charset="0"/>
              </a:rPr>
              <a:t>NB Assessment </a:t>
            </a:r>
            <a:r>
              <a:rPr lang="en-GB" sz="2400" kern="1200" dirty="0">
                <a:solidFill>
                  <a:srgbClr val="0000CB"/>
                </a:solidFill>
                <a:latin typeface="Calibri" panose="020F0502020204030204" pitchFamily="34" charset="0"/>
              </a:rPr>
              <a:t>Personnel</a:t>
            </a:r>
          </a:p>
          <a:p>
            <a:pPr>
              <a:spcBef>
                <a:spcPts val="120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u"/>
            </a:pPr>
            <a:r>
              <a:rPr lang="en-GB" sz="2400" kern="1200" dirty="0">
                <a:solidFill>
                  <a:srgbClr val="0000CB"/>
                </a:solidFill>
                <a:latin typeface="Calibri" panose="020F0502020204030204" pitchFamily="34" charset="0"/>
              </a:rPr>
              <a:t>Minimum time for Notified Body assessments</a:t>
            </a:r>
          </a:p>
          <a:p>
            <a:pPr>
              <a:spcBef>
                <a:spcPts val="120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u"/>
            </a:pPr>
            <a:r>
              <a:rPr lang="en-GB" sz="2400" kern="1200" dirty="0">
                <a:solidFill>
                  <a:srgbClr val="0000CB"/>
                </a:solidFill>
                <a:latin typeface="Calibri" panose="020F0502020204030204" pitchFamily="34" charset="0"/>
              </a:rPr>
              <a:t>Sampling of class </a:t>
            </a:r>
            <a:r>
              <a:rPr lang="en-GB" sz="2400" kern="1200" dirty="0" err="1">
                <a:solidFill>
                  <a:srgbClr val="0000CB"/>
                </a:solidFill>
                <a:latin typeface="Calibri" panose="020F0502020204030204" pitchFamily="34" charset="0"/>
              </a:rPr>
              <a:t>IIa</a:t>
            </a:r>
            <a:r>
              <a:rPr lang="en-GB" sz="2400" kern="1200" dirty="0">
                <a:solidFill>
                  <a:srgbClr val="0000CB"/>
                </a:solidFill>
                <a:latin typeface="Calibri" panose="020F0502020204030204" pitchFamily="34" charset="0"/>
              </a:rPr>
              <a:t> and </a:t>
            </a:r>
            <a:r>
              <a:rPr lang="en-GB" sz="2400" kern="1200" dirty="0" err="1">
                <a:solidFill>
                  <a:srgbClr val="0000CB"/>
                </a:solidFill>
                <a:latin typeface="Calibri" panose="020F0502020204030204" pitchFamily="34" charset="0"/>
              </a:rPr>
              <a:t>IIb</a:t>
            </a:r>
            <a:r>
              <a:rPr lang="en-GB" sz="2400" kern="1200" dirty="0">
                <a:solidFill>
                  <a:srgbClr val="0000CB"/>
                </a:solidFill>
                <a:latin typeface="Calibri" panose="020F0502020204030204" pitchFamily="34" charset="0"/>
              </a:rPr>
              <a:t> technical files</a:t>
            </a:r>
          </a:p>
          <a:p>
            <a:pPr>
              <a:spcBef>
                <a:spcPts val="120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u"/>
            </a:pPr>
            <a:r>
              <a:rPr lang="en-GB" sz="2400" kern="1200" dirty="0">
                <a:solidFill>
                  <a:srgbClr val="0000CB"/>
                </a:solidFill>
                <a:latin typeface="Calibri" panose="020F0502020204030204" pitchFamily="34" charset="0"/>
              </a:rPr>
              <a:t>Design Dossier Reviews</a:t>
            </a:r>
          </a:p>
          <a:p>
            <a:pPr>
              <a:spcBef>
                <a:spcPts val="120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u"/>
            </a:pPr>
            <a:r>
              <a:rPr lang="en-GB" sz="2400" kern="1200" dirty="0">
                <a:solidFill>
                  <a:srgbClr val="0000CB"/>
                </a:solidFill>
                <a:latin typeface="Calibri" panose="020F0502020204030204" pitchFamily="34" charset="0"/>
              </a:rPr>
              <a:t>Rules for subcontracting</a:t>
            </a:r>
          </a:p>
          <a:p>
            <a:pPr>
              <a:spcBef>
                <a:spcPts val="120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u"/>
            </a:pPr>
            <a:r>
              <a:rPr lang="en-GB" sz="2400" kern="1200" dirty="0">
                <a:solidFill>
                  <a:srgbClr val="0000CB"/>
                </a:solidFill>
                <a:latin typeface="Calibri" panose="020F0502020204030204" pitchFamily="34" charset="0"/>
              </a:rPr>
              <a:t>Rules for Certification Decisions</a:t>
            </a:r>
          </a:p>
          <a:p>
            <a:endParaRPr lang="en-GB" sz="2400" kern="1200" dirty="0">
              <a:solidFill>
                <a:srgbClr val="0000CB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BE" dirty="0" smtClean="0"/>
              <a:t>7</a:t>
            </a:r>
            <a:endParaRPr lang="fr-BE" dirty="0"/>
          </a:p>
        </p:txBody>
      </p:sp>
      <p:pic>
        <p:nvPicPr>
          <p:cNvPr id="6" name="Image 41" descr="R-TEAM-NB-Logo-2-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0"/>
            <a:ext cx="704850" cy="676275"/>
          </a:xfrm>
          <a:prstGeom prst="rect">
            <a:avLst/>
          </a:prstGeom>
          <a:noFill/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3200" b="1" u="sng" dirty="0" smtClean="0">
                <a:solidFill>
                  <a:srgbClr val="0000CB"/>
                </a:solidFill>
                <a:latin typeface="Calibri" panose="020F0502020204030204" pitchFamily="34" charset="0"/>
              </a:rPr>
              <a:t>Code </a:t>
            </a:r>
            <a:r>
              <a:rPr lang="en-GB" sz="3200" b="1" u="sng" dirty="0">
                <a:solidFill>
                  <a:srgbClr val="0000CB"/>
                </a:solidFill>
                <a:latin typeface="Calibri" panose="020F0502020204030204" pitchFamily="34" charset="0"/>
              </a:rPr>
              <a:t>of Conduct </a:t>
            </a:r>
            <a:r>
              <a:rPr lang="en-GB" sz="3200" b="1" u="sng" dirty="0" smtClean="0">
                <a:solidFill>
                  <a:srgbClr val="0000CB"/>
                </a:solidFill>
                <a:latin typeface="Calibri" panose="020F0502020204030204" pitchFamily="34" charset="0"/>
              </a:rPr>
              <a:t>: detailed content</a:t>
            </a:r>
            <a:endParaRPr lang="fr-BE" sz="3200" b="1" u="sng" dirty="0">
              <a:solidFill>
                <a:srgbClr val="0000CB"/>
              </a:solidFill>
              <a:latin typeface="Calibri" panose="020F0502020204030204" pitchFamily="34" charset="0"/>
            </a:endParaRPr>
          </a:p>
        </p:txBody>
      </p:sp>
      <p:sp>
        <p:nvSpPr>
          <p:cNvPr id="9" name="Espace réservé du pied de page 1"/>
          <p:cNvSpPr txBox="1">
            <a:spLocks/>
          </p:cNvSpPr>
          <p:nvPr/>
        </p:nvSpPr>
        <p:spPr bwMode="auto">
          <a:xfrm>
            <a:off x="107950" y="6308725"/>
            <a:ext cx="3167906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BE" sz="1000" dirty="0" smtClean="0">
              <a:solidFill>
                <a:srgbClr val="0000CB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fr-BE" sz="1000" dirty="0" smtClean="0">
                <a:solidFill>
                  <a:srgbClr val="0000CB"/>
                </a:solidFill>
                <a:latin typeface="Calibri" panose="020F0502020204030204" pitchFamily="34" charset="0"/>
              </a:rPr>
              <a:t>2016 </a:t>
            </a:r>
            <a:r>
              <a:rPr lang="fr-BE" sz="1000" dirty="0" err="1">
                <a:solidFill>
                  <a:srgbClr val="0000CB"/>
                </a:solidFill>
                <a:latin typeface="Calibri" panose="020F0502020204030204" pitchFamily="34" charset="0"/>
              </a:rPr>
              <a:t>Presentation</a:t>
            </a:r>
            <a:endParaRPr lang="fr-BE" sz="1000" dirty="0">
              <a:solidFill>
                <a:srgbClr val="0000CB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 advAuto="100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fr-BE" dirty="0" smtClean="0"/>
              <a:t>8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b="1" u="sng" dirty="0" smtClean="0">
                <a:solidFill>
                  <a:srgbClr val="0000E9"/>
                </a:solidFill>
                <a:cs typeface="Times New Roman" pitchFamily="18" charset="0"/>
              </a:rPr>
              <a:t/>
            </a:r>
            <a:br>
              <a:rPr lang="en-GB" sz="3200" b="1" u="sng" dirty="0" smtClean="0">
                <a:solidFill>
                  <a:srgbClr val="0000E9"/>
                </a:solidFill>
                <a:cs typeface="Times New Roman" pitchFamily="18" charset="0"/>
              </a:rPr>
            </a:br>
            <a:r>
              <a:rPr lang="en-GB" sz="3200" b="1" u="sng" dirty="0" smtClean="0">
                <a:solidFill>
                  <a:srgbClr val="0000E9"/>
                </a:solidFill>
                <a:latin typeface="Calibri" panose="020F0502020204030204" pitchFamily="34" charset="0"/>
                <a:cs typeface="Times New Roman" pitchFamily="18" charset="0"/>
              </a:rPr>
              <a:t>Contacts</a:t>
            </a:r>
            <a:r>
              <a:rPr lang="en-GB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en-GB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2800" dirty="0" smtClean="0">
                <a:solidFill>
                  <a:schemeClr val="tx1"/>
                </a:solidFill>
                <a:cs typeface="Times New Roman" pitchFamily="18" charset="0"/>
              </a:rPr>
              <a:t> </a:t>
            </a:r>
            <a:endParaRPr lang="fr-BE" sz="2800" dirty="0" smtClean="0">
              <a:solidFill>
                <a:srgbClr val="0000CB"/>
              </a:solidFill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40768"/>
            <a:ext cx="8186738" cy="4731420"/>
          </a:xfrm>
        </p:spPr>
        <p:txBody>
          <a:bodyPr/>
          <a:lstStyle/>
          <a:p>
            <a:pPr eaLnBrk="1" fontAlgn="t" hangingPunct="1">
              <a:spcAft>
                <a:spcPts val="1200"/>
              </a:spcAft>
              <a:buFontTx/>
              <a:buNone/>
              <a:defRPr/>
            </a:pPr>
            <a:r>
              <a:rPr lang="en-GB" sz="2400" u="sng" dirty="0" smtClean="0">
                <a:solidFill>
                  <a:srgbClr val="0000E9"/>
                </a:solidFill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</a:rPr>
              <a:t>Management</a:t>
            </a:r>
            <a:r>
              <a:rPr lang="en-GB" sz="2400" dirty="0" smtClean="0">
                <a:solidFill>
                  <a:srgbClr val="0000E9"/>
                </a:solidFill>
                <a:latin typeface="Calibri" panose="020F0502020204030204" pitchFamily="34" charset="0"/>
              </a:rPr>
              <a:t>:</a:t>
            </a:r>
          </a:p>
          <a:p>
            <a:pPr eaLnBrk="1" fontAlgn="t" hangingPunct="1">
              <a:buClr>
                <a:srgbClr val="FF0000"/>
              </a:buClr>
              <a:buSzPct val="80000"/>
              <a:buFont typeface="Wingdings" panose="05000000000000000000" pitchFamily="2" charset="2"/>
              <a:buChar char="u"/>
              <a:defRPr/>
            </a:pPr>
            <a:r>
              <a:rPr lang="en-GB" sz="2000" b="1" dirty="0" smtClean="0">
                <a:solidFill>
                  <a:srgbClr val="0000E9"/>
                </a:solidFill>
                <a:latin typeface="Calibri" panose="020F0502020204030204" pitchFamily="34" charset="0"/>
              </a:rPr>
              <a:t>Guy Buijzen </a:t>
            </a:r>
            <a:r>
              <a:rPr lang="en-GB" sz="1600" dirty="0" smtClean="0">
                <a:solidFill>
                  <a:srgbClr val="0000E9"/>
                </a:solidFill>
                <a:latin typeface="Calibri" panose="020F0502020204030204" pitchFamily="34" charset="0"/>
              </a:rPr>
              <a:t>(guy.buijzen@dekra.com) – president ad interim</a:t>
            </a:r>
            <a:endParaRPr lang="en-GB" sz="2000" dirty="0" smtClean="0">
              <a:solidFill>
                <a:srgbClr val="0000E9"/>
              </a:solidFill>
              <a:latin typeface="Calibri" panose="020F0502020204030204" pitchFamily="34" charset="0"/>
            </a:endParaRPr>
          </a:p>
          <a:p>
            <a:pPr eaLnBrk="1" fontAlgn="t" hangingPunct="1">
              <a:buClr>
                <a:srgbClr val="FF0000"/>
              </a:buClr>
              <a:buSzPct val="80000"/>
              <a:buFont typeface="Wingdings" panose="05000000000000000000" pitchFamily="2" charset="2"/>
              <a:buChar char="u"/>
              <a:defRPr/>
            </a:pPr>
            <a:r>
              <a:rPr lang="en-GB" sz="2000" b="1" dirty="0" smtClean="0">
                <a:solidFill>
                  <a:srgbClr val="0000E9"/>
                </a:solidFill>
                <a:latin typeface="Calibri" panose="020F0502020204030204" pitchFamily="34" charset="0"/>
              </a:rPr>
              <a:t>Hans Heiner Junker</a:t>
            </a:r>
            <a:r>
              <a:rPr lang="en-GB" sz="2000" dirty="0" smtClean="0">
                <a:solidFill>
                  <a:srgbClr val="0000E9"/>
                </a:solidFill>
                <a:latin typeface="Calibri" panose="020F0502020204030204" pitchFamily="34" charset="0"/>
              </a:rPr>
              <a:t> </a:t>
            </a:r>
            <a:r>
              <a:rPr lang="en-GB" sz="1600" dirty="0" smtClean="0">
                <a:solidFill>
                  <a:srgbClr val="0000E9"/>
                </a:solidFill>
                <a:latin typeface="Calibri" panose="020F0502020204030204" pitchFamily="34" charset="0"/>
              </a:rPr>
              <a:t>(</a:t>
            </a:r>
            <a:r>
              <a:rPr lang="en-GB" sz="1600" dirty="0">
                <a:solidFill>
                  <a:srgbClr val="0000E9"/>
                </a:solidFill>
                <a:latin typeface="Calibri" panose="020F0502020204030204" pitchFamily="34" charset="0"/>
              </a:rPr>
              <a:t>hans-heiner.junker@tuev-sued.de</a:t>
            </a:r>
            <a:r>
              <a:rPr lang="en-GB" sz="1600" dirty="0" smtClean="0">
                <a:solidFill>
                  <a:srgbClr val="0000E9"/>
                </a:solidFill>
                <a:latin typeface="Calibri" panose="020F0502020204030204" pitchFamily="34" charset="0"/>
              </a:rPr>
              <a:t>) – vice president</a:t>
            </a:r>
          </a:p>
          <a:p>
            <a:pPr eaLnBrk="1" fontAlgn="t" hangingPunct="1">
              <a:buClr>
                <a:srgbClr val="FF0000"/>
              </a:buClr>
              <a:buSzPct val="80000"/>
              <a:buFont typeface="Wingdings" panose="05000000000000000000" pitchFamily="2" charset="2"/>
              <a:buChar char="u"/>
              <a:defRPr/>
            </a:pPr>
            <a:r>
              <a:rPr lang="en-GB" sz="2000" b="1" dirty="0" smtClean="0">
                <a:solidFill>
                  <a:srgbClr val="0000E9"/>
                </a:solidFill>
                <a:latin typeface="Calibri" panose="020F0502020204030204" pitchFamily="34" charset="0"/>
              </a:rPr>
              <a:t>Alexey </a:t>
            </a:r>
            <a:r>
              <a:rPr lang="en-GB" sz="2000" b="1" dirty="0" err="1" smtClean="0">
                <a:solidFill>
                  <a:srgbClr val="0000E9"/>
                </a:solidFill>
                <a:latin typeface="Calibri" panose="020F0502020204030204" pitchFamily="34" charset="0"/>
              </a:rPr>
              <a:t>Shiryaev</a:t>
            </a:r>
            <a:r>
              <a:rPr lang="en-GB" sz="2000" b="1" dirty="0" smtClean="0">
                <a:solidFill>
                  <a:srgbClr val="0000E9"/>
                </a:solidFill>
                <a:latin typeface="Calibri" panose="020F0502020204030204" pitchFamily="34" charset="0"/>
              </a:rPr>
              <a:t> </a:t>
            </a:r>
            <a:r>
              <a:rPr lang="en-GB" sz="1600" dirty="0">
                <a:solidFill>
                  <a:srgbClr val="0000E9"/>
                </a:solidFill>
                <a:latin typeface="Calibri" panose="020F0502020204030204" pitchFamily="34" charset="0"/>
              </a:rPr>
              <a:t>(</a:t>
            </a:r>
            <a:r>
              <a:rPr lang="en-GB" sz="1600" dirty="0" smtClean="0">
                <a:solidFill>
                  <a:srgbClr val="0000E9"/>
                </a:solidFill>
                <a:latin typeface="Calibri" panose="020F0502020204030204" pitchFamily="34" charset="0"/>
              </a:rPr>
              <a:t>Alexey.Shiryaev@presafe.com</a:t>
            </a:r>
            <a:r>
              <a:rPr lang="en-GB" sz="1600" dirty="0" smtClean="0">
                <a:solidFill>
                  <a:srgbClr val="0000E9"/>
                </a:solidFill>
                <a:latin typeface="Calibri" panose="020F0502020204030204" pitchFamily="34" charset="0"/>
              </a:rPr>
              <a:t>) </a:t>
            </a:r>
            <a:r>
              <a:rPr lang="en-GB" sz="1600" dirty="0" smtClean="0">
                <a:solidFill>
                  <a:srgbClr val="0000E9"/>
                </a:solidFill>
                <a:latin typeface="Calibri" panose="020F0502020204030204" pitchFamily="34" charset="0"/>
              </a:rPr>
              <a:t>- treasurer</a:t>
            </a:r>
            <a:endParaRPr lang="en-GB" sz="2000" u="sng" dirty="0" smtClean="0">
              <a:solidFill>
                <a:srgbClr val="0000E9"/>
              </a:solidFill>
              <a:latin typeface="Calibri" panose="020F0502020204030204" pitchFamily="34" charset="0"/>
            </a:endParaRPr>
          </a:p>
          <a:p>
            <a:pPr eaLnBrk="1" fontAlgn="t" hangingPunct="1">
              <a:buClr>
                <a:srgbClr val="FF0000"/>
              </a:buClr>
              <a:buSzPct val="80000"/>
              <a:buFont typeface="Wingdings" panose="05000000000000000000" pitchFamily="2" charset="2"/>
              <a:buChar char="u"/>
              <a:defRPr/>
            </a:pPr>
            <a:r>
              <a:rPr lang="es-ES_tradnl" sz="2000" b="1" dirty="0" smtClean="0">
                <a:solidFill>
                  <a:srgbClr val="0000E9"/>
                </a:solidFill>
                <a:latin typeface="Calibri" panose="020F0502020204030204" pitchFamily="34" charset="0"/>
              </a:rPr>
              <a:t>Corinne </a:t>
            </a:r>
            <a:r>
              <a:rPr lang="es-ES_tradnl" sz="2000" b="1" dirty="0" err="1" smtClean="0">
                <a:solidFill>
                  <a:srgbClr val="0000E9"/>
                </a:solidFill>
                <a:latin typeface="Calibri" panose="020F0502020204030204" pitchFamily="34" charset="0"/>
              </a:rPr>
              <a:t>Delorme</a:t>
            </a:r>
            <a:r>
              <a:rPr lang="es-ES_tradnl" sz="2000" b="1" dirty="0" smtClean="0">
                <a:solidFill>
                  <a:srgbClr val="0000E9"/>
                </a:solidFill>
                <a:latin typeface="Calibri" panose="020F0502020204030204" pitchFamily="34" charset="0"/>
              </a:rPr>
              <a:t> </a:t>
            </a:r>
            <a:r>
              <a:rPr lang="es-ES_tradnl" sz="1600" dirty="0" smtClean="0">
                <a:solidFill>
                  <a:srgbClr val="0000E9"/>
                </a:solidFill>
                <a:latin typeface="Calibri" panose="020F0502020204030204" pitchFamily="34" charset="0"/>
              </a:rPr>
              <a:t>(corinne.delorme@lne.fr) </a:t>
            </a:r>
            <a:r>
              <a:rPr lang="es-ES_tradnl" sz="1600" dirty="0">
                <a:solidFill>
                  <a:srgbClr val="0000E9"/>
                </a:solidFill>
                <a:latin typeface="Calibri" panose="020F0502020204030204" pitchFamily="34" charset="0"/>
              </a:rPr>
              <a:t>– </a:t>
            </a:r>
            <a:r>
              <a:rPr lang="es-ES_tradnl" sz="1600" dirty="0" err="1" smtClean="0">
                <a:solidFill>
                  <a:srgbClr val="0000E9"/>
                </a:solidFill>
                <a:latin typeface="Calibri" panose="020F0502020204030204" pitchFamily="34" charset="0"/>
              </a:rPr>
              <a:t>secretary</a:t>
            </a:r>
            <a:endParaRPr lang="es-ES_tradnl" sz="1600" dirty="0" smtClean="0">
              <a:solidFill>
                <a:srgbClr val="0000E9"/>
              </a:solidFill>
              <a:latin typeface="Calibri" panose="020F0502020204030204" pitchFamily="34" charset="0"/>
            </a:endParaRPr>
          </a:p>
          <a:p>
            <a:pPr eaLnBrk="1" fontAlgn="t" hangingPunct="1">
              <a:buClr>
                <a:srgbClr val="FF0000"/>
              </a:buClr>
              <a:buSzPct val="80000"/>
              <a:buFont typeface="Wingdings" panose="05000000000000000000" pitchFamily="2" charset="2"/>
              <a:buChar char="u"/>
              <a:defRPr/>
            </a:pPr>
            <a:r>
              <a:rPr lang="es-ES_tradnl" sz="2000" b="1" dirty="0">
                <a:solidFill>
                  <a:srgbClr val="0000E9"/>
                </a:solidFill>
                <a:latin typeface="Calibri" panose="020F0502020204030204" pitchFamily="34" charset="0"/>
              </a:rPr>
              <a:t>Kevin </a:t>
            </a:r>
            <a:r>
              <a:rPr lang="es-ES_tradnl" sz="2000" b="1" dirty="0" err="1" smtClean="0">
                <a:solidFill>
                  <a:srgbClr val="0000E9"/>
                </a:solidFill>
                <a:latin typeface="Calibri" panose="020F0502020204030204" pitchFamily="34" charset="0"/>
              </a:rPr>
              <a:t>Butcher</a:t>
            </a:r>
            <a:r>
              <a:rPr lang="es-ES_tradnl" sz="2000" b="1" dirty="0" smtClean="0">
                <a:solidFill>
                  <a:srgbClr val="0000E9"/>
                </a:solidFill>
                <a:latin typeface="Calibri" panose="020F0502020204030204" pitchFamily="34" charset="0"/>
              </a:rPr>
              <a:t> </a:t>
            </a:r>
            <a:r>
              <a:rPr lang="es-ES_tradnl" sz="1600" dirty="0" smtClean="0">
                <a:solidFill>
                  <a:srgbClr val="0000E9"/>
                </a:solidFill>
                <a:latin typeface="Calibri" panose="020F0502020204030204" pitchFamily="34" charset="0"/>
              </a:rPr>
              <a:t>(kevin.butcher@sgs.com) </a:t>
            </a:r>
            <a:r>
              <a:rPr lang="es-ES_tradnl" sz="1600" dirty="0">
                <a:solidFill>
                  <a:srgbClr val="0000E9"/>
                </a:solidFill>
                <a:latin typeface="Calibri" panose="020F0502020204030204" pitchFamily="34" charset="0"/>
              </a:rPr>
              <a:t>– </a:t>
            </a:r>
            <a:r>
              <a:rPr lang="es-ES_tradnl" sz="1600" dirty="0" err="1" smtClean="0">
                <a:solidFill>
                  <a:srgbClr val="0000E9"/>
                </a:solidFill>
                <a:latin typeface="Calibri" panose="020F0502020204030204" pitchFamily="34" charset="0"/>
              </a:rPr>
              <a:t>CoC</a:t>
            </a:r>
            <a:r>
              <a:rPr lang="es-ES_tradnl" sz="1600" dirty="0" smtClean="0">
                <a:solidFill>
                  <a:srgbClr val="0000E9"/>
                </a:solidFill>
                <a:latin typeface="Calibri" panose="020F0502020204030204" pitchFamily="34" charset="0"/>
              </a:rPr>
              <a:t> </a:t>
            </a:r>
            <a:r>
              <a:rPr lang="es-ES_tradnl" sz="1600" dirty="0" err="1" smtClean="0">
                <a:solidFill>
                  <a:srgbClr val="0000E9"/>
                </a:solidFill>
                <a:latin typeface="Calibri" panose="020F0502020204030204" pitchFamily="34" charset="0"/>
              </a:rPr>
              <a:t>board</a:t>
            </a:r>
            <a:r>
              <a:rPr lang="es-ES_tradnl" sz="1600" dirty="0" smtClean="0">
                <a:solidFill>
                  <a:srgbClr val="0000E9"/>
                </a:solidFill>
                <a:latin typeface="Calibri" panose="020F0502020204030204" pitchFamily="34" charset="0"/>
              </a:rPr>
              <a:t> </a:t>
            </a:r>
            <a:r>
              <a:rPr lang="es-ES_tradnl" sz="1600" dirty="0" err="1" smtClean="0">
                <a:solidFill>
                  <a:srgbClr val="0000E9"/>
                </a:solidFill>
                <a:latin typeface="Calibri" panose="020F0502020204030204" pitchFamily="34" charset="0"/>
              </a:rPr>
              <a:t>president</a:t>
            </a:r>
            <a:endParaRPr lang="es-ES_tradnl" sz="1600" dirty="0">
              <a:solidFill>
                <a:srgbClr val="0000E9"/>
              </a:solidFill>
              <a:latin typeface="Calibri" panose="020F0502020204030204" pitchFamily="34" charset="0"/>
            </a:endParaRPr>
          </a:p>
          <a:p>
            <a:pPr eaLnBrk="1" fontAlgn="t" hangingPunct="1">
              <a:buClr>
                <a:srgbClr val="FF0000"/>
              </a:buClr>
              <a:buSzPct val="80000"/>
              <a:buFont typeface="Wingdings" panose="05000000000000000000" pitchFamily="2" charset="2"/>
              <a:buChar char="u"/>
              <a:defRPr/>
            </a:pPr>
            <a:r>
              <a:rPr lang="en-US" sz="2000" b="1" dirty="0" smtClean="0">
                <a:solidFill>
                  <a:srgbClr val="0000E9"/>
                </a:solidFill>
                <a:latin typeface="Calibri" panose="020F0502020204030204" pitchFamily="34" charset="0"/>
              </a:rPr>
              <a:t>Françoise Schlemmer </a:t>
            </a:r>
            <a:r>
              <a:rPr lang="en-US" sz="1600" dirty="0" smtClean="0">
                <a:solidFill>
                  <a:srgbClr val="0000E9"/>
                </a:solidFill>
                <a:latin typeface="Calibri" panose="020F0502020204030204" pitchFamily="34" charset="0"/>
              </a:rPr>
              <a:t>(s</a:t>
            </a:r>
            <a:r>
              <a:rPr lang="fr-BE" sz="1600" dirty="0" smtClean="0">
                <a:solidFill>
                  <a:srgbClr val="0000E9"/>
                </a:solidFill>
                <a:latin typeface="Calibri" panose="020F0502020204030204" pitchFamily="34" charset="0"/>
              </a:rPr>
              <a:t>chlemmer@quasys.com) -</a:t>
            </a:r>
            <a:r>
              <a:rPr lang="en-GB" sz="1600" dirty="0" smtClean="0">
                <a:solidFill>
                  <a:srgbClr val="0000E9"/>
                </a:solidFill>
                <a:latin typeface="Calibri" panose="020F0502020204030204" pitchFamily="34" charset="0"/>
              </a:rPr>
              <a:t>Director and Secretariat</a:t>
            </a:r>
          </a:p>
          <a:p>
            <a:pPr eaLnBrk="1" fontAlgn="t" hangingPunct="1">
              <a:defRPr/>
            </a:pPr>
            <a:endParaRPr lang="en-GB" sz="1600" dirty="0" smtClean="0">
              <a:solidFill>
                <a:srgbClr val="0000E9"/>
              </a:solidFill>
              <a:latin typeface="Calibri" panose="020F0502020204030204" pitchFamily="34" charset="0"/>
            </a:endParaRPr>
          </a:p>
          <a:p>
            <a:pPr eaLnBrk="1" fontAlgn="t" hangingPunct="1">
              <a:defRPr/>
            </a:pPr>
            <a:endParaRPr lang="en-GB" sz="1600" dirty="0" smtClean="0">
              <a:solidFill>
                <a:srgbClr val="0000E9"/>
              </a:solidFill>
              <a:latin typeface="Calibri" panose="020F0502020204030204" pitchFamily="34" charset="0"/>
            </a:endParaRPr>
          </a:p>
          <a:p>
            <a:pPr eaLnBrk="1" fontAlgn="t" hangingPunct="1">
              <a:buNone/>
              <a:defRPr/>
            </a:pPr>
            <a:r>
              <a:rPr lang="en-GB" dirty="0" smtClean="0">
                <a:solidFill>
                  <a:srgbClr val="0000E9"/>
                </a:solidFill>
                <a:latin typeface="Calibri" panose="020F0502020204030204" pitchFamily="34" charset="0"/>
              </a:rPr>
              <a:t>		www.team-nb.org</a:t>
            </a:r>
            <a:endParaRPr lang="fr-BE" dirty="0" smtClean="0">
              <a:solidFill>
                <a:srgbClr val="0000E9"/>
              </a:solidFill>
              <a:latin typeface="Calibri" panose="020F0502020204030204" pitchFamily="34" charset="0"/>
            </a:endParaRPr>
          </a:p>
          <a:p>
            <a:pPr eaLnBrk="1" fontAlgn="t" hangingPunct="1">
              <a:buFontTx/>
              <a:buNone/>
              <a:defRPr/>
            </a:pPr>
            <a:endParaRPr lang="fr-BE" sz="2000" dirty="0" smtClean="0">
              <a:solidFill>
                <a:srgbClr val="0000E9"/>
              </a:solidFill>
            </a:endParaRPr>
          </a:p>
          <a:p>
            <a:pPr eaLnBrk="1" fontAlgn="t" hangingPunct="1">
              <a:buFontTx/>
              <a:buNone/>
              <a:defRPr/>
            </a:pPr>
            <a:endParaRPr lang="fr-BE" sz="2400" dirty="0" smtClean="0">
              <a:solidFill>
                <a:srgbClr val="0000E9"/>
              </a:solidFill>
            </a:endParaRPr>
          </a:p>
          <a:p>
            <a:pPr eaLnBrk="1" hangingPunct="1">
              <a:buFontTx/>
              <a:buNone/>
              <a:defRPr/>
            </a:pPr>
            <a:endParaRPr lang="fr-BE" sz="2000" dirty="0" smtClean="0"/>
          </a:p>
          <a:p>
            <a:pPr marL="609600" indent="-609600" eaLnBrk="1" hangingPunct="1">
              <a:buFontTx/>
              <a:buAutoNum type="arabicPeriod"/>
              <a:defRPr/>
            </a:pPr>
            <a:endParaRPr lang="en-GB" sz="2000" b="1" dirty="0" smtClean="0">
              <a:latin typeface="Times New Roman" pitchFamily="18" charset="0"/>
            </a:endParaRPr>
          </a:p>
          <a:p>
            <a:pPr marL="609600" indent="-609600" eaLnBrk="1" hangingPunct="1">
              <a:buFontTx/>
              <a:buAutoNum type="arabicPeriod"/>
              <a:defRPr/>
            </a:pPr>
            <a:endParaRPr lang="en-GB" sz="2000" b="1" dirty="0" smtClean="0">
              <a:latin typeface="Times New Roman" pitchFamily="18" charset="0"/>
            </a:endParaRPr>
          </a:p>
          <a:p>
            <a:pPr marL="609600" indent="-609600" eaLnBrk="1" hangingPunct="1">
              <a:buFontTx/>
              <a:buNone/>
              <a:defRPr/>
            </a:pPr>
            <a:endParaRPr lang="en-GB" sz="2000" b="1" dirty="0" smtClean="0">
              <a:latin typeface="Times New Roman" pitchFamily="18" charset="0"/>
            </a:endParaRPr>
          </a:p>
          <a:p>
            <a:pPr marL="609600" indent="-609600" eaLnBrk="1" hangingPunct="1">
              <a:buFontTx/>
              <a:buNone/>
              <a:defRPr/>
            </a:pPr>
            <a:endParaRPr lang="en-GB" sz="2000" b="1" dirty="0" smtClean="0">
              <a:latin typeface="Times New Roman" pitchFamily="18" charset="0"/>
            </a:endParaRPr>
          </a:p>
        </p:txBody>
      </p:sp>
      <p:pic>
        <p:nvPicPr>
          <p:cNvPr id="5" name="Image 41" descr="R-TEAM-NB-Logo-2-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0"/>
            <a:ext cx="704850" cy="676275"/>
          </a:xfrm>
          <a:prstGeom prst="rect">
            <a:avLst/>
          </a:prstGeom>
          <a:noFill/>
        </p:spPr>
      </p:pic>
      <p:pic>
        <p:nvPicPr>
          <p:cNvPr id="6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435236"/>
            <a:ext cx="2880320" cy="1847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space réservé du pied de page 1"/>
          <p:cNvSpPr txBox="1">
            <a:spLocks/>
          </p:cNvSpPr>
          <p:nvPr/>
        </p:nvSpPr>
        <p:spPr bwMode="auto">
          <a:xfrm>
            <a:off x="107950" y="6308725"/>
            <a:ext cx="3167906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BE" sz="1000" dirty="0" smtClean="0">
              <a:solidFill>
                <a:srgbClr val="0000CB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fr-BE" sz="1000" dirty="0" smtClean="0">
                <a:solidFill>
                  <a:srgbClr val="0000CB"/>
                </a:solidFill>
                <a:latin typeface="Calibri" panose="020F0502020204030204" pitchFamily="34" charset="0"/>
              </a:rPr>
              <a:t>2016 </a:t>
            </a:r>
            <a:r>
              <a:rPr lang="fr-BE" sz="1000" dirty="0" err="1">
                <a:solidFill>
                  <a:srgbClr val="0000CB"/>
                </a:solidFill>
                <a:latin typeface="Calibri" panose="020F0502020204030204" pitchFamily="34" charset="0"/>
              </a:rPr>
              <a:t>Presentation</a:t>
            </a:r>
            <a:endParaRPr lang="fr-BE" sz="1000" dirty="0">
              <a:solidFill>
                <a:srgbClr val="0000CB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65118"/>
            <a:ext cx="2133600" cy="476250"/>
          </a:xfrm>
          <a:noFill/>
        </p:spPr>
        <p:txBody>
          <a:bodyPr/>
          <a:lstStyle/>
          <a:p>
            <a:r>
              <a:rPr lang="fr-BE" dirty="0" smtClean="0"/>
              <a:t>9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4531"/>
            <a:ext cx="8229600" cy="1143000"/>
          </a:xfrm>
        </p:spPr>
        <p:txBody>
          <a:bodyPr/>
          <a:lstStyle/>
          <a:p>
            <a:pPr eaLnBrk="1" hangingPunct="1"/>
            <a:r>
              <a:rPr lang="en-GB" sz="3200" b="1" u="sng" dirty="0" smtClean="0">
                <a:solidFill>
                  <a:srgbClr val="0000E9"/>
                </a:solidFill>
                <a:cs typeface="Times New Roman" pitchFamily="18" charset="0"/>
              </a:rPr>
              <a:t/>
            </a:r>
            <a:br>
              <a:rPr lang="en-GB" sz="3200" b="1" u="sng" dirty="0" smtClean="0">
                <a:solidFill>
                  <a:srgbClr val="0000E9"/>
                </a:solidFill>
                <a:cs typeface="Times New Roman" pitchFamily="18" charset="0"/>
              </a:rPr>
            </a:br>
            <a:r>
              <a:rPr lang="en-GB" sz="3200" b="1" u="sng" dirty="0" smtClean="0">
                <a:solidFill>
                  <a:srgbClr val="0000E9"/>
                </a:solidFill>
                <a:latin typeface="Calibri" panose="020F0502020204030204" pitchFamily="34" charset="0"/>
                <a:cs typeface="Times New Roman" pitchFamily="18" charset="0"/>
              </a:rPr>
              <a:t>Members</a:t>
            </a:r>
            <a:r>
              <a:rPr lang="en-GB" sz="2400" dirty="0" smtClean="0">
                <a:solidFill>
                  <a:schemeClr val="tx1"/>
                </a:solidFill>
              </a:rPr>
              <a:t/>
            </a:r>
            <a:br>
              <a:rPr lang="en-GB" sz="24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  <a:cs typeface="Times New Roman" pitchFamily="18" charset="0"/>
              </a:rPr>
              <a:t> </a:t>
            </a:r>
            <a:endParaRPr lang="fr-BE" sz="2800" dirty="0" smtClean="0">
              <a:solidFill>
                <a:srgbClr val="0000CB"/>
              </a:solidFill>
            </a:endParaRPr>
          </a:p>
        </p:txBody>
      </p:sp>
      <p:sp>
        <p:nvSpPr>
          <p:cNvPr id="20" name="Control 28"/>
          <p:cNvSpPr>
            <a:spLocks noChangeArrowheads="1" noChangeShapeType="1"/>
          </p:cNvSpPr>
          <p:nvPr/>
        </p:nvSpPr>
        <p:spPr bwMode="auto">
          <a:xfrm>
            <a:off x="146050" y="6288931"/>
            <a:ext cx="4329113" cy="2857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Picture 4" descr="DEK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627" y="1299758"/>
            <a:ext cx="1235056" cy="567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9" name="Picture 5" descr="DQ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72816"/>
            <a:ext cx="1729557" cy="746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0" name="Picture 6" descr="MEDCE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901" y="4327908"/>
            <a:ext cx="1158613" cy="672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1" name="Picture 7" descr="NSA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626" y="3975021"/>
            <a:ext cx="1383167" cy="48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2" name="Picture 8" descr="SGS-U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681" y="4580651"/>
            <a:ext cx="1127557" cy="584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4" name="Picture 10" descr="TUV-NORD-CE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071" y="5309015"/>
            <a:ext cx="1141890" cy="569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5" name="Picture 11" descr="TUV-SU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792" y="4901257"/>
            <a:ext cx="752500" cy="741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40" name="Picture 16" descr="SZUTES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096" y="5094423"/>
            <a:ext cx="621112" cy="784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41" name="Picture 17" descr="INTERTEK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849" y="2086600"/>
            <a:ext cx="1225500" cy="562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42" name="Picture 18" descr="ITC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905" y="2401337"/>
            <a:ext cx="960334" cy="61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848" y="4180077"/>
            <a:ext cx="941223" cy="87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073" y="1268760"/>
            <a:ext cx="1230278" cy="1008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991712"/>
            <a:ext cx="924502" cy="877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53" name="Picture 29" descr="LRQA log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071" y="2852936"/>
            <a:ext cx="1872890" cy="846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54" name="Picture 30" descr="BSI-Logo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15684"/>
            <a:ext cx="3406558" cy="441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256" y="3278785"/>
            <a:ext cx="1610112" cy="510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815" y="5067613"/>
            <a:ext cx="986611" cy="1039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346" y="3316935"/>
            <a:ext cx="1626835" cy="813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44543"/>
            <a:ext cx="2405612" cy="574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9" name="Image 41" descr="R-TEAM-NB-Logo-2-0"/>
          <p:cNvPicPr/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0"/>
            <a:ext cx="704850" cy="676275"/>
          </a:xfrm>
          <a:prstGeom prst="rect">
            <a:avLst/>
          </a:prstGeom>
          <a:noFill/>
        </p:spPr>
      </p:pic>
      <p:pic>
        <p:nvPicPr>
          <p:cNvPr id="28" name="Picture 34" descr="SIQ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901" y="5295962"/>
            <a:ext cx="1053502" cy="488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1" name="Espace réservé du pied de page 1"/>
          <p:cNvSpPr txBox="1">
            <a:spLocks/>
          </p:cNvSpPr>
          <p:nvPr/>
        </p:nvSpPr>
        <p:spPr bwMode="auto">
          <a:xfrm>
            <a:off x="107950" y="6308725"/>
            <a:ext cx="3167906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BE" sz="1000" dirty="0" smtClean="0">
              <a:solidFill>
                <a:srgbClr val="0000CB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fr-BE" sz="1000" dirty="0" smtClean="0">
                <a:solidFill>
                  <a:srgbClr val="0000CB"/>
                </a:solidFill>
                <a:latin typeface="Calibri" panose="020F0502020204030204" pitchFamily="34" charset="0"/>
              </a:rPr>
              <a:t>2016 </a:t>
            </a:r>
            <a:r>
              <a:rPr lang="fr-BE" sz="1000" dirty="0" err="1">
                <a:solidFill>
                  <a:srgbClr val="0000CB"/>
                </a:solidFill>
                <a:latin typeface="Calibri" panose="020F0502020204030204" pitchFamily="34" charset="0"/>
              </a:rPr>
              <a:t>Presentation</a:t>
            </a:r>
            <a:endParaRPr lang="fr-BE" sz="1000" dirty="0">
              <a:solidFill>
                <a:srgbClr val="0000CB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2977</TotalTime>
  <Words>522</Words>
  <Application>Microsoft Office PowerPoint</Application>
  <PresentationFormat>Affichage à l'écran (4:3)</PresentationFormat>
  <Paragraphs>244</Paragraphs>
  <Slides>9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ＭＳ Ｐゴシック</vt:lpstr>
      <vt:lpstr>Arial</vt:lpstr>
      <vt:lpstr>Calibri</vt:lpstr>
      <vt:lpstr>Times New Roman</vt:lpstr>
      <vt:lpstr>Wingdings</vt:lpstr>
      <vt:lpstr>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Contacts  </vt:lpstr>
      <vt:lpstr> Members  </vt:lpstr>
    </vt:vector>
  </TitlesOfParts>
  <Company>QUASYS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ADir</dc:creator>
  <cp:lastModifiedBy>CSO</cp:lastModifiedBy>
  <cp:revision>415</cp:revision>
  <cp:lastPrinted>2015-03-12T13:45:44Z</cp:lastPrinted>
  <dcterms:created xsi:type="dcterms:W3CDTF">2003-11-17T09:11:45Z</dcterms:created>
  <dcterms:modified xsi:type="dcterms:W3CDTF">2016-09-21T13:50:56Z</dcterms:modified>
</cp:coreProperties>
</file>