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theme/themeOverride5.xml" ContentType="application/vnd.openxmlformats-officedocument.themeOverr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drawings/drawing3.xml" ContentType="application/vnd.openxmlformats-officedocument.drawingml.chartshapes+xml"/>
  <Override PartName="/ppt/charts/chart24.xml" ContentType="application/vnd.openxmlformats-officedocument.drawingml.chart+xml"/>
  <Override PartName="/ppt/drawings/drawing4.xml" ContentType="application/vnd.openxmlformats-officedocument.drawingml.chartshapes+xml"/>
  <Override PartName="/ppt/charts/chart2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5.xml" ContentType="application/vnd.openxmlformats-officedocument.drawingml.chartshapes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669088" cy="9926638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FFFFFF"/>
    <a:srgbClr val="0000FF"/>
    <a:srgbClr val="0000CC"/>
    <a:srgbClr val="2F05CB"/>
    <a:srgbClr val="0000CB"/>
    <a:srgbClr val="000066"/>
    <a:srgbClr val="9DF8FD"/>
    <a:srgbClr val="FFCC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49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26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9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0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2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de_calcul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9.xlsx"/><Relationship Id="rId1" Type="http://schemas.openxmlformats.org/officeDocument/2006/relationships/themeOverride" Target="../theme/themeOverride5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1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euille_de_calcul_Microsoft_Excel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Feuille_de_calcul_Microsoft_Excel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5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8533064464498"/>
          <c:y val="0.16011247737868367"/>
          <c:w val="0.65911873439600621"/>
          <c:h val="0.74456159589640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Data!$A$3</c:f>
              <c:strCache>
                <c:ptCount val="1"/>
                <c:pt idx="0">
                  <c:v>Valid certificates issued end of 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AFA9-48EA-9E95-DFF140DDA334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AFA9-48EA-9E95-DFF140DDA33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Data!$W$1:$X$2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Data!$W$3:$X$3</c:f>
              <c:numCache>
                <c:formatCode>_ * #,##0_ ;_ * \-#,##0_ ;_ * "-"??_ ;_ @_ </c:formatCode>
                <c:ptCount val="2"/>
                <c:pt idx="0">
                  <c:v>19763</c:v>
                </c:pt>
                <c:pt idx="1">
                  <c:v>941.09523809523807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A9-48EA-9E95-DFF140DDA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221552"/>
        <c:axId val="195221944"/>
      </c:barChart>
      <c:catAx>
        <c:axId val="19522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95221944"/>
        <c:crosses val="autoZero"/>
        <c:auto val="1"/>
        <c:lblAlgn val="ctr"/>
        <c:lblOffset val="100"/>
        <c:noMultiLvlLbl val="0"/>
      </c:catAx>
      <c:valAx>
        <c:axId val="195221944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195221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6632"/>
        <c:axId val="6247024"/>
      </c:barChart>
      <c:catAx>
        <c:axId val="6246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6247024"/>
        <c:crosses val="autoZero"/>
        <c:auto val="1"/>
        <c:lblAlgn val="ctr"/>
        <c:lblOffset val="100"/>
        <c:noMultiLvlLbl val="0"/>
      </c:catAx>
      <c:valAx>
        <c:axId val="6247024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60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6246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Data!$X$4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17F6-45AA-81DE-52D559350F0D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17F6-45AA-81DE-52D559350F0D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17F6-45AA-81DE-52D559350F0D}"/>
              </c:ext>
            </c:extLst>
          </c:dPt>
          <c:dLbls>
            <c:dLbl>
              <c:idx val="0"/>
              <c:layout>
                <c:manualLayout>
                  <c:x val="0.24417634151760903"/>
                  <c:y val="1.68946112905693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F6-45AA-81DE-52D559350F0D}"/>
                </c:ext>
              </c:extLst>
            </c:dLbl>
            <c:dLbl>
              <c:idx val="1"/>
              <c:layout>
                <c:manualLayout>
                  <c:x val="-4.789162315298294E-2"/>
                  <c:y val="-0.28230615885446697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F6-45AA-81DE-52D559350F0D}"/>
                </c:ext>
              </c:extLst>
            </c:dLbl>
            <c:dLbl>
              <c:idx val="2"/>
              <c:layout>
                <c:manualLayout>
                  <c:x val="-0.33677480279968891"/>
                  <c:y val="0.1067674870507050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F6-45AA-81DE-52D559350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Data!$A$5:$A$7</c:f>
              <c:strCache>
                <c:ptCount val="3"/>
                <c:pt idx="0">
                  <c:v>AIMDD</c:v>
                </c:pt>
                <c:pt idx="1">
                  <c:v> MDD</c:v>
                </c:pt>
                <c:pt idx="2">
                  <c:v> IVD</c:v>
                </c:pt>
              </c:strCache>
            </c:strRef>
          </c:cat>
          <c:val>
            <c:numRef>
              <c:f>Data!$X$5:$X$7</c:f>
              <c:numCache>
                <c:formatCode>_ * #,##0_ ;_ * \-#,##0_ ;_ * "-"??_ ;_ @_ </c:formatCode>
                <c:ptCount val="3"/>
                <c:pt idx="0">
                  <c:v>23.952380952380953</c:v>
                </c:pt>
                <c:pt idx="1">
                  <c:v>854.80952380952385</c:v>
                </c:pt>
                <c:pt idx="2">
                  <c:v>62.333333333333336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F6-45AA-81DE-52D559350F0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Data!$X$8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177D-4A64-81CA-AC7E6694E2D8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177D-4A64-81CA-AC7E6694E2D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177D-4A64-81CA-AC7E6694E2D8}"/>
              </c:ext>
            </c:extLst>
          </c:dPt>
          <c:dLbls>
            <c:dLbl>
              <c:idx val="0"/>
              <c:layout>
                <c:manualLayout>
                  <c:x val="-9.4715971729636819E-2"/>
                  <c:y val="-0.27056827193011546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7D-4A64-81CA-AC7E6694E2D8}"/>
                </c:ext>
              </c:extLst>
            </c:dLbl>
            <c:dLbl>
              <c:idx val="1"/>
              <c:layout>
                <c:manualLayout>
                  <c:x val="-0.24486715122148192"/>
                  <c:y val="0.21212266828530801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80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7D-4A64-81CA-AC7E6694E2D8}"/>
                </c:ext>
              </c:extLst>
            </c:dLbl>
            <c:dLbl>
              <c:idx val="2"/>
              <c:layout>
                <c:manualLayout>
                  <c:x val="-0.32177851806985663"/>
                  <c:y val="1.6698140248528892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80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7D-4A64-81CA-AC7E6694E2D8}"/>
                </c:ext>
              </c:extLst>
            </c:dLbl>
            <c:dLbl>
              <c:idx val="3"/>
              <c:layout>
                <c:manualLayout>
                  <c:x val="0.21418773982378014"/>
                  <c:y val="7.648863175662751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80"/>
                        </a:solidFill>
                      </a:rPr>
                      <a:t>Annex 5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7D-4A64-81CA-AC7E6694E2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Data!$A$9:$A$12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Data!$X$9:$X$12</c:f>
              <c:numCache>
                <c:formatCode>_ * #,##0_ ;_ * \-#,##0_ ;_ * "-"??_ ;_ @_ </c:formatCode>
                <c:ptCount val="4"/>
                <c:pt idx="0">
                  <c:v>21.952380952380953</c:v>
                </c:pt>
                <c:pt idx="1">
                  <c:v>1.4285714285714286</c:v>
                </c:pt>
                <c:pt idx="2">
                  <c:v>0</c:v>
                </c:pt>
                <c:pt idx="3">
                  <c:v>0.5714285714285714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7D-4A64-81CA-AC7E6694E2D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66499076188448"/>
          <c:y val="9.6536127956636367E-2"/>
          <c:w val="0.41014223725858301"/>
          <c:h val="0.80692774408672729"/>
        </c:manualLayout>
      </c:layout>
      <c:pieChart>
        <c:varyColors val="1"/>
        <c:ser>
          <c:idx val="1"/>
          <c:order val="0"/>
          <c:tx>
            <c:strRef>
              <c:f>Data!$X$13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  <c:extLst>
              <c:ext xmlns:c16="http://schemas.microsoft.com/office/drawing/2014/chart" uri="{C3380CC4-5D6E-409C-BE32-E72D297353CC}">
                <c16:uniqueId val="{00000001-EF50-47D3-B49C-23B585DBE145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F50-47D3-B49C-23B585DBE145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EF50-47D3-B49C-23B585DBE145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EF50-47D3-B49C-23B585DBE145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EF50-47D3-B49C-23B585DBE145}"/>
              </c:ext>
            </c:extLst>
          </c:dPt>
          <c:dPt>
            <c:idx val="5"/>
            <c:bubble3D val="0"/>
            <c:spPr>
              <a:solidFill>
                <a:srgbClr val="00FFCC"/>
              </a:solidFill>
            </c:spPr>
            <c:extLst>
              <c:ext xmlns:c16="http://schemas.microsoft.com/office/drawing/2014/chart" uri="{C3380CC4-5D6E-409C-BE32-E72D297353CC}">
                <c16:uniqueId val="{0000000B-EF50-47D3-B49C-23B585DBE145}"/>
              </c:ext>
            </c:extLst>
          </c:dPt>
          <c:dPt>
            <c:idx val="6"/>
            <c:bubble3D val="0"/>
            <c:spPr>
              <a:solidFill>
                <a:srgbClr val="0099FF"/>
              </a:solidFill>
            </c:spPr>
            <c:extLst>
              <c:ext xmlns:c16="http://schemas.microsoft.com/office/drawing/2014/chart" uri="{C3380CC4-5D6E-409C-BE32-E72D297353CC}">
                <c16:uniqueId val="{0000000D-EF50-47D3-B49C-23B585DBE145}"/>
              </c:ext>
            </c:extLst>
          </c:dPt>
          <c:dLbls>
            <c:dLbl>
              <c:idx val="0"/>
              <c:layout>
                <c:manualLayout>
                  <c:x val="-0.1515672674530894"/>
                  <c:y val="1.7825208289641761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50-47D3-B49C-23B585DBE145}"/>
                </c:ext>
              </c:extLst>
            </c:dLbl>
            <c:dLbl>
              <c:idx val="1"/>
              <c:layout>
                <c:manualLayout>
                  <c:x val="9.2761254040556282E-2"/>
                  <c:y val="-0.19951855428985579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Annex 5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50-47D3-B49C-23B585DBE145}"/>
                </c:ext>
              </c:extLst>
            </c:dLbl>
            <c:dLbl>
              <c:idx val="2"/>
              <c:layout>
                <c:manualLayout>
                  <c:x val="-2.1915370340889959E-2"/>
                  <c:y val="0.176022065038480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50-47D3-B49C-23B585DBE145}"/>
                </c:ext>
              </c:extLst>
            </c:dLbl>
            <c:dLbl>
              <c:idx val="3"/>
              <c:layout>
                <c:manualLayout>
                  <c:x val="-0.13000966028452016"/>
                  <c:y val="0.128346456692913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50-47D3-B49C-23B585DBE145}"/>
                </c:ext>
              </c:extLst>
            </c:dLbl>
            <c:dLbl>
              <c:idx val="4"/>
              <c:layout>
                <c:manualLayout>
                  <c:x val="-4.5144349293621412E-2"/>
                  <c:y val="2.98986991032900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50-47D3-B49C-23B585DBE145}"/>
                </c:ext>
              </c:extLst>
            </c:dLbl>
            <c:dLbl>
              <c:idx val="5"/>
              <c:layout>
                <c:manualLayout>
                  <c:x val="-9.3569974390854023E-3"/>
                  <c:y val="0.127135820534429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50-47D3-B49C-23B585DBE145}"/>
                </c:ext>
              </c:extLst>
            </c:dLbl>
            <c:dLbl>
              <c:idx val="6"/>
              <c:layout>
                <c:manualLayout>
                  <c:x val="-0.30761506778745895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01153311007769"/>
                      <c:h val="0.448743613782752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F50-47D3-B49C-23B585DBE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Data!$A$14:$A$20</c:f>
              <c:strCache>
                <c:ptCount val="7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Annex 2 including EC design examination</c:v>
                </c:pt>
                <c:pt idx="6">
                  <c:v>EC design examination including combination product</c:v>
                </c:pt>
              </c:strCache>
            </c:strRef>
          </c:cat>
          <c:val>
            <c:numRef>
              <c:f>Data!$X$14:$X$20</c:f>
              <c:numCache>
                <c:formatCode>_ * #,##0_ ;_ * \-#,##0_ ;_ * "-"??_ ;_ @_ </c:formatCode>
                <c:ptCount val="7"/>
                <c:pt idx="0">
                  <c:v>445.38095238095241</c:v>
                </c:pt>
                <c:pt idx="1">
                  <c:v>233.23809523809524</c:v>
                </c:pt>
                <c:pt idx="2">
                  <c:v>7</c:v>
                </c:pt>
                <c:pt idx="3">
                  <c:v>17.476190476190474</c:v>
                </c:pt>
                <c:pt idx="4">
                  <c:v>7.4761904761904763</c:v>
                </c:pt>
                <c:pt idx="5">
                  <c:v>189.38095238095238</c:v>
                </c:pt>
                <c:pt idx="6">
                  <c:v>87.238095238095241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F50-47D3-B49C-23B585DBE14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Data!$X$21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41A6-487C-ACE7-19ED1DB10C86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41A6-487C-ACE7-19ED1DB10C8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41A6-487C-ACE7-19ED1DB10C86}"/>
              </c:ext>
            </c:extLst>
          </c:dPt>
          <c:dLbls>
            <c:dLbl>
              <c:idx val="0"/>
              <c:layout>
                <c:manualLayout>
                  <c:x val="-0.11228893904950726"/>
                  <c:y val="0.21732758701301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A6-487C-ACE7-19ED1DB10C86}"/>
                </c:ext>
              </c:extLst>
            </c:dLbl>
            <c:dLbl>
              <c:idx val="1"/>
              <c:layout>
                <c:manualLayout>
                  <c:x val="0.13081652786442532"/>
                  <c:y val="-0.27277938763869247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A6-487C-ACE7-19ED1DB10C86}"/>
                </c:ext>
              </c:extLst>
            </c:dLbl>
            <c:dLbl>
              <c:idx val="2"/>
              <c:numFmt formatCode="0.00%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0080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41A6-487C-ACE7-19ED1DB10C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Data!$A$22:$A$24</c:f>
              <c:strCache>
                <c:ptCount val="3"/>
                <c:pt idx="0">
                  <c:v>Annex 3</c:v>
                </c:pt>
                <c:pt idx="1">
                  <c:v>Annex 4 </c:v>
                </c:pt>
                <c:pt idx="2">
                  <c:v>Annex 7</c:v>
                </c:pt>
              </c:strCache>
            </c:strRef>
          </c:cat>
          <c:val>
            <c:numRef>
              <c:f>Data!$X$22:$X$24</c:f>
              <c:numCache>
                <c:formatCode>_ * #,##0_ ;_ * \-#,##0_ ;_ * "-"??_ ;_ @_ </c:formatCode>
                <c:ptCount val="3"/>
                <c:pt idx="0">
                  <c:v>12.571428571428571</c:v>
                </c:pt>
                <c:pt idx="1">
                  <c:v>46.047619047619051</c:v>
                </c:pt>
                <c:pt idx="2">
                  <c:v>1.9047619047619047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A6-487C-ACE7-19ED1DB10C8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326E-4E1F-9AEA-F416D2F4A9A8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326E-4E1F-9AEA-F416D2F4A9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Data!$W$50:$X$50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Data!$W$51:$X$51</c:f>
              <c:numCache>
                <c:formatCode>_ * #,##0_ ;_ * \-#,##0_ ;_ * "-"??_ ;_ @_ </c:formatCode>
                <c:ptCount val="2"/>
                <c:pt idx="0">
                  <c:v>23484</c:v>
                </c:pt>
                <c:pt idx="1">
                  <c:v>1118.2857142857142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6E-4E1F-9AEA-F416D2F4A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184144"/>
        <c:axId val="279184536"/>
      </c:barChart>
      <c:catAx>
        <c:axId val="27918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79184536"/>
        <c:crosses val="autoZero"/>
        <c:auto val="1"/>
        <c:lblAlgn val="ctr"/>
        <c:lblOffset val="100"/>
        <c:noMultiLvlLbl val="0"/>
      </c:catAx>
      <c:valAx>
        <c:axId val="279184536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79184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6592314636465E-2"/>
          <c:y val="0.20866662701590444"/>
          <c:w val="0.88956188168786576"/>
          <c:h val="0.6905031311000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'Comparaison 2010-à-16'!$A$50</c:f>
              <c:strCache>
                <c:ptCount val="1"/>
                <c:pt idx="0">
                  <c:v>2010 (19 NBs)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8.24954818296393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2F-4AFE-83D3-EAE8932E0A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2010-à-16'!$B$49:$C$49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2010-à-16'!$B$50:$C$50</c:f>
              <c:numCache>
                <c:formatCode>0</c:formatCode>
                <c:ptCount val="2"/>
                <c:pt idx="0" formatCode="_ * #,##0_ ;_ * \-#,##0_ ;_ * &quot;-&quot;??_ ;_ @_ ">
                  <c:v>11695</c:v>
                </c:pt>
                <c:pt idx="1">
                  <c:v>687.94117647058829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F-4AFE-83D3-EAE8932E0A50}"/>
            </c:ext>
          </c:extLst>
        </c:ser>
        <c:ser>
          <c:idx val="1"/>
          <c:order val="1"/>
          <c:tx>
            <c:strRef>
              <c:f>'Comparaison 2010-à-16'!$A$51</c:f>
              <c:strCache>
                <c:ptCount val="1"/>
                <c:pt idx="0">
                  <c:v>2012 (28 NBs)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2010-à-16'!$B$49:$C$49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2010-à-16'!$B$51:$C$51</c:f>
              <c:numCache>
                <c:formatCode>0</c:formatCode>
                <c:ptCount val="2"/>
                <c:pt idx="0" formatCode="_ * #,##0_ ;_ * \-#,##0_ ;_ * &quot;-&quot;??_ ;_ @_ ">
                  <c:v>18734</c:v>
                </c:pt>
                <c:pt idx="1">
                  <c:v>669.07142857142856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2F-4AFE-83D3-EAE8932E0A50}"/>
            </c:ext>
          </c:extLst>
        </c:ser>
        <c:ser>
          <c:idx val="2"/>
          <c:order val="2"/>
          <c:tx>
            <c:strRef>
              <c:f>'Comparaison 2010-à-16'!$A$52</c:f>
              <c:strCache>
                <c:ptCount val="1"/>
                <c:pt idx="0">
                  <c:v>2013 (28 NBs)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2010-à-16'!$B$49:$C$49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2010-à-16'!$B$52:$C$52</c:f>
              <c:numCache>
                <c:formatCode>0</c:formatCode>
                <c:ptCount val="2"/>
                <c:pt idx="0" formatCode="_ * #,##0_ ;_ * \-#,##0_ ;_ * &quot;-&quot;??_ ;_ @_ ">
                  <c:v>16946</c:v>
                </c:pt>
                <c:pt idx="1">
                  <c:v>605.21428571428567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2F-4AFE-83D3-EAE8932E0A50}"/>
            </c:ext>
          </c:extLst>
        </c:ser>
        <c:ser>
          <c:idx val="3"/>
          <c:order val="3"/>
          <c:tx>
            <c:strRef>
              <c:f>'Comparaison 2010-à-16'!$A$53</c:f>
              <c:strCache>
                <c:ptCount val="1"/>
                <c:pt idx="0">
                  <c:v>2014 (25 NBs)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0"/>
                  <c:y val="-2.9212315701997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2F-4AFE-83D3-EAE8932E0A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2010-à-16'!$B$49:$C$49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2010-à-16'!$B$53:$C$53</c:f>
              <c:numCache>
                <c:formatCode>0</c:formatCode>
                <c:ptCount val="2"/>
                <c:pt idx="0" formatCode="_ * #,##0_ ;_ * \-#,##0_ ;_ * &quot;-&quot;??_ ;_ @_ ">
                  <c:v>17113</c:v>
                </c:pt>
                <c:pt idx="1">
                  <c:v>684.52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2F-4AFE-83D3-EAE8932E0A50}"/>
            </c:ext>
          </c:extLst>
        </c:ser>
        <c:ser>
          <c:idx val="4"/>
          <c:order val="4"/>
          <c:tx>
            <c:strRef>
              <c:f>'Comparaison 2010-à-16'!$A$54</c:f>
              <c:strCache>
                <c:ptCount val="1"/>
                <c:pt idx="0">
                  <c:v>2015 (22 NBs)</c:v>
                </c:pt>
              </c:strCache>
            </c:strRef>
          </c:tx>
          <c:spPr>
            <a:pattFill prst="lgCheck">
              <a:fgClr>
                <a:srgbClr val="FD91E8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0311935228704921E-2"/>
                  <c:y val="-1.6692751829712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2F-4AFE-83D3-EAE8932E0A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2010-à-16'!$B$49:$C$49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2010-à-16'!$B$54:$C$54</c:f>
              <c:numCache>
                <c:formatCode>0</c:formatCode>
                <c:ptCount val="2"/>
                <c:pt idx="0" formatCode="_ * #,##0_ ;_ * \-#,##0_ ;_ * &quot;-&quot;??_ ;_ @_ ">
                  <c:v>20157</c:v>
                </c:pt>
                <c:pt idx="1">
                  <c:v>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52F-4AFE-83D3-EAE8932E0A50}"/>
            </c:ext>
          </c:extLst>
        </c:ser>
        <c:ser>
          <c:idx val="5"/>
          <c:order val="5"/>
          <c:tx>
            <c:strRef>
              <c:f>'Comparaison 2010-à-16'!$A$55</c:f>
              <c:strCache>
                <c:ptCount val="1"/>
                <c:pt idx="0">
                  <c:v>2016 (21 NBs)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2010-à-16'!$B$49:$C$49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2010-à-16'!$B$55:$C$55</c:f>
              <c:numCache>
                <c:formatCode>0</c:formatCode>
                <c:ptCount val="2"/>
                <c:pt idx="0" formatCode="_ * #,##0_ ;_ * \-#,##0_ ;_ * &quot;-&quot;??_ ;_ @_ ">
                  <c:v>23484</c:v>
                </c:pt>
                <c:pt idx="1">
                  <c:v>1118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2F-4AFE-83D3-EAE8932E0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99352"/>
        <c:axId val="209899744"/>
      </c:barChart>
      <c:catAx>
        <c:axId val="209899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09899744"/>
        <c:crosses val="autoZero"/>
        <c:auto val="1"/>
        <c:lblAlgn val="ctr"/>
        <c:lblOffset val="100"/>
        <c:noMultiLvlLbl val="0"/>
      </c:catAx>
      <c:valAx>
        <c:axId val="209899744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09899352"/>
        <c:crosses val="autoZero"/>
        <c:crossBetween val="between"/>
        <c:majorUnit val="4000"/>
      </c:valAx>
    </c:plotArea>
    <c:legend>
      <c:legendPos val="r"/>
      <c:layout>
        <c:manualLayout>
          <c:xMode val="edge"/>
          <c:yMode val="edge"/>
          <c:x val="0.77068453010537863"/>
          <c:y val="0.19801323976412369"/>
          <c:w val="0.20012426058682964"/>
          <c:h val="0.53497654831455399"/>
        </c:manualLayout>
      </c:layout>
      <c:overlay val="0"/>
      <c:txPr>
        <a:bodyPr/>
        <a:lstStyle/>
        <a:p>
          <a:pPr>
            <a:defRPr sz="1600" b="1">
              <a:solidFill>
                <a:srgbClr val="000080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98609839467735E-2"/>
          <c:y val="0.15513183171138462"/>
          <c:w val="0.58214928190155957"/>
          <c:h val="0.688350916441851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9D0E-48AB-B958-0402F0519240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9D0E-48AB-B958-0402F0519240}"/>
              </c:ext>
            </c:extLst>
          </c:dPt>
          <c:dLbls>
            <c:dLbl>
              <c:idx val="0"/>
              <c:layout>
                <c:manualLayout>
                  <c:x val="-3.1090381471218695E-17"/>
                  <c:y val="-3.3701761233076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0E-48AB-B958-0402F0519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Data!$W$52:$X$52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Data!$W$53:$X$53</c:f>
              <c:numCache>
                <c:formatCode>_ * #,##0_ ;_ * \-#,##0_ ;_ * "-"??_ ;_ @_ </c:formatCode>
                <c:ptCount val="2"/>
                <c:pt idx="0">
                  <c:v>1881</c:v>
                </c:pt>
                <c:pt idx="1">
                  <c:v>89.571428571428569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0E-48AB-B958-0402F0519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185320"/>
        <c:axId val="279185712"/>
      </c:barChart>
      <c:catAx>
        <c:axId val="279185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79185712"/>
        <c:crosses val="autoZero"/>
        <c:auto val="1"/>
        <c:lblAlgn val="ctr"/>
        <c:lblOffset val="100"/>
        <c:noMultiLvlLbl val="0"/>
      </c:catAx>
      <c:valAx>
        <c:axId val="279185712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79185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6383012364418"/>
          <c:y val="0.15047126219517254"/>
          <c:w val="0.87225129116924893"/>
          <c:h val="0.77298895608144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'Comparaison 2010-à-16'!$A$3</c:f>
              <c:strCache>
                <c:ptCount val="1"/>
                <c:pt idx="0">
                  <c:v>2010 (17 NBs)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5144417711674943E-2"/>
                  <c:y val="1.2451469375758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3902498298822"/>
                      <c:h val="9.84586882889150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D65-488F-9075-E044FE834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'Comparaison 2010-à-16'!$B$2:$C$2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2010-à-16'!$B$3:$C$3</c:f>
              <c:numCache>
                <c:formatCode>General</c:formatCode>
                <c:ptCount val="2"/>
                <c:pt idx="0" formatCode="_ * #,##0_ ;_ * \-#,##0_ ;_ * &quot;-&quot;??_ ;_ @_ ">
                  <c:v>13889</c:v>
                </c:pt>
                <c:pt idx="1">
                  <c:v>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5-488F-9075-E044FE834F09}"/>
            </c:ext>
          </c:extLst>
        </c:ser>
        <c:ser>
          <c:idx val="1"/>
          <c:order val="1"/>
          <c:tx>
            <c:strRef>
              <c:f>'Comparaison 2010-à-16'!$A$4</c:f>
              <c:strCache>
                <c:ptCount val="1"/>
                <c:pt idx="0">
                  <c:v>2012 (28 NBs)</c:v>
                </c:pt>
              </c:strCache>
            </c:strRef>
          </c:tx>
          <c:spPr>
            <a:pattFill prst="lgCheck">
              <a:fgClr>
                <a:srgbClr val="FFC0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2670482161951978E-2"/>
                  <c:y val="-0.10025516073034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65-488F-9075-E044FE834F09}"/>
                </c:ext>
              </c:extLst>
            </c:dLbl>
            <c:dLbl>
              <c:idx val="1"/>
              <c:layout>
                <c:manualLayout>
                  <c:x val="0"/>
                  <c:y val="1.844531896604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65-488F-9075-E044FE834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'Comparaison 2010-à-16'!$B$2:$C$2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2010-à-16'!$B$4:$C$4</c:f>
              <c:numCache>
                <c:formatCode>0</c:formatCode>
                <c:ptCount val="2"/>
                <c:pt idx="0" formatCode="_ * #,##0_ ;_ * \-#,##0_ ;_ * &quot;-&quot;??_ ;_ @_ ">
                  <c:v>21530</c:v>
                </c:pt>
                <c:pt idx="1">
                  <c:v>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5-488F-9075-E044FE834F09}"/>
            </c:ext>
          </c:extLst>
        </c:ser>
        <c:ser>
          <c:idx val="2"/>
          <c:order val="2"/>
          <c:tx>
            <c:strRef>
              <c:f>'Comparaison 2010-à-16'!$A$5</c:f>
              <c:strCache>
                <c:ptCount val="1"/>
                <c:pt idx="0">
                  <c:v>2013 (28 NBs)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9.6886847477399233E-3"/>
                  <c:y val="-6.5598213214419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65-488F-9075-E044FE834F09}"/>
                </c:ext>
              </c:extLst>
            </c:dLbl>
            <c:dLbl>
              <c:idx val="1"/>
              <c:layout>
                <c:manualLayout>
                  <c:x val="0"/>
                  <c:y val="1.5246011918299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99289425739345E-2"/>
                      <c:h val="8.43105550421409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D65-488F-9075-E044FE834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fr-BE" sz="16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'Comparaison 2010-à-16'!$B$2:$C$2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2010-à-16'!$B$5:$C$5</c:f>
              <c:numCache>
                <c:formatCode>General</c:formatCode>
                <c:ptCount val="2"/>
                <c:pt idx="0" formatCode="_ * #,##0_ ;_ * \-#,##0_ ;_ * &quot;-&quot;??_ ;_ @_ ">
                  <c:v>21460</c:v>
                </c:pt>
                <c:pt idx="1">
                  <c:v>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65-488F-9075-E044FE834F09}"/>
            </c:ext>
          </c:extLst>
        </c:ser>
        <c:ser>
          <c:idx val="3"/>
          <c:order val="3"/>
          <c:tx>
            <c:strRef>
              <c:f>'Comparaison 2010-à-16'!$A$6</c:f>
              <c:strCache>
                <c:ptCount val="1"/>
                <c:pt idx="0">
                  <c:v>2014 (25 NBs)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0158452415664605E-4"/>
                  <c:y val="-7.3219461344470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65-488F-9075-E044FE834F09}"/>
                </c:ext>
              </c:extLst>
            </c:dLbl>
            <c:dLbl>
              <c:idx val="1"/>
              <c:layout>
                <c:manualLayout>
                  <c:x val="0"/>
                  <c:y val="-6.5026368943449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65-488F-9075-E044FE834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fr-BE" sz="16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'Comparaison 2010-à-16'!$B$2:$C$2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2010-à-16'!$B$6:$C$6</c:f>
              <c:numCache>
                <c:formatCode>General</c:formatCode>
                <c:ptCount val="2"/>
                <c:pt idx="0" formatCode="_ * #,##0_ ;_ * \-#,##0_ ;_ * &quot;-&quot;??_ ;_ @_ ">
                  <c:v>22487</c:v>
                </c:pt>
                <c:pt idx="1">
                  <c:v>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65-488F-9075-E044FE834F09}"/>
            </c:ext>
          </c:extLst>
        </c:ser>
        <c:ser>
          <c:idx val="4"/>
          <c:order val="4"/>
          <c:tx>
            <c:strRef>
              <c:f>'Comparaison 2010-à-16'!$A$7</c:f>
              <c:strCache>
                <c:ptCount val="1"/>
                <c:pt idx="0">
                  <c:v>2015 (22 NBs)</c:v>
                </c:pt>
              </c:strCache>
            </c:strRef>
          </c:tx>
          <c:spPr>
            <a:pattFill prst="lgCheck">
              <a:fgClr>
                <a:srgbClr val="FD91E8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7622849227179938E-2"/>
                  <c:y val="1.7091393333898402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fr-BE" sz="1600" b="1" i="0" u="none" strike="noStrike" kern="1200" baseline="0">
                        <a:solidFill>
                          <a:srgbClr val="00008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fld id="{4DEA85CD-2CA2-4BA2-84DF-32697D262082}" type="VALUE">
                      <a:rPr lang="en-US" sz="1600" b="1" i="0" u="none" strike="noStrike" kern="1200" baseline="0">
                        <a:solidFill>
                          <a:srgbClr val="00008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rPr>
                      <a:pPr algn="ctr" rtl="0">
                        <a:defRPr lang="fr-BE" sz="1600" b="1" i="0" u="none" strike="noStrike" kern="1200" baseline="0">
                          <a:solidFill>
                            <a:srgbClr val="00008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fr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534485272674246E-2"/>
                      <c:h val="0.156680026462743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D65-488F-9075-E044FE834F09}"/>
                </c:ext>
              </c:extLst>
            </c:dLbl>
            <c:dLbl>
              <c:idx val="1"/>
              <c:layout>
                <c:manualLayout>
                  <c:x val="-3.1859816806053365E-3"/>
                  <c:y val="-2.4948019502672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65-488F-9075-E044FE834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fr-BE" sz="16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'Comparaison 2010-à-16'!$B$2:$C$2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2010-à-16'!$B$7:$C$7</c:f>
              <c:numCache>
                <c:formatCode>General</c:formatCode>
                <c:ptCount val="2"/>
                <c:pt idx="0" formatCode="_ * #,##0_ ;_ * \-#,##0_ ;_ * &quot;-&quot;??_ ;_ @_ ">
                  <c:v>21037</c:v>
                </c:pt>
                <c:pt idx="1">
                  <c:v>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65-488F-9075-E044FE834F09}"/>
            </c:ext>
          </c:extLst>
        </c:ser>
        <c:ser>
          <c:idx val="5"/>
          <c:order val="5"/>
          <c:tx>
            <c:strRef>
              <c:f>'Comparaison 2010-à-16'!$A$8</c:f>
              <c:strCache>
                <c:ptCount val="1"/>
                <c:pt idx="0">
                  <c:v>2016 (21 NBs)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dLbls>
            <c:dLbl>
              <c:idx val="0"/>
              <c:layout>
                <c:manualLayout>
                  <c:x val="5.5704894527073064E-2"/>
                  <c:y val="-2.2415727059476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65-488F-9075-E044FE834F09}"/>
                </c:ext>
              </c:extLst>
            </c:dLbl>
            <c:dLbl>
              <c:idx val="1"/>
              <c:layout>
                <c:manualLayout>
                  <c:x val="1.5929908403026682E-3"/>
                  <c:y val="1.9404015168745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65-488F-9075-E044FE834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2010-à-16'!$B$2:$C$2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2010-à-16'!$B$8:$C$8</c:f>
              <c:numCache>
                <c:formatCode>0</c:formatCode>
                <c:ptCount val="2"/>
                <c:pt idx="0" formatCode="_ * #,##0_ ;_ * \-#,##0_ ;_ * &quot;-&quot;??_ ;_ @_ ">
                  <c:v>19763</c:v>
                </c:pt>
                <c:pt idx="1">
                  <c:v>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D65-488F-9075-E044FE834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001200"/>
        <c:axId val="280001592"/>
      </c:barChart>
      <c:catAx>
        <c:axId val="280001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80001592"/>
        <c:crosses val="autoZero"/>
        <c:auto val="1"/>
        <c:lblAlgn val="ctr"/>
        <c:lblOffset val="100"/>
        <c:noMultiLvlLbl val="0"/>
      </c:catAx>
      <c:valAx>
        <c:axId val="280001592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80001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39212112374841"/>
          <c:y val="1.4044297575973065E-2"/>
          <c:w val="0.25856432876446001"/>
          <c:h val="0.54024560596270343"/>
        </c:manualLayout>
      </c:layout>
      <c:overlay val="0"/>
      <c:txPr>
        <a:bodyPr/>
        <a:lstStyle/>
        <a:p>
          <a:pPr>
            <a:defRPr sz="2000">
              <a:solidFill>
                <a:srgbClr val="000080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'Comparaison 2010-à-16'!$A$68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2010-à-16'!$B$67:$C$67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2010-à-16'!$B$68:$C$68</c:f>
              <c:numCache>
                <c:formatCode>General</c:formatCode>
                <c:ptCount val="2"/>
                <c:pt idx="0" formatCode="_ * #,##0_ ;_ * \-#,##0_ ;_ * &quot;-&quot;??_ ;_ @_ ">
                  <c:v>244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8-4892-BDE4-F329A682883A}"/>
            </c:ext>
          </c:extLst>
        </c:ser>
        <c:ser>
          <c:idx val="1"/>
          <c:order val="1"/>
          <c:tx>
            <c:strRef>
              <c:f>'Comparaison 2010-à-16'!$A$69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14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2010-à-16'!$B$67:$C$67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2010-à-16'!$B$69:$C$69</c:f>
              <c:numCache>
                <c:formatCode>0</c:formatCode>
                <c:ptCount val="2"/>
                <c:pt idx="0" formatCode="_ * #,##0_ ;_ * \-#,##0_ ;_ * &quot;-&quot;??_ ;_ @_ ">
                  <c:v>915</c:v>
                </c:pt>
                <c:pt idx="1">
                  <c:v>32.678571428571431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8-4892-BDE4-F329A682883A}"/>
            </c:ext>
          </c:extLst>
        </c:ser>
        <c:ser>
          <c:idx val="2"/>
          <c:order val="2"/>
          <c:tx>
            <c:strRef>
              <c:f>'Comparaison 2010-à-16'!$A$70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14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2010-à-16'!$B$67:$C$67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2010-à-16'!$B$70:$C$70</c:f>
              <c:numCache>
                <c:formatCode>General</c:formatCode>
                <c:ptCount val="2"/>
                <c:pt idx="0" formatCode="_ * #,##0_ ;_ * \-#,##0_ ;_ * &quot;-&quot;??_ ;_ @_ ">
                  <c:v>881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08-4892-BDE4-F329A682883A}"/>
            </c:ext>
          </c:extLst>
        </c:ser>
        <c:ser>
          <c:idx val="3"/>
          <c:order val="3"/>
          <c:tx>
            <c:strRef>
              <c:f>'Comparaison 2010-à-16'!$A$71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5752462717694961E-2"/>
                  <c:y val="-3.4537842869676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08-4892-BDE4-F329A6828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14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2010-à-16'!$B$67:$C$67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2010-à-16'!$B$71:$C$71</c:f>
              <c:numCache>
                <c:formatCode>0</c:formatCode>
                <c:ptCount val="2"/>
                <c:pt idx="0" formatCode="_ * #,##0_ ;_ * \-#,##0_ ;_ * &quot;-&quot;??_ ;_ @_ ">
                  <c:v>1058</c:v>
                </c:pt>
                <c:pt idx="1">
                  <c:v>42.32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08-4892-BDE4-F329A682883A}"/>
            </c:ext>
          </c:extLst>
        </c:ser>
        <c:ser>
          <c:idx val="4"/>
          <c:order val="4"/>
          <c:tx>
            <c:strRef>
              <c:f>'Comparaison 2010-à-16'!$A$72</c:f>
              <c:strCache>
                <c:ptCount val="1"/>
                <c:pt idx="0">
                  <c:v>2015</c:v>
                </c:pt>
              </c:strCache>
            </c:strRef>
          </c:tx>
          <c:spPr>
            <a:pattFill prst="lgCheck">
              <a:fgClr>
                <a:srgbClr val="FD91E8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1.5752462717694999E-2"/>
                  <c:y val="-6.9075685739351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08-4892-BDE4-F329A6828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fr-BE" sz="14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2010-à-16'!$B$67:$C$67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2010-à-16'!$B$72:$C$72</c:f>
              <c:numCache>
                <c:formatCode>0</c:formatCode>
                <c:ptCount val="2"/>
                <c:pt idx="0" formatCode="_ * #,##0_ ;_ * \-#,##0_ ;_ * &quot;-&quot;??_ ;_ @_ ">
                  <c:v>1294</c:v>
                </c:pt>
                <c:pt idx="1">
                  <c:v>56.260869565217391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08-4892-BDE4-F329A682883A}"/>
            </c:ext>
          </c:extLst>
        </c:ser>
        <c:ser>
          <c:idx val="5"/>
          <c:order val="5"/>
          <c:tx>
            <c:strRef>
              <c:f>'Comparaison 2010-à-16'!$A$73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2010-à-16'!$B$67:$C$67</c:f>
              <c:strCache>
                <c:ptCount val="2"/>
                <c:pt idx="0">
                  <c:v>Total </c:v>
                </c:pt>
                <c:pt idx="1">
                  <c:v> Average </c:v>
                </c:pt>
              </c:strCache>
            </c:strRef>
          </c:cat>
          <c:val>
            <c:numRef>
              <c:f>'Comparaison 2010-à-16'!$B$73:$C$73</c:f>
              <c:numCache>
                <c:formatCode>0</c:formatCode>
                <c:ptCount val="2"/>
                <c:pt idx="0" formatCode="_ * #,##0_ ;_ * \-#,##0_ ;_ * &quot;-&quot;??_ ;_ @_ ">
                  <c:v>1881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08-4892-BDE4-F329A6828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02096"/>
        <c:axId val="209902488"/>
      </c:barChart>
      <c:catAx>
        <c:axId val="209902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09902488"/>
        <c:crosses val="autoZero"/>
        <c:auto val="1"/>
        <c:lblAlgn val="ctr"/>
        <c:lblOffset val="100"/>
        <c:noMultiLvlLbl val="0"/>
      </c:catAx>
      <c:valAx>
        <c:axId val="20990248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09902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14828739485895"/>
          <c:y val="0.17724120039437655"/>
          <c:w val="0.15283197438388277"/>
          <c:h val="0.45587790687530366"/>
        </c:manualLayout>
      </c:layout>
      <c:overlay val="0"/>
      <c:txPr>
        <a:bodyPr/>
        <a:lstStyle/>
        <a:p>
          <a:pPr>
            <a:defRPr sz="1400" b="1">
              <a:solidFill>
                <a:srgbClr val="000080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69881889763778"/>
          <c:y val="0.15064377369495477"/>
          <c:w val="0.44693591426071744"/>
          <c:h val="0.74489319043452906"/>
        </c:manualLayout>
      </c:layout>
      <c:pie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D0F0-4EFF-919F-DC3392579F83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D0F0-4EFF-919F-DC3392579F8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F0-4EFF-919F-DC3392579F83}"/>
                </c:ext>
              </c:extLst>
            </c:dLbl>
            <c:dLbl>
              <c:idx val="1"/>
              <c:layout>
                <c:manualLayout>
                  <c:x val="-0.2245154064005524"/>
                  <c:y val="-6.60720909886264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32076017293862"/>
                      <c:h val="0.19191111111111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0F0-4EFF-919F-DC3392579F83}"/>
                </c:ext>
              </c:extLst>
            </c:dLbl>
            <c:dLbl>
              <c:idx val="2"/>
              <c:layout>
                <c:manualLayout>
                  <c:x val="0.11258033112106931"/>
                  <c:y val="8.33434820647419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F0-4EFF-919F-DC3392579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Data!$A$55:$A$57</c:f>
              <c:strCache>
                <c:ptCount val="3"/>
                <c:pt idx="0">
                  <c:v> Certification holders</c:v>
                </c:pt>
                <c:pt idx="1">
                  <c:v>Outside EU</c:v>
                </c:pt>
                <c:pt idx="2">
                  <c:v>EU</c:v>
                </c:pt>
              </c:strCache>
            </c:strRef>
          </c:cat>
          <c:val>
            <c:numRef>
              <c:f>Data!$W$55:$W$57</c:f>
              <c:numCache>
                <c:formatCode>_ * #,##0_ ;_ * \-#,##0_ ;_ * "-"??_ ;_ @_ </c:formatCode>
                <c:ptCount val="3"/>
                <c:pt idx="0" formatCode="General">
                  <c:v>0</c:v>
                </c:pt>
                <c:pt idx="1">
                  <c:v>19220</c:v>
                </c:pt>
                <c:pt idx="2">
                  <c:v>9028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F0-4EFF-919F-DC3392579F8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13806168965692E-2"/>
          <c:y val="0.1988915963509677"/>
          <c:w val="0.90109687508573622"/>
          <c:h val="0.70301226413194395"/>
        </c:manualLayout>
      </c:layout>
      <c:barChart>
        <c:barDir val="col"/>
        <c:grouping val="clustered"/>
        <c:varyColors val="0"/>
        <c:ser>
          <c:idx val="0"/>
          <c:order val="0"/>
          <c:tx>
            <c:v>FTE Employee</c:v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Data!$W$58:$Y$58</c:f>
              <c:strCache>
                <c:ptCount val="3"/>
                <c:pt idx="0">
                  <c:v>Total</c:v>
                </c:pt>
                <c:pt idx="1">
                  <c:v>Average</c:v>
                </c:pt>
                <c:pt idx="2">
                  <c:v>Median</c:v>
                </c:pt>
              </c:strCache>
            </c:strRef>
          </c:cat>
          <c:val>
            <c:numRef>
              <c:f>Data!$W$59:$Y$59</c:f>
              <c:numCache>
                <c:formatCode>_ * #,##0_ ;_ * \-#,##0_ ;_ * "-"??_ ;_ @_ </c:formatCode>
                <c:ptCount val="3"/>
                <c:pt idx="0">
                  <c:v>1815.9</c:v>
                </c:pt>
                <c:pt idx="1">
                  <c:v>86.471428571428575</c:v>
                </c:pt>
                <c:pt idx="2" formatCode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21-4A35-8F84-2686F34DF1DF}"/>
            </c:ext>
          </c:extLst>
        </c:ser>
        <c:ser>
          <c:idx val="1"/>
          <c:order val="1"/>
          <c:tx>
            <c:v>FTE External Contractors</c:v>
          </c:tx>
          <c:spPr>
            <a:solidFill>
              <a:srgbClr val="00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Data!$W$58:$Y$58</c:f>
              <c:strCache>
                <c:ptCount val="3"/>
                <c:pt idx="0">
                  <c:v>Total</c:v>
                </c:pt>
                <c:pt idx="1">
                  <c:v>Average</c:v>
                </c:pt>
                <c:pt idx="2">
                  <c:v>Median</c:v>
                </c:pt>
              </c:strCache>
            </c:strRef>
          </c:cat>
          <c:val>
            <c:numRef>
              <c:f>Data!$W$60:$Y$60</c:f>
              <c:numCache>
                <c:formatCode>_ * #,##0_ ;_ * \-#,##0_ ;_ * "-"??_ ;_ @_ </c:formatCode>
                <c:ptCount val="3"/>
                <c:pt idx="0">
                  <c:v>534.5</c:v>
                </c:pt>
                <c:pt idx="1">
                  <c:v>25.452380952380953</c:v>
                </c:pt>
                <c:pt idx="2" formatCode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21-4A35-8F84-2686F34DF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186496"/>
        <c:axId val="279186888"/>
      </c:barChart>
      <c:catAx>
        <c:axId val="27918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79186888"/>
        <c:crosses val="autoZero"/>
        <c:auto val="1"/>
        <c:lblAlgn val="ctr"/>
        <c:lblOffset val="100"/>
        <c:noMultiLvlLbl val="0"/>
      </c:catAx>
      <c:valAx>
        <c:axId val="279186888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7918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369065633896914"/>
          <c:y val="0.18940169563203618"/>
          <c:w val="0.30615992952638327"/>
          <c:h val="0.43329793055599664"/>
        </c:manualLayout>
      </c:layout>
      <c:overlay val="0"/>
      <c:txPr>
        <a:bodyPr/>
        <a:lstStyle/>
        <a:p>
          <a:pPr>
            <a:defRPr sz="1800" b="1">
              <a:solidFill>
                <a:srgbClr val="000080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40808610989976E-2"/>
          <c:y val="0.14985858585858586"/>
          <c:w val="0.89064334043451709"/>
          <c:h val="0.73560677642567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'Comparaison 2010-à-16'!$A$91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'Comparaison 2010-à-16'!$B$90:$C$90</c:f>
              <c:strCache>
                <c:ptCount val="2"/>
                <c:pt idx="0">
                  <c:v>FTE employee</c:v>
                </c:pt>
                <c:pt idx="1">
                  <c:v>FTE external contractors</c:v>
                </c:pt>
              </c:strCache>
            </c:strRef>
          </c:cat>
          <c:val>
            <c:numRef>
              <c:f>'Comparaison 2010-à-16'!$B$91:$C$91</c:f>
              <c:numCache>
                <c:formatCode>0</c:formatCode>
                <c:ptCount val="2"/>
                <c:pt idx="0">
                  <c:v>45.264705882352942</c:v>
                </c:pt>
                <c:pt idx="1">
                  <c:v>18.235294117647058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6C-4D53-A81F-CB3E81456A61}"/>
            </c:ext>
          </c:extLst>
        </c:ser>
        <c:ser>
          <c:idx val="1"/>
          <c:order val="1"/>
          <c:tx>
            <c:strRef>
              <c:f>'Comparaison 2010-à-16'!$A$92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'Comparaison 2010-à-16'!$B$90:$C$90</c:f>
              <c:strCache>
                <c:ptCount val="2"/>
                <c:pt idx="0">
                  <c:v>FTE employee</c:v>
                </c:pt>
                <c:pt idx="1">
                  <c:v>FTE external contractors</c:v>
                </c:pt>
              </c:strCache>
            </c:strRef>
          </c:cat>
          <c:val>
            <c:numRef>
              <c:f>'Comparaison 2010-à-16'!$B$92:$C$92</c:f>
              <c:numCache>
                <c:formatCode>0</c:formatCode>
                <c:ptCount val="2"/>
                <c:pt idx="0">
                  <c:v>49.407142857142858</c:v>
                </c:pt>
                <c:pt idx="1">
                  <c:v>28.035714285714285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6C-4D53-A81F-CB3E81456A61}"/>
            </c:ext>
          </c:extLst>
        </c:ser>
        <c:ser>
          <c:idx val="2"/>
          <c:order val="2"/>
          <c:tx>
            <c:strRef>
              <c:f>'Comparaison 2010-à-16'!$A$93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'Comparaison 2010-à-16'!$B$90:$C$90</c:f>
              <c:strCache>
                <c:ptCount val="2"/>
                <c:pt idx="0">
                  <c:v>FTE employee</c:v>
                </c:pt>
                <c:pt idx="1">
                  <c:v>FTE external contractors</c:v>
                </c:pt>
              </c:strCache>
            </c:strRef>
          </c:cat>
          <c:val>
            <c:numRef>
              <c:f>'Comparaison 2010-à-16'!$B$93:$C$93</c:f>
              <c:numCache>
                <c:formatCode>0</c:formatCode>
                <c:ptCount val="2"/>
                <c:pt idx="0">
                  <c:v>46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6C-4D53-A81F-CB3E81456A61}"/>
            </c:ext>
          </c:extLst>
        </c:ser>
        <c:ser>
          <c:idx val="3"/>
          <c:order val="3"/>
          <c:tx>
            <c:strRef>
              <c:f>'Comparaison 2010-à-16'!$A$94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'Comparaison 2010-à-16'!$B$90:$C$90</c:f>
              <c:strCache>
                <c:ptCount val="2"/>
                <c:pt idx="0">
                  <c:v>FTE employee</c:v>
                </c:pt>
                <c:pt idx="1">
                  <c:v>FTE external contractors</c:v>
                </c:pt>
              </c:strCache>
            </c:strRef>
          </c:cat>
          <c:val>
            <c:numRef>
              <c:f>'Comparaison 2010-à-16'!$B$94:$C$94</c:f>
              <c:numCache>
                <c:formatCode>0</c:formatCode>
                <c:ptCount val="2"/>
                <c:pt idx="0">
                  <c:v>65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6C-4D53-A81F-CB3E81456A61}"/>
            </c:ext>
          </c:extLst>
        </c:ser>
        <c:ser>
          <c:idx val="4"/>
          <c:order val="4"/>
          <c:tx>
            <c:strRef>
              <c:f>'Comparaison 2010-à-16'!$A$95</c:f>
              <c:strCache>
                <c:ptCount val="1"/>
                <c:pt idx="0">
                  <c:v>2015</c:v>
                </c:pt>
              </c:strCache>
            </c:strRef>
          </c:tx>
          <c:spPr>
            <a:pattFill prst="lgCheck">
              <a:fgClr>
                <a:srgbClr val="FD91E8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'Comparaison 2010-à-16'!$B$90:$C$90</c:f>
              <c:strCache>
                <c:ptCount val="2"/>
                <c:pt idx="0">
                  <c:v>FTE employee</c:v>
                </c:pt>
                <c:pt idx="1">
                  <c:v>FTE external contractors</c:v>
                </c:pt>
              </c:strCache>
            </c:strRef>
          </c:cat>
          <c:val>
            <c:numRef>
              <c:f>'Comparaison 2010-à-16'!$B$95:$C$95</c:f>
              <c:numCache>
                <c:formatCode>0</c:formatCode>
                <c:ptCount val="2"/>
                <c:pt idx="0">
                  <c:v>77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6C-4D53-A81F-CB3E81456A61}"/>
            </c:ext>
          </c:extLst>
        </c:ser>
        <c:ser>
          <c:idx val="5"/>
          <c:order val="5"/>
          <c:tx>
            <c:strRef>
              <c:f>'Comparaison 2010-à-16'!$A$96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101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8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'Comparaison 2010-à-16'!$B$90:$C$90</c:f>
              <c:strCache>
                <c:ptCount val="2"/>
                <c:pt idx="0">
                  <c:v>FTE employee</c:v>
                </c:pt>
                <c:pt idx="1">
                  <c:v>FTE external contractors</c:v>
                </c:pt>
              </c:strCache>
            </c:strRef>
          </c:cat>
          <c:val>
            <c:numRef>
              <c:f>'Comparaison 2010-à-16'!$B$96:$C$96</c:f>
              <c:numCache>
                <c:formatCode>0</c:formatCode>
                <c:ptCount val="2"/>
                <c:pt idx="0">
                  <c:v>86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6C-4D53-A81F-CB3E81456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018144"/>
        <c:axId val="210018536"/>
      </c:barChart>
      <c:catAx>
        <c:axId val="21001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210018536"/>
        <c:crosses val="autoZero"/>
        <c:auto val="1"/>
        <c:lblAlgn val="ctr"/>
        <c:lblOffset val="100"/>
        <c:noMultiLvlLbl val="0"/>
      </c:catAx>
      <c:valAx>
        <c:axId val="21001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fr-FR"/>
          </a:p>
        </c:txPr>
        <c:crossAx val="21001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752437337072238"/>
          <c:y val="5.9248230334844498E-2"/>
          <c:w val="0.10538966642279773"/>
          <c:h val="0.41161663882923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3758905260129"/>
          <c:y val="0.19480351414406533"/>
          <c:w val="0.85540060584473898"/>
          <c:h val="0.6892166083406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'Graphs 2016'!$B$253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baseline="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'Graphs 2016'!$A$254:$A$256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2016'!$B$254:$B$256</c:f>
              <c:numCache>
                <c:formatCode>_ * #,##0_ ;_ * \-#,##0_ ;_ * "-"??_ ;_ @_ </c:formatCode>
                <c:ptCount val="3"/>
                <c:pt idx="0">
                  <c:v>1654</c:v>
                </c:pt>
                <c:pt idx="1">
                  <c:v>398</c:v>
                </c:pt>
                <c:pt idx="2">
                  <c:v>298.39999999999998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1-4FE5-B687-3E95D9CCF122}"/>
            </c:ext>
          </c:extLst>
        </c:ser>
        <c:ser>
          <c:idx val="1"/>
          <c:order val="1"/>
          <c:tx>
            <c:strRef>
              <c:f>'Graphs 2016'!$C$253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baseline="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'Graphs 2016'!$A$254:$A$256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2016'!$C$254:$C$256</c:f>
              <c:numCache>
                <c:formatCode>_ * #,##0_ ;_ * \-#,##0_ ;_ * "-"??_ ;_ @_ </c:formatCode>
                <c:ptCount val="3"/>
                <c:pt idx="0">
                  <c:v>206.75</c:v>
                </c:pt>
                <c:pt idx="1">
                  <c:v>66.333333333333329</c:v>
                </c:pt>
                <c:pt idx="2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1-4FE5-B687-3E95D9CCF122}"/>
            </c:ext>
          </c:extLst>
        </c:ser>
        <c:ser>
          <c:idx val="2"/>
          <c:order val="2"/>
          <c:tx>
            <c:strRef>
              <c:f>'Graphs 2016'!$D$253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baseline="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'Graphs 2016'!$A$254:$A$256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2016'!$D$254:$D$256</c:f>
              <c:numCache>
                <c:formatCode>General</c:formatCode>
                <c:ptCount val="3"/>
                <c:pt idx="0">
                  <c:v>122</c:v>
                </c:pt>
                <c:pt idx="1">
                  <c:v>45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1-4FE5-B687-3E95D9CCF122}"/>
            </c:ext>
          </c:extLst>
        </c:ser>
        <c:ser>
          <c:idx val="3"/>
          <c:order val="3"/>
          <c:tx>
            <c:strRef>
              <c:f>'Graphs 2016'!$E$253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baseline="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'Graphs 2016'!$A$254:$A$256</c:f>
              <c:strCache>
                <c:ptCount val="3"/>
                <c:pt idx="0">
                  <c:v>&gt;1000</c:v>
                </c:pt>
                <c:pt idx="1">
                  <c:v>350-1000</c:v>
                </c:pt>
                <c:pt idx="2">
                  <c:v>&lt;350</c:v>
                </c:pt>
              </c:strCache>
            </c:strRef>
          </c:cat>
          <c:val>
            <c:numRef>
              <c:f>'Graphs 2016'!$E$254:$E$256</c:f>
              <c:numCache>
                <c:formatCode>General</c:formatCode>
                <c:ptCount val="3"/>
                <c:pt idx="0">
                  <c:v>594</c:v>
                </c:pt>
                <c:pt idx="1">
                  <c:v>122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21-4FE5-B687-3E95D9CCF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998848"/>
        <c:axId val="279999240"/>
      </c:barChart>
      <c:catAx>
        <c:axId val="279998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79999240"/>
        <c:crosses val="autoZero"/>
        <c:auto val="1"/>
        <c:lblAlgn val="ctr"/>
        <c:lblOffset val="100"/>
        <c:noMultiLvlLbl val="0"/>
      </c:catAx>
      <c:valAx>
        <c:axId val="279999240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7999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03829878408053"/>
          <c:y val="0.19593358121901433"/>
          <c:w val="0.23693591872444517"/>
          <c:h val="0.40894284047827356"/>
        </c:manualLayout>
      </c:layout>
      <c:overlay val="0"/>
      <c:txPr>
        <a:bodyPr/>
        <a:lstStyle/>
        <a:p>
          <a:pPr>
            <a:defRPr sz="2000" b="1">
              <a:solidFill>
                <a:srgbClr val="000099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1398363144837"/>
          <c:y val="0.18149302650039162"/>
          <c:w val="0.4818098253633194"/>
          <c:h val="0.812670422363028"/>
        </c:manualLayout>
      </c:layout>
      <c:pieChart>
        <c:varyColors val="1"/>
        <c:ser>
          <c:idx val="1"/>
          <c:order val="0"/>
          <c:tx>
            <c:strRef>
              <c:f>Data!$X$4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AC24-48AD-9F82-778D9099F403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AC24-48AD-9F82-778D9099F403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AC24-48AD-9F82-778D9099F403}"/>
              </c:ext>
            </c:extLst>
          </c:dPt>
          <c:dLbls>
            <c:dLbl>
              <c:idx val="0"/>
              <c:layout>
                <c:manualLayout>
                  <c:x val="0.18698226652065114"/>
                  <c:y val="4.04569834603165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24-48AD-9F82-778D9099F403}"/>
                </c:ext>
              </c:extLst>
            </c:dLbl>
            <c:dLbl>
              <c:idx val="1"/>
              <c:layout>
                <c:manualLayout>
                  <c:x val="-5.1279090683045862E-2"/>
                  <c:y val="-0.1972499075873826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24-48AD-9F82-778D9099F403}"/>
                </c:ext>
              </c:extLst>
            </c:dLbl>
            <c:dLbl>
              <c:idx val="2"/>
              <c:layout>
                <c:manualLayout>
                  <c:x val="-0.32619266316569639"/>
                  <c:y val="5.01963254593175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24-48AD-9F82-778D9099F4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Data!$A$5:$A$7</c:f>
              <c:strCache>
                <c:ptCount val="3"/>
                <c:pt idx="0">
                  <c:v>AIMDD</c:v>
                </c:pt>
                <c:pt idx="1">
                  <c:v> MDD</c:v>
                </c:pt>
                <c:pt idx="2">
                  <c:v> IVD</c:v>
                </c:pt>
              </c:strCache>
            </c:strRef>
          </c:cat>
          <c:val>
            <c:numRef>
              <c:f>Data!$X$5:$X$7</c:f>
              <c:numCache>
                <c:formatCode>_ * #,##0_ ;_ * \-#,##0_ ;_ * "-"??_ ;_ @_ </c:formatCode>
                <c:ptCount val="3"/>
                <c:pt idx="0">
                  <c:v>23.952380952380953</c:v>
                </c:pt>
                <c:pt idx="1">
                  <c:v>854.80952380952385</c:v>
                </c:pt>
                <c:pt idx="2">
                  <c:v>62.333333333333336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24-48AD-9F82-778D9099F40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Data!$X$8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D6E3-4483-9669-116032A71375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D6E3-4483-9669-116032A71375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D6E3-4483-9669-116032A71375}"/>
              </c:ext>
            </c:extLst>
          </c:dPt>
          <c:dLbls>
            <c:dLbl>
              <c:idx val="0"/>
              <c:layout>
                <c:manualLayout>
                  <c:x val="-9.7553023703492905E-2"/>
                  <c:y val="-0.2899976796901495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E3-4483-9669-116032A71375}"/>
                </c:ext>
              </c:extLst>
            </c:dLbl>
            <c:dLbl>
              <c:idx val="1"/>
              <c:layout>
                <c:manualLayout>
                  <c:x val="-0.24486715122148192"/>
                  <c:y val="0.21212266828530801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80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E3-4483-9669-116032A71375}"/>
                </c:ext>
              </c:extLst>
            </c:dLbl>
            <c:dLbl>
              <c:idx val="2"/>
              <c:layout>
                <c:manualLayout>
                  <c:x val="-0.32177851806985663"/>
                  <c:y val="1.6698140248528892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80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E3-4483-9669-116032A71375}"/>
                </c:ext>
              </c:extLst>
            </c:dLbl>
            <c:dLbl>
              <c:idx val="3"/>
              <c:layout>
                <c:manualLayout>
                  <c:x val="0.17122072106214561"/>
                  <c:y val="7.6488631756627514E-3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latin typeface="Calibri" panose="020F0502020204030204" pitchFamily="34" charset="0"/>
                      </a:defRPr>
                    </a:pPr>
                    <a:r>
                      <a:rPr lang="en-US" sz="2000" b="1">
                        <a:solidFill>
                          <a:srgbClr val="000080"/>
                        </a:solidFill>
                        <a:latin typeface="Calibri" panose="020F0502020204030204" pitchFamily="34" charset="0"/>
                      </a:rPr>
                      <a:t>Annex 5
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E3-4483-9669-116032A71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Data!$A$9:$A$12</c:f>
              <c:strCache>
                <c:ptCount val="4"/>
                <c:pt idx="0">
                  <c:v>Annex 2 </c:v>
                </c:pt>
                <c:pt idx="1">
                  <c:v>Annex 3</c:v>
                </c:pt>
                <c:pt idx="2">
                  <c:v>Annex 4</c:v>
                </c:pt>
                <c:pt idx="3">
                  <c:v>Annex 5</c:v>
                </c:pt>
              </c:strCache>
            </c:strRef>
          </c:cat>
          <c:val>
            <c:numRef>
              <c:f>Data!$X$9:$X$12</c:f>
              <c:numCache>
                <c:formatCode>_ * #,##0_ ;_ * \-#,##0_ ;_ * "-"??_ ;_ @_ </c:formatCode>
                <c:ptCount val="4"/>
                <c:pt idx="0">
                  <c:v>21.952380952380953</c:v>
                </c:pt>
                <c:pt idx="1">
                  <c:v>1.4285714285714286</c:v>
                </c:pt>
                <c:pt idx="2">
                  <c:v>0</c:v>
                </c:pt>
                <c:pt idx="3">
                  <c:v>0.5714285714285714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6E3-4483-9669-116032A7137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Data!$X$13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000080"/>
              </a:solidFill>
            </c:spPr>
            <c:extLst>
              <c:ext xmlns:c16="http://schemas.microsoft.com/office/drawing/2014/chart" uri="{C3380CC4-5D6E-409C-BE32-E72D297353CC}">
                <c16:uniqueId val="{00000001-F27C-4985-BDDA-881B1393A15A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27C-4985-BDDA-881B1393A15A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5-F27C-4985-BDDA-881B1393A15A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F27C-4985-BDDA-881B1393A15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F27C-4985-BDDA-881B1393A15A}"/>
              </c:ext>
            </c:extLst>
          </c:dPt>
          <c:dPt>
            <c:idx val="5"/>
            <c:bubble3D val="0"/>
            <c:spPr>
              <a:solidFill>
                <a:srgbClr val="00FFCC"/>
              </a:solidFill>
            </c:spPr>
            <c:extLst>
              <c:ext xmlns:c16="http://schemas.microsoft.com/office/drawing/2014/chart" uri="{C3380CC4-5D6E-409C-BE32-E72D297353CC}">
                <c16:uniqueId val="{0000000B-F27C-4985-BDDA-881B1393A15A}"/>
              </c:ext>
            </c:extLst>
          </c:dPt>
          <c:dPt>
            <c:idx val="6"/>
            <c:bubble3D val="0"/>
            <c:spPr>
              <a:solidFill>
                <a:srgbClr val="0099FF"/>
              </a:solidFill>
            </c:spPr>
            <c:extLst>
              <c:ext xmlns:c16="http://schemas.microsoft.com/office/drawing/2014/chart" uri="{C3380CC4-5D6E-409C-BE32-E72D297353CC}">
                <c16:uniqueId val="{0000000D-F27C-4985-BDDA-881B1393A15A}"/>
              </c:ext>
            </c:extLst>
          </c:dPt>
          <c:dLbls>
            <c:dLbl>
              <c:idx val="0"/>
              <c:layout>
                <c:manualLayout>
                  <c:x val="-0.17340348426894373"/>
                  <c:y val="5.0207680480584618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7C-4985-BDDA-881B1393A15A}"/>
                </c:ext>
              </c:extLst>
            </c:dLbl>
            <c:dLbl>
              <c:idx val="1"/>
              <c:layout>
                <c:manualLayout>
                  <c:x val="9.1081546494833909E-2"/>
                  <c:y val="-0.23091647139516916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Annex 5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7C-4985-BDDA-881B1393A15A}"/>
                </c:ext>
              </c:extLst>
            </c:dLbl>
            <c:dLbl>
              <c:idx val="2"/>
              <c:layout>
                <c:manualLayout>
                  <c:x val="-2.1915370340889959E-2"/>
                  <c:y val="0.176022065038480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7C-4985-BDDA-881B1393A15A}"/>
                </c:ext>
              </c:extLst>
            </c:dLbl>
            <c:dLbl>
              <c:idx val="3"/>
              <c:layout>
                <c:manualLayout>
                  <c:x val="-0.13000966028452016"/>
                  <c:y val="0.128346456692913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7C-4985-BDDA-881B1393A15A}"/>
                </c:ext>
              </c:extLst>
            </c:dLbl>
            <c:dLbl>
              <c:idx val="4"/>
              <c:layout>
                <c:manualLayout>
                  <c:x val="-4.5144349293621412E-2"/>
                  <c:y val="2.98986991032900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7C-4985-BDDA-881B1393A15A}"/>
                </c:ext>
              </c:extLst>
            </c:dLbl>
            <c:dLbl>
              <c:idx val="5"/>
              <c:layout>
                <c:manualLayout>
                  <c:x val="0.14093156315964891"/>
                  <c:y val="0.13358610261889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7C-4985-BDDA-881B1393A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Data!$A$14:$A$20</c:f>
              <c:strCache>
                <c:ptCount val="7"/>
                <c:pt idx="0">
                  <c:v>Annex 2</c:v>
                </c:pt>
                <c:pt idx="1">
                  <c:v>Annex 5</c:v>
                </c:pt>
                <c:pt idx="2">
                  <c:v>Annex 6</c:v>
                </c:pt>
                <c:pt idx="3">
                  <c:v>Annex 4</c:v>
                </c:pt>
                <c:pt idx="4">
                  <c:v>Annex 3</c:v>
                </c:pt>
                <c:pt idx="5">
                  <c:v>Annex 2 including EC design examination</c:v>
                </c:pt>
                <c:pt idx="6">
                  <c:v>EC design examination including combination product</c:v>
                </c:pt>
              </c:strCache>
            </c:strRef>
          </c:cat>
          <c:val>
            <c:numRef>
              <c:f>Data!$X$14:$X$20</c:f>
              <c:numCache>
                <c:formatCode>_ * #,##0_ ;_ * \-#,##0_ ;_ * "-"??_ ;_ @_ </c:formatCode>
                <c:ptCount val="7"/>
                <c:pt idx="0">
                  <c:v>445.38095238095241</c:v>
                </c:pt>
                <c:pt idx="1">
                  <c:v>233.23809523809524</c:v>
                </c:pt>
                <c:pt idx="2">
                  <c:v>7</c:v>
                </c:pt>
                <c:pt idx="3">
                  <c:v>17.476190476190474</c:v>
                </c:pt>
                <c:pt idx="4">
                  <c:v>7.4761904761904763</c:v>
                </c:pt>
                <c:pt idx="5">
                  <c:v>189.38095238095238</c:v>
                </c:pt>
                <c:pt idx="6">
                  <c:v>87.238095238095241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27C-4985-BDDA-881B1393A15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Data!$X$21</c:f>
              <c:strCache>
                <c:ptCount val="1"/>
                <c:pt idx="0">
                  <c:v> -   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A0E0-464B-B528-76E716E2BCD5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A0E0-464B-B528-76E716E2BCD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A0E0-464B-B528-76E716E2BCD5}"/>
              </c:ext>
            </c:extLst>
          </c:dPt>
          <c:dLbls>
            <c:dLbl>
              <c:idx val="0"/>
              <c:layout>
                <c:manualLayout>
                  <c:x val="-0.13392826144317305"/>
                  <c:y val="0.225038007648544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0-464B-B528-76E716E2BCD5}"/>
                </c:ext>
              </c:extLst>
            </c:dLbl>
            <c:dLbl>
              <c:idx val="1"/>
              <c:layout>
                <c:manualLayout>
                  <c:x val="0.19831578320001481"/>
                  <c:y val="-0.2747899091998380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E0-464B-B528-76E716E2BCD5}"/>
                </c:ext>
              </c:extLst>
            </c:dLbl>
            <c:dLbl>
              <c:idx val="2"/>
              <c:numFmt formatCode="0.00%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080"/>
                      </a:solidFill>
                      <a:latin typeface="Calibri" panose="020F0502020204030204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0E0-464B-B528-76E716E2BC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Data!$A$22:$A$24</c:f>
              <c:strCache>
                <c:ptCount val="3"/>
                <c:pt idx="0">
                  <c:v>Annex 3</c:v>
                </c:pt>
                <c:pt idx="1">
                  <c:v>Annex 4 </c:v>
                </c:pt>
                <c:pt idx="2">
                  <c:v>Annex 7</c:v>
                </c:pt>
              </c:strCache>
            </c:strRef>
          </c:cat>
          <c:val>
            <c:numRef>
              <c:f>Data!$X$22:$X$24</c:f>
              <c:numCache>
                <c:formatCode>_ * #,##0_ ;_ * \-#,##0_ ;_ * "-"??_ ;_ @_ </c:formatCode>
                <c:ptCount val="3"/>
                <c:pt idx="0">
                  <c:v>12.571428571428571</c:v>
                </c:pt>
                <c:pt idx="1">
                  <c:v>46.047619047619051</c:v>
                </c:pt>
                <c:pt idx="2">
                  <c:v>1.9047619047619047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E0-464B-B528-76E716E2BCD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85306362566748"/>
          <c:y val="0.16034470691163605"/>
          <c:w val="0.84453774097203371"/>
          <c:h val="0.66864811898512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Data!$A$27</c:f>
              <c:strCache>
                <c:ptCount val="1"/>
                <c:pt idx="0">
                  <c:v>New certificates issued in 2016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CFDA-458A-9178-E29883F6151A}"/>
              </c:ext>
            </c:extLst>
          </c:dPt>
          <c:dPt>
            <c:idx val="1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CFDA-458A-9178-E29883F6151A}"/>
              </c:ext>
            </c:extLst>
          </c:dPt>
          <c:dLbls>
            <c:dLbl>
              <c:idx val="0"/>
              <c:layout>
                <c:manualLayout>
                  <c:x val="1.5889125432508918E-3"/>
                  <c:y val="-6.455951580363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DA-458A-9178-E29883F6151A}"/>
                </c:ext>
              </c:extLst>
            </c:dLbl>
            <c:dLbl>
              <c:idx val="1"/>
              <c:layout>
                <c:manualLayout>
                  <c:x val="-6.3556501730038005E-3"/>
                  <c:y val="-4.5729657027572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DA-458A-9178-E29883F61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00008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Data!$Z$27:$AA$27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  <c:extLst xmlns:c15="http://schemas.microsoft.com/office/drawing/2012/chart"/>
            </c:strRef>
          </c:cat>
          <c:val>
            <c:numRef>
              <c:f>Data!$W$27:$X$27</c:f>
              <c:numCache>
                <c:formatCode>_ * #,##0_ ;_ * \-#,##0_ ;_ * "-"??_ ;_ @_ </c:formatCode>
                <c:ptCount val="2"/>
                <c:pt idx="0">
                  <c:v>4098</c:v>
                </c:pt>
                <c:pt idx="1">
                  <c:v>195.14285714285714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DA-458A-9178-E29883F61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536080"/>
        <c:axId val="284536472"/>
      </c:barChart>
      <c:catAx>
        <c:axId val="28453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baseline="0">
                <a:solidFill>
                  <a:srgbClr val="000080"/>
                </a:solidFill>
              </a:defRPr>
            </a:pPr>
            <a:endParaRPr lang="fr-FR"/>
          </a:p>
        </c:txPr>
        <c:crossAx val="284536472"/>
        <c:crosses val="autoZero"/>
        <c:auto val="1"/>
        <c:lblAlgn val="ctr"/>
        <c:lblOffset val="100"/>
        <c:noMultiLvlLbl val="0"/>
      </c:catAx>
      <c:valAx>
        <c:axId val="284536472"/>
        <c:scaling>
          <c:orientation val="minMax"/>
        </c:scaling>
        <c:delete val="0"/>
        <c:axPos val="l"/>
        <c:majorGridlines>
          <c:spPr>
            <a:ln>
              <a:solidFill>
                <a:srgbClr val="000080"/>
              </a:solidFill>
              <a:prstDash val="dash"/>
            </a:ln>
          </c:spPr>
        </c:majorGridlines>
        <c:numFmt formatCode="_ * #,##0_ ;_ * \-#,##0_ ;_ * &quot;-&quot;??_ ;_ @_ " sourceLinked="1"/>
        <c:majorTickMark val="out"/>
        <c:minorTickMark val="none"/>
        <c:tickLblPos val="nextTo"/>
        <c:spPr>
          <a:ln>
            <a:solidFill>
              <a:srgbClr val="000080"/>
            </a:solidFill>
          </a:ln>
        </c:spPr>
        <c:txPr>
          <a:bodyPr/>
          <a:lstStyle/>
          <a:p>
            <a:pPr>
              <a:defRPr baseline="0">
                <a:solidFill>
                  <a:srgbClr val="000080"/>
                </a:solidFill>
              </a:defRPr>
            </a:pPr>
            <a:endParaRPr lang="fr-FR"/>
          </a:p>
        </c:txPr>
        <c:crossAx val="28453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Calibri" panose="020F0502020204030204" pitchFamily="34" charset="0"/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5922014433043"/>
          <c:y val="0.17555754553384065"/>
          <c:w val="0.86304074245087714"/>
          <c:h val="0.73702929047711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'Comparaison 2010-à-16'!$A$32</c:f>
              <c:strCache>
                <c:ptCount val="1"/>
                <c:pt idx="0">
                  <c:v>2010</c:v>
                </c:pt>
              </c:strCache>
            </c:strRef>
          </c:tx>
          <c:spPr>
            <a:pattFill prst="lgCheck">
              <a:fgClr>
                <a:srgbClr val="0099FF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2010-à-16'!$B$32:$C$32</c:f>
              <c:numCache>
                <c:formatCode>General</c:formatCode>
                <c:ptCount val="2"/>
                <c:pt idx="0" formatCode="_ * #,##0_ ;_ * \-#,##0_ ;_ * &quot;-&quot;??_ ;_ @_ ">
                  <c:v>6993</c:v>
                </c:pt>
                <c:pt idx="1">
                  <c:v>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58-4265-BFFA-F97165280D7A}"/>
            </c:ext>
          </c:extLst>
        </c:ser>
        <c:ser>
          <c:idx val="1"/>
          <c:order val="1"/>
          <c:tx>
            <c:strRef>
              <c:f>'Comparaison 2010-à-16'!$A$33</c:f>
              <c:strCache>
                <c:ptCount val="1"/>
                <c:pt idx="0">
                  <c:v>2012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2010-à-16'!$B$33:$C$33</c:f>
              <c:numCache>
                <c:formatCode>0</c:formatCode>
                <c:ptCount val="2"/>
                <c:pt idx="0" formatCode="_ * #,##0_ ;_ * \-#,##0_ ;_ * &quot;-&quot;??_ ;_ @_ ">
                  <c:v>3120</c:v>
                </c:pt>
                <c:pt idx="1">
                  <c:v>111.42857142857143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58-4265-BFFA-F97165280D7A}"/>
            </c:ext>
          </c:extLst>
        </c:ser>
        <c:ser>
          <c:idx val="2"/>
          <c:order val="2"/>
          <c:tx>
            <c:strRef>
              <c:f>'Comparaison 2010-à-16'!$A$34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Check">
              <a:fgClr>
                <a:srgbClr val="00FF00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2010-à-16'!$B$34:$C$34</c:f>
              <c:numCache>
                <c:formatCode>General</c:formatCode>
                <c:ptCount val="2"/>
                <c:pt idx="0" formatCode="_ * #,##0_ ;_ * \-#,##0_ ;_ * &quot;-&quot;??_ ;_ @_ ">
                  <c:v>5061</c:v>
                </c:pt>
                <c:pt idx="1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58-4265-BFFA-F97165280D7A}"/>
            </c:ext>
          </c:extLst>
        </c:ser>
        <c:ser>
          <c:idx val="3"/>
          <c:order val="3"/>
          <c:tx>
            <c:strRef>
              <c:f>'Comparaison 2010-à-16'!$A$35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gCheck">
              <a:fgClr>
                <a:srgbClr val="7030A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9.9831674887276064E-3"/>
                  <c:y val="2.8341002512753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58-4265-BFFA-F97165280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2010-à-16'!$B$35:$C$35</c:f>
              <c:numCache>
                <c:formatCode>0</c:formatCode>
                <c:ptCount val="2"/>
                <c:pt idx="0" formatCode="_ * #,##0_ ;_ * \-#,##0_ ;_ * &quot;-&quot;??_ ;_ @_ ">
                  <c:v>4535</c:v>
                </c:pt>
                <c:pt idx="1">
                  <c:v>181.4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58-4265-BFFA-F97165280D7A}"/>
            </c:ext>
          </c:extLst>
        </c:ser>
        <c:ser>
          <c:idx val="4"/>
          <c:order val="4"/>
          <c:tx>
            <c:strRef>
              <c:f>'Comparaison 2010-à-16'!$A$36</c:f>
              <c:strCache>
                <c:ptCount val="1"/>
                <c:pt idx="0">
                  <c:v>2015</c:v>
                </c:pt>
              </c:strCache>
            </c:strRef>
          </c:tx>
          <c:spPr>
            <a:pattFill prst="lgCheck">
              <a:fgClr>
                <a:srgbClr val="FD91E8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1.8302473729334058E-2"/>
                  <c:y val="-3.117510276402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58-4265-BFFA-F97165280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2010-à-16'!$B$36:$C$36</c:f>
              <c:numCache>
                <c:formatCode>0</c:formatCode>
                <c:ptCount val="2"/>
                <c:pt idx="0" formatCode="_ * #,##0_ ;_ * \-#,##0_ ;_ * &quot;-&quot;??_ ;_ @_ ">
                  <c:v>4480</c:v>
                </c:pt>
                <c:pt idx="1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58-4265-BFFA-F97165280D7A}"/>
            </c:ext>
          </c:extLst>
        </c:ser>
        <c:ser>
          <c:idx val="5"/>
          <c:order val="5"/>
          <c:tx>
            <c:strRef>
              <c:f>'Comparaison 2010-à-16'!$A$37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101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>
                    <a:solidFill>
                      <a:srgbClr val="000080"/>
                    </a:solidFill>
                    <a:latin typeface="Calibri" panose="020F050202020403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'Comparaison 2010-à-16'!$B$31:$C$31</c:f>
              <c:strCache>
                <c:ptCount val="2"/>
                <c:pt idx="0">
                  <c:v>Total</c:v>
                </c:pt>
                <c:pt idx="1">
                  <c:v>Average</c:v>
                </c:pt>
              </c:strCache>
            </c:strRef>
          </c:cat>
          <c:val>
            <c:numRef>
              <c:f>'Comparaison 2010-à-16'!$B$37:$C$37</c:f>
              <c:numCache>
                <c:formatCode>General</c:formatCode>
                <c:ptCount val="2"/>
                <c:pt idx="0" formatCode="_ * #,##0_ ;_ * \-#,##0_ ;_ * &quot;-&quot;??_ ;_ @_ ">
                  <c:v>4098</c:v>
                </c:pt>
                <c:pt idx="1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58-4265-BFFA-F97165280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00920"/>
        <c:axId val="209901312"/>
      </c:barChart>
      <c:catAx>
        <c:axId val="209900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09901312"/>
        <c:crosses val="autoZero"/>
        <c:auto val="1"/>
        <c:lblAlgn val="ctr"/>
        <c:lblOffset val="100"/>
        <c:noMultiLvlLbl val="0"/>
      </c:catAx>
      <c:valAx>
        <c:axId val="209901312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0080"/>
                </a:solidFill>
                <a:latin typeface="Calibri" panose="020F0502020204030204" pitchFamily="34" charset="0"/>
              </a:defRPr>
            </a:pPr>
            <a:endParaRPr lang="fr-FR"/>
          </a:p>
        </c:txPr>
        <c:crossAx val="209900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99656780200948"/>
          <c:y val="0.24603931676388485"/>
          <c:w val="0.11953179206503262"/>
          <c:h val="0.46698465114165949"/>
        </c:manualLayout>
      </c:layout>
      <c:overlay val="0"/>
      <c:txPr>
        <a:bodyPr/>
        <a:lstStyle/>
        <a:p>
          <a:pPr>
            <a:defRPr sz="1800" b="1">
              <a:solidFill>
                <a:srgbClr val="000080"/>
              </a:solidFill>
              <a:latin typeface="Calibri" panose="020F0502020204030204" pitchFamily="34" charset="0"/>
            </a:defRPr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0.51815</cdr:x>
      <cdr:y>0.16299</cdr:y>
    </cdr:from>
    <cdr:to>
      <cdr:x>0.9821</cdr:x>
      <cdr:y>0.47458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954976" y="692454"/>
          <a:ext cx="3541279" cy="1323769"/>
        </a:xfrm>
        <a:prstGeom xmlns:a="http://schemas.openxmlformats.org/drawingml/2006/main" prst="rect">
          <a:avLst/>
        </a:prstGeom>
        <a:solidFill xmlns:a="http://schemas.openxmlformats.org/drawingml/2006/main">
          <a:srgbClr val="A3E7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BE" sz="2000" b="1" u="sng" dirty="0" err="1">
              <a:solidFill>
                <a:srgbClr val="000080"/>
              </a:solidFill>
              <a:latin typeface="Calibri" panose="020F0502020204030204" pitchFamily="34" charset="0"/>
            </a:rPr>
            <a:t>Numbers</a:t>
          </a:r>
          <a:r>
            <a:rPr lang="fr-BE" sz="2000" b="1" u="sng" dirty="0">
              <a:solidFill>
                <a:srgbClr val="000080"/>
              </a:solidFill>
              <a:latin typeface="Calibri" panose="020F0502020204030204" pitchFamily="34" charset="0"/>
            </a:rPr>
            <a:t> of </a:t>
          </a:r>
          <a:r>
            <a:rPr lang="fr-BE" sz="2000" b="1" u="sng" dirty="0" err="1">
              <a:solidFill>
                <a:srgbClr val="000080"/>
              </a:solidFill>
              <a:latin typeface="Calibri" panose="020F0502020204030204" pitchFamily="34" charset="0"/>
            </a:rPr>
            <a:t>certificate</a:t>
          </a:r>
          <a:r>
            <a:rPr lang="fr-BE" sz="2000" b="1" u="sng" dirty="0">
              <a:solidFill>
                <a:srgbClr val="000080"/>
              </a:solidFill>
              <a:latin typeface="Calibri" panose="020F0502020204030204" pitchFamily="34" charset="0"/>
            </a:rPr>
            <a:t> by 21 </a:t>
          </a:r>
          <a:r>
            <a:rPr lang="fr-BE" sz="2000" b="1" u="sng" dirty="0" err="1">
              <a:solidFill>
                <a:srgbClr val="000080"/>
              </a:solidFill>
              <a:latin typeface="Calibri" panose="020F0502020204030204" pitchFamily="34" charset="0"/>
            </a:rPr>
            <a:t>NBs</a:t>
          </a:r>
          <a:endParaRPr lang="fr-BE" sz="2000" b="1" u="sng" dirty="0">
            <a:solidFill>
              <a:srgbClr val="000080"/>
            </a:solidFill>
            <a:latin typeface="Calibri" panose="020F0502020204030204" pitchFamily="34" charset="0"/>
          </a:endParaRPr>
        </a:p>
        <a:p xmlns:a="http://schemas.openxmlformats.org/drawingml/2006/main">
          <a:r>
            <a:rPr lang="fr-BE" sz="2000" b="1" dirty="0" smtClean="0">
              <a:solidFill>
                <a:srgbClr val="000080"/>
              </a:solidFill>
              <a:latin typeface="Calibri" panose="020F0502020204030204" pitchFamily="34" charset="0"/>
            </a:rPr>
            <a:t>&gt; </a:t>
          </a:r>
          <a:r>
            <a:rPr lang="fr-BE" sz="2000" b="1" dirty="0">
              <a:solidFill>
                <a:srgbClr val="000080"/>
              </a:solidFill>
              <a:latin typeface="Calibri" panose="020F0502020204030204" pitchFamily="34" charset="0"/>
            </a:rPr>
            <a:t>1</a:t>
          </a:r>
          <a:r>
            <a:rPr lang="fr-BE" sz="2000" b="1" baseline="0" dirty="0">
              <a:solidFill>
                <a:srgbClr val="000080"/>
              </a:solidFill>
              <a:latin typeface="Calibri" panose="020F0502020204030204" pitchFamily="34" charset="0"/>
            </a:rPr>
            <a:t> 000: 	 </a:t>
          </a:r>
          <a:r>
            <a:rPr lang="fr-BE" sz="2000" b="1" baseline="0" dirty="0" smtClean="0">
              <a:solidFill>
                <a:srgbClr val="000080"/>
              </a:solidFill>
              <a:latin typeface="Calibri" panose="020F0502020204030204" pitchFamily="34" charset="0"/>
            </a:rPr>
            <a:t>        6 </a:t>
          </a:r>
          <a:r>
            <a:rPr lang="fr-BE" sz="2000" b="1" baseline="0" dirty="0" err="1">
              <a:solidFill>
                <a:srgbClr val="000080"/>
              </a:solidFill>
              <a:latin typeface="Calibri" panose="020F0502020204030204" pitchFamily="34" charset="0"/>
            </a:rPr>
            <a:t>NBs</a:t>
          </a:r>
          <a:endParaRPr lang="fr-BE" sz="2000" b="1" baseline="0" dirty="0">
            <a:solidFill>
              <a:srgbClr val="000080"/>
            </a:solidFill>
            <a:latin typeface="Calibri" panose="020F0502020204030204" pitchFamily="34" charset="0"/>
          </a:endParaRPr>
        </a:p>
        <a:p xmlns:a="http://schemas.openxmlformats.org/drawingml/2006/main">
          <a:r>
            <a:rPr lang="fr-BE" sz="2000" b="1" baseline="0" dirty="0" smtClean="0">
              <a:solidFill>
                <a:srgbClr val="000080"/>
              </a:solidFill>
              <a:latin typeface="Calibri" panose="020F0502020204030204" pitchFamily="34" charset="0"/>
            </a:rPr>
            <a:t>350 </a:t>
          </a:r>
          <a:r>
            <a:rPr lang="fr-BE" sz="2000" b="1" baseline="0" dirty="0">
              <a:solidFill>
                <a:srgbClr val="000080"/>
              </a:solidFill>
              <a:latin typeface="Calibri" panose="020F0502020204030204" pitchFamily="34" charset="0"/>
            </a:rPr>
            <a:t>- 1 000:    5 </a:t>
          </a:r>
          <a:r>
            <a:rPr lang="fr-BE" sz="2000" b="1" baseline="0" dirty="0" err="1">
              <a:solidFill>
                <a:srgbClr val="000080"/>
              </a:solidFill>
              <a:latin typeface="Calibri" panose="020F0502020204030204" pitchFamily="34" charset="0"/>
            </a:rPr>
            <a:t>NBs</a:t>
          </a:r>
          <a:endParaRPr lang="fr-BE" sz="2000" b="1" baseline="0" dirty="0">
            <a:solidFill>
              <a:srgbClr val="000080"/>
            </a:solidFill>
            <a:latin typeface="Calibri" panose="020F0502020204030204" pitchFamily="34" charset="0"/>
          </a:endParaRPr>
        </a:p>
        <a:p xmlns:a="http://schemas.openxmlformats.org/drawingml/2006/main">
          <a:r>
            <a:rPr lang="fr-BE" sz="2000" b="1" baseline="0" dirty="0" smtClean="0">
              <a:solidFill>
                <a:srgbClr val="000080"/>
              </a:solidFill>
              <a:latin typeface="Calibri" panose="020F0502020204030204" pitchFamily="34" charset="0"/>
            </a:rPr>
            <a:t>&lt; </a:t>
          </a:r>
          <a:r>
            <a:rPr lang="fr-BE" sz="2000" b="1" baseline="0" dirty="0">
              <a:solidFill>
                <a:srgbClr val="000080"/>
              </a:solidFill>
              <a:latin typeface="Calibri" panose="020F0502020204030204" pitchFamily="34" charset="0"/>
            </a:rPr>
            <a:t>350: 	</a:t>
          </a:r>
          <a:r>
            <a:rPr lang="fr-BE" sz="2000" b="1" baseline="0" dirty="0" smtClean="0">
              <a:solidFill>
                <a:srgbClr val="000080"/>
              </a:solidFill>
              <a:latin typeface="Calibri" panose="020F0502020204030204" pitchFamily="34" charset="0"/>
            </a:rPr>
            <a:t>       10 </a:t>
          </a:r>
          <a:r>
            <a:rPr lang="fr-BE" sz="2000" b="1" baseline="0" dirty="0" err="1">
              <a:solidFill>
                <a:srgbClr val="000080"/>
              </a:solidFill>
              <a:latin typeface="Calibri" panose="020F0502020204030204" pitchFamily="34" charset="0"/>
            </a:rPr>
            <a:t>NBs</a:t>
          </a:r>
          <a:endParaRPr lang="fr-BE" sz="2000" b="1" dirty="0">
            <a:solidFill>
              <a:srgbClr val="00008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0.71489</cdr:x>
      <cdr:y>0.37604</cdr:y>
    </cdr:from>
    <cdr:to>
      <cdr:x>0.95787</cdr:x>
      <cdr:y>0.79109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878580" y="1028700"/>
          <a:ext cx="1318260" cy="1135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0.79073</cdr:x>
      <cdr:y>0.39554</cdr:y>
    </cdr:from>
    <cdr:to>
      <cdr:x>0.96348</cdr:x>
      <cdr:y>0.88301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4290060" y="1082040"/>
          <a:ext cx="937260" cy="133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0.70467</cdr:x>
      <cdr:y>0.13262</cdr:y>
    </cdr:from>
    <cdr:to>
      <cdr:x>1</cdr:x>
      <cdr:y>1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5581600" y="589558"/>
          <a:ext cx="2339280" cy="3855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BE" sz="1600" u="sng" dirty="0" err="1">
              <a:solidFill>
                <a:srgbClr val="000080"/>
              </a:solidFill>
              <a:latin typeface="Calibri" panose="020F0502020204030204" pitchFamily="34" charset="0"/>
            </a:rPr>
            <a:t>Reasons</a:t>
          </a:r>
          <a:r>
            <a:rPr lang="fr-BE" sz="1600" u="sng" dirty="0">
              <a:solidFill>
                <a:srgbClr val="000080"/>
              </a:solidFill>
              <a:latin typeface="Calibri" panose="020F0502020204030204" pitchFamily="34" charset="0"/>
            </a:rPr>
            <a:t> for </a:t>
          </a:r>
          <a:r>
            <a:rPr lang="fr-BE" sz="1600" u="sng" dirty="0" err="1">
              <a:solidFill>
                <a:srgbClr val="000080"/>
              </a:solidFill>
              <a:latin typeface="Calibri" panose="020F0502020204030204" pitchFamily="34" charset="0"/>
            </a:rPr>
            <a:t>withdrawing</a:t>
          </a:r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:</a:t>
          </a:r>
        </a:p>
        <a:p xmlns:a="http://schemas.openxmlformats.org/drawingml/2006/main"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- OBL </a:t>
          </a:r>
          <a:r>
            <a:rPr lang="fr-BE" sz="1600" dirty="0" err="1">
              <a:solidFill>
                <a:srgbClr val="000080"/>
              </a:solidFill>
              <a:latin typeface="Calibri" panose="020F0502020204030204" pitchFamily="34" charset="0"/>
            </a:rPr>
            <a:t>reduction</a:t>
          </a:r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, </a:t>
          </a:r>
        </a:p>
        <a:p xmlns:a="http://schemas.openxmlformats.org/drawingml/2006/main"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- </a:t>
          </a:r>
          <a:r>
            <a:rPr lang="fr-BE" sz="1600" dirty="0" err="1">
              <a:solidFill>
                <a:srgbClr val="000080"/>
              </a:solidFill>
              <a:latin typeface="Calibri" panose="020F0502020204030204" pitchFamily="34" charset="0"/>
            </a:rPr>
            <a:t>transferred</a:t>
          </a:r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 NB, </a:t>
          </a:r>
        </a:p>
        <a:p xmlns:a="http://schemas.openxmlformats.org/drawingml/2006/main"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- </a:t>
          </a:r>
          <a:r>
            <a:rPr lang="fr-BE" sz="1600" dirty="0" err="1">
              <a:solidFill>
                <a:srgbClr val="000080"/>
              </a:solidFill>
              <a:latin typeface="Calibri" panose="020F0502020204030204" pitchFamily="34" charset="0"/>
            </a:rPr>
            <a:t>closure</a:t>
          </a:r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 of location, </a:t>
          </a:r>
        </a:p>
        <a:p xmlns:a="http://schemas.openxmlformats.org/drawingml/2006/main"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- </a:t>
          </a:r>
          <a:r>
            <a:rPr lang="fr-BE" sz="1600" dirty="0" err="1">
              <a:solidFill>
                <a:srgbClr val="000080"/>
              </a:solidFill>
              <a:latin typeface="Calibri" panose="020F0502020204030204" pitchFamily="34" charset="0"/>
            </a:rPr>
            <a:t>company</a:t>
          </a:r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600" dirty="0" err="1">
              <a:solidFill>
                <a:srgbClr val="000080"/>
              </a:solidFill>
              <a:latin typeface="Calibri" panose="020F0502020204030204" pitchFamily="34" charset="0"/>
            </a:rPr>
            <a:t>reorganisation</a:t>
          </a:r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, </a:t>
          </a:r>
        </a:p>
        <a:p xmlns:a="http://schemas.openxmlformats.org/drawingml/2006/main"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- NB </a:t>
          </a:r>
          <a:r>
            <a:rPr lang="fr-BE" sz="1600" dirty="0" err="1">
              <a:solidFill>
                <a:srgbClr val="000080"/>
              </a:solidFill>
              <a:latin typeface="Calibri" panose="020F0502020204030204" pitchFamily="34" charset="0"/>
            </a:rPr>
            <a:t>too</a:t>
          </a:r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600" dirty="0" err="1">
              <a:solidFill>
                <a:srgbClr val="000080"/>
              </a:solidFill>
              <a:latin typeface="Calibri" panose="020F0502020204030204" pitchFamily="34" charset="0"/>
            </a:rPr>
            <a:t>expensive</a:t>
          </a:r>
          <a:endParaRPr lang="fr-BE" sz="1600" dirty="0">
            <a:solidFill>
              <a:srgbClr val="000080"/>
            </a:solidFill>
            <a:latin typeface="Calibri" panose="020F0502020204030204" pitchFamily="34" charset="0"/>
          </a:endParaRPr>
        </a:p>
        <a:p xmlns:a="http://schemas.openxmlformats.org/drawingml/2006/main"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- </a:t>
          </a:r>
          <a:r>
            <a:rPr lang="fr-BE" sz="1600" dirty="0" err="1">
              <a:solidFill>
                <a:srgbClr val="000080"/>
              </a:solidFill>
              <a:latin typeface="Calibri" panose="020F0502020204030204" pitchFamily="34" charset="0"/>
            </a:rPr>
            <a:t>bankrupt</a:t>
          </a:r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, </a:t>
          </a:r>
        </a:p>
        <a:p xmlns:a="http://schemas.openxmlformats.org/drawingml/2006/main"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- </a:t>
          </a:r>
          <a:r>
            <a:rPr lang="fr-BE" sz="1600" dirty="0" err="1">
              <a:solidFill>
                <a:srgbClr val="000080"/>
              </a:solidFill>
              <a:latin typeface="Calibri" panose="020F0502020204030204" pitchFamily="34" charset="0"/>
            </a:rPr>
            <a:t>voluntary</a:t>
          </a:r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600" dirty="0" err="1">
              <a:solidFill>
                <a:srgbClr val="000080"/>
              </a:solidFill>
              <a:latin typeface="Calibri" panose="020F0502020204030204" pitchFamily="34" charset="0"/>
            </a:rPr>
            <a:t>cancellation</a:t>
          </a:r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</a:p>
        <a:p xmlns:a="http://schemas.openxmlformats.org/drawingml/2006/main">
          <a:r>
            <a:rPr lang="fr-BE" sz="1600" dirty="0" smtClean="0">
              <a:solidFill>
                <a:srgbClr val="000080"/>
              </a:solidFill>
              <a:latin typeface="Calibri" panose="020F0502020204030204" pitchFamily="34" charset="0"/>
            </a:rPr>
            <a:t>- </a:t>
          </a:r>
          <a:r>
            <a:rPr lang="fr-BE" sz="1600" dirty="0" err="1" smtClean="0">
              <a:solidFill>
                <a:srgbClr val="000080"/>
              </a:solidFill>
              <a:latin typeface="Calibri" panose="020F0502020204030204" pitchFamily="34" charset="0"/>
            </a:rPr>
            <a:t>requirements</a:t>
          </a:r>
          <a:r>
            <a:rPr lang="fr-BE" sz="1600" dirty="0" smtClean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600" dirty="0">
              <a:solidFill>
                <a:srgbClr val="000080"/>
              </a:solidFill>
              <a:latin typeface="Calibri" panose="020F0502020204030204" pitchFamily="34" charset="0"/>
            </a:rPr>
            <a:t>not met /</a:t>
          </a:r>
          <a:r>
            <a:rPr lang="fr-BE" sz="1600" baseline="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600" baseline="0" dirty="0" err="1">
              <a:solidFill>
                <a:srgbClr val="000080"/>
              </a:solidFill>
              <a:latin typeface="Calibri" panose="020F0502020204030204" pitchFamily="34" charset="0"/>
            </a:rPr>
            <a:t>non-conformities</a:t>
          </a:r>
          <a:r>
            <a:rPr lang="fr-BE" sz="1600" baseline="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r>
            <a:rPr lang="fr-BE" sz="1600" baseline="0" dirty="0" smtClean="0">
              <a:solidFill>
                <a:srgbClr val="000080"/>
              </a:solidFill>
              <a:latin typeface="Calibri" panose="020F0502020204030204" pitchFamily="34" charset="0"/>
            </a:rPr>
            <a:t>not </a:t>
          </a:r>
          <a:r>
            <a:rPr lang="fr-BE" sz="1600" baseline="0" dirty="0" err="1">
              <a:solidFill>
                <a:srgbClr val="000080"/>
              </a:solidFill>
              <a:latin typeface="Calibri" panose="020F0502020204030204" pitchFamily="34" charset="0"/>
            </a:rPr>
            <a:t>closed</a:t>
          </a:r>
          <a:endParaRPr lang="fr-BE" sz="1600" baseline="0" dirty="0">
            <a:solidFill>
              <a:srgbClr val="000080"/>
            </a:solidFill>
            <a:latin typeface="Calibri" panose="020F0502020204030204" pitchFamily="34" charset="0"/>
          </a:endParaRPr>
        </a:p>
        <a:p xmlns:a="http://schemas.openxmlformats.org/drawingml/2006/main">
          <a:r>
            <a:rPr lang="fr-BE" sz="1600" baseline="0" dirty="0">
              <a:solidFill>
                <a:srgbClr val="000080"/>
              </a:solidFill>
              <a:latin typeface="Calibri" panose="020F0502020204030204" pitchFamily="34" charset="0"/>
            </a:rPr>
            <a:t>- </a:t>
          </a:r>
          <a:r>
            <a:rPr lang="fr-BE" sz="1600" baseline="0" dirty="0" err="1">
              <a:solidFill>
                <a:srgbClr val="000080"/>
              </a:solidFill>
              <a:latin typeface="Calibri" panose="020F0502020204030204" pitchFamily="34" charset="0"/>
            </a:rPr>
            <a:t>lack</a:t>
          </a:r>
          <a:r>
            <a:rPr lang="fr-BE" sz="1600" baseline="0" dirty="0">
              <a:solidFill>
                <a:srgbClr val="000080"/>
              </a:solidFill>
              <a:latin typeface="Calibri" panose="020F0502020204030204" pitchFamily="34" charset="0"/>
            </a:rPr>
            <a:t> of </a:t>
          </a:r>
          <a:r>
            <a:rPr lang="fr-BE" sz="1600" baseline="0" dirty="0" err="1">
              <a:solidFill>
                <a:srgbClr val="000080"/>
              </a:solidFill>
              <a:latin typeface="Calibri" panose="020F0502020204030204" pitchFamily="34" charset="0"/>
            </a:rPr>
            <a:t>payment</a:t>
          </a:r>
          <a:endParaRPr lang="fr-BE" sz="1600" dirty="0">
            <a:solidFill>
              <a:srgbClr val="00008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0.01111</cdr:x>
      <cdr:y>0.75278</cdr:y>
    </cdr:from>
    <cdr:to>
      <cdr:x>0.31111</cdr:x>
      <cdr:y>0.98333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795" y="2065020"/>
          <a:ext cx="1371600" cy="632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2000" b="1" dirty="0">
              <a:solidFill>
                <a:srgbClr val="000080"/>
              </a:solidFill>
              <a:latin typeface="Calibri" panose="020F0502020204030204" pitchFamily="34" charset="0"/>
            </a:rPr>
            <a:t>Total</a:t>
          </a:r>
          <a:r>
            <a:rPr lang="fr-BE" sz="2000" b="1" baseline="0" dirty="0">
              <a:solidFill>
                <a:srgbClr val="000080"/>
              </a:solidFill>
              <a:latin typeface="Calibri" panose="020F0502020204030204" pitchFamily="34" charset="0"/>
            </a:rPr>
            <a:t> certification </a:t>
          </a:r>
          <a:r>
            <a:rPr lang="fr-BE" sz="2000" b="1" baseline="0" dirty="0" err="1">
              <a:solidFill>
                <a:srgbClr val="000080"/>
              </a:solidFill>
              <a:latin typeface="Calibri" panose="020F0502020204030204" pitchFamily="34" charset="0"/>
            </a:rPr>
            <a:t>holders</a:t>
          </a:r>
          <a:endParaRPr lang="fr-BE" sz="2000" b="1" baseline="0" dirty="0">
            <a:solidFill>
              <a:srgbClr val="000080"/>
            </a:solidFill>
            <a:latin typeface="Calibri" panose="020F0502020204030204" pitchFamily="34" charset="0"/>
          </a:endParaRPr>
        </a:p>
        <a:p xmlns:a="http://schemas.openxmlformats.org/drawingml/2006/main">
          <a:r>
            <a:rPr lang="fr-BE" sz="2000" b="1" baseline="0" dirty="0" err="1">
              <a:solidFill>
                <a:srgbClr val="000080"/>
              </a:solidFill>
              <a:latin typeface="Calibri" panose="020F0502020204030204" pitchFamily="34" charset="0"/>
            </a:rPr>
            <a:t>estimated</a:t>
          </a:r>
          <a:r>
            <a:rPr lang="fr-BE" sz="2000" b="1" baseline="0" dirty="0">
              <a:solidFill>
                <a:srgbClr val="000080"/>
              </a:solidFill>
              <a:latin typeface="Calibri" panose="020F0502020204030204" pitchFamily="34" charset="0"/>
            </a:rPr>
            <a:t> to </a:t>
          </a:r>
        </a:p>
        <a:p xmlns:a="http://schemas.openxmlformats.org/drawingml/2006/main">
          <a:r>
            <a:rPr lang="fr-BE" sz="2000" b="1" baseline="0" dirty="0">
              <a:solidFill>
                <a:srgbClr val="000080"/>
              </a:solidFill>
              <a:latin typeface="Calibri" panose="020F0502020204030204" pitchFamily="34" charset="0"/>
            </a:rPr>
            <a:t>28248 / 21 </a:t>
          </a:r>
          <a:r>
            <a:rPr lang="fr-BE" sz="2000" b="1" baseline="0" dirty="0" err="1">
              <a:solidFill>
                <a:srgbClr val="000080"/>
              </a:solidFill>
              <a:latin typeface="Calibri" panose="020F0502020204030204" pitchFamily="34" charset="0"/>
            </a:rPr>
            <a:t>NBs</a:t>
          </a:r>
          <a:r>
            <a:rPr lang="fr-BE" sz="2000" b="1" baseline="0" dirty="0">
              <a:solidFill>
                <a:srgbClr val="000080"/>
              </a:solidFill>
              <a:latin typeface="Calibri" panose="020F0502020204030204" pitchFamily="34" charset="0"/>
            </a:rPr>
            <a:t> </a:t>
          </a:r>
          <a:endParaRPr lang="fr-BE" sz="2000" b="1" dirty="0">
            <a:solidFill>
              <a:srgbClr val="000080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0.26767</cdr:x>
      <cdr:y>0.04092</cdr:y>
    </cdr:from>
    <cdr:to>
      <cdr:x>0.69925</cdr:x>
      <cdr:y>0.28645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695450" y="152401"/>
          <a:ext cx="27336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  <cdr:relSizeAnchor xmlns:cdr="http://schemas.openxmlformats.org/drawingml/2006/chartDrawing">
    <cdr:from>
      <cdr:x>0.01203</cdr:x>
      <cdr:y>0.05371</cdr:y>
    </cdr:from>
    <cdr:to>
      <cdr:x>0.98947</cdr:x>
      <cdr:y>0.16113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76201" y="200026"/>
          <a:ext cx="619125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BE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0.46515</cdr:x>
      <cdr:y>0.19697</cdr:y>
    </cdr:from>
    <cdr:to>
      <cdr:x>0.58195</cdr:x>
      <cdr:y>0.30303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67518" y="619125"/>
          <a:ext cx="644713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BE" sz="1200" b="1" dirty="0">
              <a:solidFill>
                <a:srgbClr val="00B050"/>
              </a:solidFill>
            </a:rPr>
            <a:t>+ </a:t>
          </a:r>
          <a:r>
            <a:rPr lang="fr-BE" sz="1600" b="1" dirty="0">
              <a:solidFill>
                <a:srgbClr val="00B050"/>
              </a:solidFill>
              <a:latin typeface="Calibri" panose="020F0502020204030204" pitchFamily="34" charset="0"/>
            </a:rPr>
            <a:t>12</a:t>
          </a:r>
          <a:r>
            <a:rPr lang="fr-BE" sz="1200" b="1" dirty="0">
              <a:solidFill>
                <a:srgbClr val="00B050"/>
              </a:solidFill>
            </a:rPr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Team-NB Medical Device Survey 2015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CEA3C-3EE3-4302-A25E-2F481411D12B}" type="datetime1">
              <a:rPr lang="fr-FR" smtClean="0"/>
              <a:t>26/04/2017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83CB2-570F-49BF-B36F-6C54FBF52DE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5854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Team-NB Medical Device Survey 2015</a:t>
            </a:r>
            <a:endParaRPr lang="fr-F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998EE710-1B37-434B-BCE2-47760761ADE6}" type="datetime1">
              <a:rPr lang="fr-FR" smtClean="0"/>
              <a:t>26/04/2017</a:t>
            </a:fld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5B120DFA-430E-4EF0-8681-144B4F8108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27614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20DFA-430E-4EF0-8681-144B4F8108C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Team-NB Medical Device Survey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02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smtClean="0"/>
              <a:t>Team-NB-Nom-Fichier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294112"/>
            <a:ext cx="8229600" cy="18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7393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 u="sng" baseline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 u="sng" baseline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 sz="2800" b="1" baseline="0">
                <a:solidFill>
                  <a:srgbClr val="0000CC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v"/>
              <a:defRPr sz="2800">
                <a:solidFill>
                  <a:srgbClr val="0000CC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000CC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FF0000"/>
              </a:buClr>
              <a:buSzPct val="100000"/>
              <a:buFont typeface="Calibri" panose="020F0502020204030204" pitchFamily="34" charset="0"/>
              <a:buChar char="−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84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 u="sng" baseline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457200" y="2492896"/>
            <a:ext cx="8229600" cy="3633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00C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1"/>
            <a:ext cx="8229600" cy="7486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 sz="2800" b="1" baseline="0">
                <a:solidFill>
                  <a:srgbClr val="0000CC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v"/>
              <a:defRPr sz="2800">
                <a:solidFill>
                  <a:srgbClr val="0000CC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000CC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FF0000"/>
              </a:buClr>
              <a:buSzPct val="100000"/>
              <a:buFont typeface="Calibri" panose="020F0502020204030204" pitchFamily="34" charset="0"/>
              <a:buChar char="−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964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53335"/>
            <a:ext cx="2895600" cy="26814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53335"/>
            <a:ext cx="2133600" cy="268139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Cliquez pour modifier le style du titre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114800" cy="470912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 sz="2800" b="1" baseline="0">
                <a:solidFill>
                  <a:srgbClr val="0000CC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v"/>
              <a:defRPr sz="2800">
                <a:solidFill>
                  <a:srgbClr val="0000CC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0000CC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rgbClr val="FF0000"/>
              </a:buClr>
              <a:buSzPct val="100000"/>
              <a:buFont typeface="Calibri" panose="020F0502020204030204" pitchFamily="34" charset="0"/>
              <a:buChar char="−"/>
              <a:defRPr>
                <a:solidFill>
                  <a:srgbClr val="0000C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4716016" y="1600199"/>
            <a:ext cx="3970784" cy="4709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00C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C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294112"/>
            <a:ext cx="8229600" cy="18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Cliquez pour modifier le style du titre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pic>
        <p:nvPicPr>
          <p:cNvPr id="10" name="Pictur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21" y="332656"/>
            <a:ext cx="2546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 userDrawn="1"/>
        </p:nvSpPr>
        <p:spPr>
          <a:xfrm>
            <a:off x="395536" y="26369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T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he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E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uropean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A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ssociation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M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edical devices</a:t>
            </a:r>
            <a:endParaRPr lang="fr-BE" sz="18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otified </a:t>
            </a:r>
            <a:r>
              <a:rPr lang="en-US" sz="1800" b="1" dirty="0">
                <a:solidFill>
                  <a:srgbClr val="000066"/>
                </a:solidFill>
                <a:latin typeface="Calibri" panose="020F0502020204030204" pitchFamily="34" charset="0"/>
              </a:rPr>
              <a:t>B</a:t>
            </a:r>
            <a:r>
              <a:rPr lang="en-US" sz="1800" dirty="0">
                <a:solidFill>
                  <a:srgbClr val="000066"/>
                </a:solidFill>
                <a:latin typeface="Calibri" panose="020F0502020204030204" pitchFamily="34" charset="0"/>
              </a:rPr>
              <a:t>odies</a:t>
            </a:r>
          </a:p>
        </p:txBody>
      </p:sp>
    </p:spTree>
    <p:extLst>
      <p:ext uri="{BB962C8B-B14F-4D97-AF65-F5344CB8AC3E}">
        <p14:creationId xmlns:p14="http://schemas.microsoft.com/office/powerpoint/2010/main" val="15881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 baseline="0">
          <a:solidFill>
            <a:srgbClr val="0000CC"/>
          </a:solidFill>
          <a:uFill>
            <a:solidFill>
              <a:srgbClr val="FF0000"/>
            </a:solidFill>
          </a:u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tabLst/>
        <a:defRPr sz="3200" b="0" cap="none" spc="0" baseline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C000"/>
        </a:buClr>
        <a:buSzPct val="75000"/>
        <a:buFont typeface="Wingdings" panose="05000000000000000000" pitchFamily="2" charset="2"/>
        <a:buChar char="ü"/>
        <a:tabLst/>
        <a:defRPr sz="2800">
          <a:solidFill>
            <a:srgbClr val="0000CC"/>
          </a:solidFill>
          <a:latin typeface="Calibri" panose="020F0502020204030204" pitchFamily="34" charset="0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9933"/>
        </a:buClr>
        <a:buSzPct val="75000"/>
        <a:buFont typeface="Wingdings" panose="05000000000000000000" pitchFamily="2" charset="2"/>
        <a:buChar char=""/>
        <a:tabLst/>
        <a:defRPr sz="2400">
          <a:solidFill>
            <a:srgbClr val="0000CC"/>
          </a:solidFill>
          <a:latin typeface="Calibri" panose="020F0502020204030204" pitchFamily="34" charset="0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993366"/>
        </a:buClr>
        <a:buSzPct val="75000"/>
        <a:buFont typeface="Wingdings" panose="05000000000000000000" pitchFamily="2" charset="2"/>
        <a:buChar char="§"/>
        <a:tabLst/>
        <a:defRPr sz="2000">
          <a:solidFill>
            <a:srgbClr val="0000CC"/>
          </a:solidFill>
          <a:latin typeface="Calibri" panose="020F0502020204030204" pitchFamily="34" charset="0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7E0000"/>
        </a:buClr>
        <a:buSzPct val="75000"/>
        <a:buFont typeface="Arial" panose="020B0604020202020204" pitchFamily="34" charset="0"/>
        <a:buChar char="•"/>
        <a:tabLst/>
        <a:defRPr sz="2000">
          <a:solidFill>
            <a:srgbClr val="0000CC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C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Cliquez pour modifier le style du titre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6453335"/>
            <a:ext cx="2895600" cy="268139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defRPr sz="10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fr-BE" dirty="0" smtClean="0"/>
              <a:t>Team-NB-Nom-Fichier</a:t>
            </a:r>
            <a:endParaRPr lang="fr-B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53335"/>
            <a:ext cx="2133600" cy="26814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CC"/>
                </a:solidFill>
                <a:latin typeface="Calibri" panose="020F0502020204030204" pitchFamily="34" charset="0"/>
              </a:defRPr>
            </a:lvl1pPr>
          </a:lstStyle>
          <a:p>
            <a:pPr algn="r">
              <a:defRPr/>
            </a:pPr>
            <a:fld id="{1458F54B-0887-4380-983C-2EF516866BF6}" type="slidenum">
              <a:rPr lang="fr-BE" smtClean="0"/>
              <a:pPr algn="r">
                <a:defRPr/>
              </a:pPr>
              <a:t>‹N°›</a:t>
            </a:fld>
            <a:endParaRPr lang="fr-BE" dirty="0"/>
          </a:p>
        </p:txBody>
      </p:sp>
      <p:pic>
        <p:nvPicPr>
          <p:cNvPr id="10" name="Image 41" descr="R-TEAM-NB-Logo-2-0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0"/>
            <a:ext cx="704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8" r:id="rId2"/>
    <p:sldLayoutId id="2147483674" r:id="rId3"/>
    <p:sldLayoutId id="214748365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u="sng" baseline="0">
          <a:solidFill>
            <a:srgbClr val="0000CC"/>
          </a:solidFill>
          <a:uFill>
            <a:solidFill>
              <a:srgbClr val="FF0000"/>
            </a:solidFill>
          </a:u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tabLst/>
        <a:defRPr sz="3200" b="0" cap="none" spc="0" baseline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C000"/>
        </a:buClr>
        <a:buSzPct val="75000"/>
        <a:buFont typeface="Wingdings" panose="05000000000000000000" pitchFamily="2" charset="2"/>
        <a:buChar char="ü"/>
        <a:tabLst/>
        <a:defRPr sz="2800">
          <a:solidFill>
            <a:srgbClr val="0000CC"/>
          </a:solidFill>
          <a:latin typeface="Calibri" panose="020F0502020204030204" pitchFamily="34" charset="0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FF9933"/>
        </a:buClr>
        <a:buSzPct val="75000"/>
        <a:buFont typeface="Wingdings" panose="05000000000000000000" pitchFamily="2" charset="2"/>
        <a:buChar char=""/>
        <a:tabLst/>
        <a:defRPr sz="2400">
          <a:solidFill>
            <a:srgbClr val="0000CC"/>
          </a:solidFill>
          <a:latin typeface="Calibri" panose="020F0502020204030204" pitchFamily="34" charset="0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993366"/>
        </a:buClr>
        <a:buSzPct val="75000"/>
        <a:buFont typeface="Wingdings" panose="05000000000000000000" pitchFamily="2" charset="2"/>
        <a:buChar char="§"/>
        <a:tabLst/>
        <a:defRPr sz="2000">
          <a:solidFill>
            <a:srgbClr val="0000CC"/>
          </a:solidFill>
          <a:latin typeface="Calibri" panose="020F0502020204030204" pitchFamily="34" charset="0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7E0000"/>
        </a:buClr>
        <a:buSzPct val="75000"/>
        <a:buFont typeface="Arial" panose="020B0604020202020204" pitchFamily="34" charset="0"/>
        <a:buChar char="•"/>
        <a:tabLst/>
        <a:defRPr sz="2000">
          <a:solidFill>
            <a:srgbClr val="0000CC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</a:t>
            </a:fld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Medical </a:t>
            </a:r>
            <a:r>
              <a:rPr lang="fr-BE" dirty="0" err="1" smtClean="0"/>
              <a:t>Device</a:t>
            </a:r>
            <a:r>
              <a:rPr lang="fr-BE" dirty="0" smtClean="0"/>
              <a:t> Survey 2016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Data </a:t>
            </a:r>
            <a:r>
              <a:rPr lang="fr-BE" dirty="0" err="1" smtClean="0"/>
              <a:t>from</a:t>
            </a:r>
            <a:r>
              <a:rPr lang="fr-BE" dirty="0" smtClean="0"/>
              <a:t> 21 </a:t>
            </a:r>
            <a:r>
              <a:rPr lang="fr-BE" dirty="0" err="1" smtClean="0"/>
              <a:t>NBs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0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istribution between different directives in 2016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38503"/>
              </p:ext>
            </p:extLst>
          </p:nvPr>
        </p:nvGraphicFramePr>
        <p:xfrm>
          <a:off x="971600" y="2132856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621903"/>
              </p:ext>
            </p:extLst>
          </p:nvPr>
        </p:nvGraphicFramePr>
        <p:xfrm>
          <a:off x="971600" y="2492896"/>
          <a:ext cx="72008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88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AIMDD  in </a:t>
            </a:r>
            <a:r>
              <a:rPr lang="en-US" dirty="0" smtClean="0"/>
              <a:t>2016</a:t>
            </a:r>
            <a:endParaRPr lang="en-US" dirty="0"/>
          </a:p>
          <a:p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63044"/>
              </p:ext>
            </p:extLst>
          </p:nvPr>
        </p:nvGraphicFramePr>
        <p:xfrm>
          <a:off x="971600" y="2799584"/>
          <a:ext cx="7488832" cy="392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67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12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</a:t>
            </a:r>
            <a:r>
              <a:rPr lang="en-US" dirty="0" smtClean="0"/>
              <a:t>MDD  </a:t>
            </a:r>
            <a:r>
              <a:rPr lang="en-US" dirty="0"/>
              <a:t>in </a:t>
            </a:r>
            <a:r>
              <a:rPr lang="en-US" dirty="0" smtClean="0"/>
              <a:t>2016</a:t>
            </a:r>
            <a:endParaRPr lang="en-US" dirty="0"/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516153"/>
              </p:ext>
            </p:extLst>
          </p:nvPr>
        </p:nvGraphicFramePr>
        <p:xfrm>
          <a:off x="457200" y="2348881"/>
          <a:ext cx="8075240" cy="410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65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</a:t>
            </a:r>
            <a:r>
              <a:rPr lang="fr-BE" dirty="0" smtClean="0"/>
              <a:t>Survey 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13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</a:t>
            </a:r>
            <a:r>
              <a:rPr lang="en-US" dirty="0" smtClean="0"/>
              <a:t>conformity </a:t>
            </a:r>
            <a:r>
              <a:rPr lang="en-US" dirty="0"/>
              <a:t>assessment modules under </a:t>
            </a:r>
            <a:r>
              <a:rPr lang="en-US" dirty="0" smtClean="0"/>
              <a:t>IVDD  </a:t>
            </a:r>
            <a:r>
              <a:rPr lang="en-US" dirty="0"/>
              <a:t>in </a:t>
            </a:r>
            <a:r>
              <a:rPr lang="en-US" dirty="0" smtClean="0"/>
              <a:t>2016</a:t>
            </a:r>
            <a:endParaRPr lang="en-US" dirty="0"/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460621"/>
              </p:ext>
            </p:extLst>
          </p:nvPr>
        </p:nvGraphicFramePr>
        <p:xfrm>
          <a:off x="899592" y="2531444"/>
          <a:ext cx="7488832" cy="384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3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14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Valid </a:t>
            </a:r>
            <a:r>
              <a:rPr lang="en-US" dirty="0"/>
              <a:t>certificates against ISO </a:t>
            </a:r>
            <a:r>
              <a:rPr lang="en-US" dirty="0" smtClean="0"/>
              <a:t>13485</a:t>
            </a:r>
            <a:endParaRPr lang="en-US" dirty="0"/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433984"/>
              </p:ext>
            </p:extLst>
          </p:nvPr>
        </p:nvGraphicFramePr>
        <p:xfrm>
          <a:off x="971600" y="2132856"/>
          <a:ext cx="7560840" cy="432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63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15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1056371"/>
          </a:xfrm>
        </p:spPr>
        <p:txBody>
          <a:bodyPr/>
          <a:lstStyle/>
          <a:p>
            <a:r>
              <a:rPr lang="en-US" dirty="0" smtClean="0"/>
              <a:t>Valid </a:t>
            </a:r>
            <a:r>
              <a:rPr lang="en-US" dirty="0"/>
              <a:t>certificates against ISO </a:t>
            </a:r>
            <a:r>
              <a:rPr lang="en-US" dirty="0" smtClean="0"/>
              <a:t>13485: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2010 – 12 – 13 – 14 – 15 – 16 </a:t>
            </a:r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940532"/>
              </p:ext>
            </p:extLst>
          </p:nvPr>
        </p:nvGraphicFramePr>
        <p:xfrm>
          <a:off x="971600" y="1907381"/>
          <a:ext cx="7715199" cy="454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57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16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certificates </a:t>
            </a:r>
            <a:r>
              <a:rPr lang="en-US" dirty="0" smtClean="0"/>
              <a:t>withdrawn </a:t>
            </a:r>
            <a:r>
              <a:rPr lang="en-US" dirty="0"/>
              <a:t>in </a:t>
            </a:r>
            <a:r>
              <a:rPr lang="en-US" dirty="0" smtClean="0"/>
              <a:t>2016 </a:t>
            </a:r>
            <a:endParaRPr lang="en-US" dirty="0"/>
          </a:p>
          <a:p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286845"/>
              </p:ext>
            </p:extLst>
          </p:nvPr>
        </p:nvGraphicFramePr>
        <p:xfrm>
          <a:off x="971600" y="2007869"/>
          <a:ext cx="7920880" cy="444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63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17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Number of certificates withdrawn </a:t>
            </a:r>
          </a:p>
          <a:p>
            <a:pPr marL="0" indent="0">
              <a:buNone/>
            </a:pPr>
            <a:r>
              <a:rPr lang="en-US" dirty="0"/>
              <a:t>           in 2010 – 12 – 13 – 14 – 15 – 16     </a:t>
            </a:r>
            <a:endParaRPr lang="fr-BE" dirty="0"/>
          </a:p>
          <a:p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240684"/>
              </p:ext>
            </p:extLst>
          </p:nvPr>
        </p:nvGraphicFramePr>
        <p:xfrm>
          <a:off x="957888" y="2555314"/>
          <a:ext cx="74168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00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18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Certification holders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28256"/>
              </p:ext>
            </p:extLst>
          </p:nvPr>
        </p:nvGraphicFramePr>
        <p:xfrm>
          <a:off x="971600" y="2656572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437616"/>
              </p:ext>
            </p:extLst>
          </p:nvPr>
        </p:nvGraphicFramePr>
        <p:xfrm>
          <a:off x="971600" y="2000250"/>
          <a:ext cx="7560840" cy="430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40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19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Staff </a:t>
            </a:r>
            <a:r>
              <a:rPr lang="en-US" dirty="0"/>
              <a:t>in </a:t>
            </a:r>
            <a:r>
              <a:rPr lang="en-US" dirty="0" smtClean="0"/>
              <a:t>2016 </a:t>
            </a:r>
            <a:r>
              <a:rPr lang="en-US" dirty="0"/>
              <a:t>(full </a:t>
            </a:r>
            <a:r>
              <a:rPr lang="en-US" dirty="0" smtClean="0"/>
              <a:t>time </a:t>
            </a:r>
            <a:r>
              <a:rPr lang="en-US" dirty="0"/>
              <a:t>equivalent in MD </a:t>
            </a:r>
            <a:r>
              <a:rPr lang="en-US" dirty="0" smtClean="0"/>
              <a:t>sector)</a:t>
            </a:r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128745"/>
              </p:ext>
            </p:extLst>
          </p:nvPr>
        </p:nvGraphicFramePr>
        <p:xfrm>
          <a:off x="899592" y="1808254"/>
          <a:ext cx="7128792" cy="450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62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BE" dirty="0" err="1" smtClean="0"/>
              <a:t>Valid</a:t>
            </a:r>
            <a:r>
              <a:rPr lang="fr-BE" dirty="0" smtClean="0"/>
              <a:t> </a:t>
            </a:r>
            <a:r>
              <a:rPr lang="fr-BE" dirty="0" err="1" smtClean="0"/>
              <a:t>certificates</a:t>
            </a:r>
            <a:r>
              <a:rPr lang="fr-BE" dirty="0" smtClean="0"/>
              <a:t> </a:t>
            </a:r>
            <a:r>
              <a:rPr lang="fr-BE" dirty="0" err="1" smtClean="0"/>
              <a:t>issued</a:t>
            </a:r>
            <a:r>
              <a:rPr lang="fr-BE" dirty="0" smtClean="0"/>
              <a:t> end of 2016</a:t>
            </a:r>
            <a:endParaRPr lang="fr-BE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032020"/>
              </p:ext>
            </p:extLst>
          </p:nvPr>
        </p:nvGraphicFramePr>
        <p:xfrm>
          <a:off x="827584" y="2132856"/>
          <a:ext cx="763284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85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20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Staff (Average Full Time </a:t>
            </a:r>
            <a:r>
              <a:rPr lang="en-US" dirty="0"/>
              <a:t>E</a:t>
            </a:r>
            <a:r>
              <a:rPr lang="en-US" dirty="0" smtClean="0"/>
              <a:t>quivalent </a:t>
            </a:r>
            <a:r>
              <a:rPr lang="en-US" dirty="0"/>
              <a:t>in MD sector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    2010 – 12 – 13 – 14 – 15 – 16  </a:t>
            </a:r>
            <a:endParaRPr lang="fr-BE" dirty="0"/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250510"/>
              </p:ext>
            </p:extLst>
          </p:nvPr>
        </p:nvGraphicFramePr>
        <p:xfrm>
          <a:off x="899592" y="2531444"/>
          <a:ext cx="7632848" cy="392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11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21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otal personnel capacity in 2016 (by NBs size) </a:t>
            </a:r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732668"/>
              </p:ext>
            </p:extLst>
          </p:nvPr>
        </p:nvGraphicFramePr>
        <p:xfrm>
          <a:off x="899592" y="1985962"/>
          <a:ext cx="7200800" cy="432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01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Members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22</a:t>
            </a:fld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pSp>
        <p:nvGrpSpPr>
          <p:cNvPr id="8" name="Groupe 7"/>
          <p:cNvGrpSpPr/>
          <p:nvPr/>
        </p:nvGrpSpPr>
        <p:grpSpPr>
          <a:xfrm>
            <a:off x="1115616" y="1268760"/>
            <a:ext cx="7190581" cy="4946325"/>
            <a:chOff x="1047001" y="1185457"/>
            <a:chExt cx="7190581" cy="4946325"/>
          </a:xfrm>
        </p:grpSpPr>
        <p:grpSp>
          <p:nvGrpSpPr>
            <p:cNvPr id="11" name="Groupe 10"/>
            <p:cNvGrpSpPr/>
            <p:nvPr/>
          </p:nvGrpSpPr>
          <p:grpSpPr>
            <a:xfrm>
              <a:off x="1159777" y="1185457"/>
              <a:ext cx="7077805" cy="4946325"/>
              <a:chOff x="786085" y="1160874"/>
              <a:chExt cx="7077805" cy="4946325"/>
            </a:xfrm>
          </p:grpSpPr>
          <p:pic>
            <p:nvPicPr>
              <p:cNvPr id="14" name="Picture 4" descr="DEKR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4327" y="1671731"/>
                <a:ext cx="1235056" cy="567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6" descr="MEDCER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8124" y="4382748"/>
                <a:ext cx="1158613" cy="672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7" descr="NSAI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1043" y="3704525"/>
                <a:ext cx="1383167" cy="481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8" descr="SGS-UK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8681" y="4580651"/>
                <a:ext cx="1127557" cy="584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0" descr="TUV-NORD-CER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1824" y="5387274"/>
                <a:ext cx="1141890" cy="5698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11" descr="TUV-SUD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1390" y="4793146"/>
                <a:ext cx="752500" cy="741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17" descr="INTERTEK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4293" y="2017914"/>
                <a:ext cx="1225500" cy="5627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085" y="1702128"/>
                <a:ext cx="1230278" cy="10085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2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9175" y="3777118"/>
                <a:ext cx="924502" cy="877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29" descr="LRQA logo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0933" y="2742508"/>
                <a:ext cx="1872890" cy="8464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30" descr="BSI-Logo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2772" y="1160874"/>
                <a:ext cx="3406558" cy="4411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31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8621" y="2795547"/>
                <a:ext cx="1610112" cy="510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3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4815" y="5067613"/>
                <a:ext cx="986611" cy="103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3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5631" y="3764361"/>
                <a:ext cx="1626835" cy="82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34" descr="SIQ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3901" y="5295962"/>
                <a:ext cx="1053502" cy="488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996" y="5074775"/>
              <a:ext cx="1457907" cy="899699"/>
            </a:xfrm>
            <a:prstGeom prst="rect">
              <a:avLst/>
            </a:prstGeom>
          </p:spPr>
        </p:pic>
        <p:pic>
          <p:nvPicPr>
            <p:cNvPr id="13" name="A0910944-2120-4B7D-966D-59C556542C1B" descr="71173FA9-8CEA-47AB-A4AB-276A52D1303E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001" y="2947956"/>
              <a:ext cx="2134686" cy="75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Image 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02" y="2207425"/>
            <a:ext cx="1341604" cy="57338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70" y="1647070"/>
            <a:ext cx="1747241" cy="4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4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BE" sz="2700" dirty="0" err="1" smtClean="0"/>
              <a:t>Valid</a:t>
            </a:r>
            <a:r>
              <a:rPr lang="fr-BE" sz="2700" dirty="0">
                <a:solidFill>
                  <a:srgbClr val="000080"/>
                </a:solidFill>
                <a:effectLst/>
              </a:rPr>
              <a:t> </a:t>
            </a:r>
            <a:r>
              <a:rPr lang="fr-BE" sz="2700" dirty="0" err="1" smtClean="0"/>
              <a:t>certificates</a:t>
            </a:r>
            <a:r>
              <a:rPr lang="fr-BE" sz="2700" dirty="0" smtClean="0"/>
              <a:t> </a:t>
            </a:r>
            <a:r>
              <a:rPr lang="fr-BE" sz="2700" dirty="0" err="1" smtClean="0"/>
              <a:t>issued</a:t>
            </a:r>
            <a:r>
              <a:rPr lang="fr-BE" sz="2700" dirty="0" smtClean="0"/>
              <a:t> 2010 – 12 – 13 – 14 – 15 - 16</a:t>
            </a:r>
            <a:endParaRPr lang="fr-BE" sz="2700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9" name="Espace réservé pour une image  8"/>
          <p:cNvGraphicFramePr>
            <a:graphicFrameLocks noGrp="1"/>
          </p:cNvGraphicFramePr>
          <p:nvPr>
            <p:ph type="pic" idx="13"/>
            <p:extLst>
              <p:ext uri="{D42A27DB-BD31-4B8C-83A1-F6EECF244321}">
                <p14:modId xmlns:p14="http://schemas.microsoft.com/office/powerpoint/2010/main" val="2001550803"/>
              </p:ext>
            </p:extLst>
          </p:nvPr>
        </p:nvGraphicFramePr>
        <p:xfrm>
          <a:off x="457200" y="2492375"/>
          <a:ext cx="8229600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79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BE" dirty="0" smtClean="0"/>
              <a:t>Distribution </a:t>
            </a:r>
            <a:r>
              <a:rPr lang="fr-BE" dirty="0" err="1"/>
              <a:t>between</a:t>
            </a:r>
            <a:r>
              <a:rPr lang="fr-BE" dirty="0"/>
              <a:t> </a:t>
            </a:r>
            <a:r>
              <a:rPr lang="fr-BE" dirty="0" err="1"/>
              <a:t>different</a:t>
            </a:r>
            <a:r>
              <a:rPr lang="fr-BE" dirty="0"/>
              <a:t> directives</a:t>
            </a:r>
          </a:p>
          <a:p>
            <a:endParaRPr lang="fr-BE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361708"/>
              </p:ext>
            </p:extLst>
          </p:nvPr>
        </p:nvGraphicFramePr>
        <p:xfrm>
          <a:off x="899592" y="1970721"/>
          <a:ext cx="7560840" cy="448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20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AIMDD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643478"/>
              </p:ext>
            </p:extLst>
          </p:nvPr>
        </p:nvGraphicFramePr>
        <p:xfrm>
          <a:off x="899592" y="2708920"/>
          <a:ext cx="7704856" cy="374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24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</a:t>
            </a:r>
            <a:r>
              <a:rPr lang="en-US" dirty="0" smtClean="0"/>
              <a:t>MDD</a:t>
            </a:r>
            <a:endParaRPr lang="en-US" dirty="0"/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922213"/>
              </p:ext>
            </p:extLst>
          </p:nvPr>
        </p:nvGraphicFramePr>
        <p:xfrm>
          <a:off x="971600" y="2636911"/>
          <a:ext cx="720080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167095"/>
              </p:ext>
            </p:extLst>
          </p:nvPr>
        </p:nvGraphicFramePr>
        <p:xfrm>
          <a:off x="971600" y="2531444"/>
          <a:ext cx="7560840" cy="392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88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between different conformity assessment modules under </a:t>
            </a:r>
            <a:r>
              <a:rPr lang="en-US" dirty="0" smtClean="0"/>
              <a:t>IVDD</a:t>
            </a:r>
            <a:endParaRPr lang="en-US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42428"/>
              </p:ext>
            </p:extLst>
          </p:nvPr>
        </p:nvGraphicFramePr>
        <p:xfrm>
          <a:off x="827584" y="2531445"/>
          <a:ext cx="6912768" cy="384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73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New certificates issued in 2016</a:t>
            </a:r>
            <a:endParaRPr lang="fr-BE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565726"/>
              </p:ext>
            </p:extLst>
          </p:nvPr>
        </p:nvGraphicFramePr>
        <p:xfrm>
          <a:off x="827584" y="2000248"/>
          <a:ext cx="7992888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3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Medical </a:t>
            </a:r>
            <a:r>
              <a:rPr lang="fr-BE" dirty="0" err="1"/>
              <a:t>Device</a:t>
            </a:r>
            <a:r>
              <a:rPr lang="fr-BE" dirty="0"/>
              <a:t> Survey </a:t>
            </a:r>
            <a:r>
              <a:rPr lang="fr-BE" dirty="0" smtClean="0"/>
              <a:t>2016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8F54B-0887-4380-983C-2EF516866BF6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New certificates issued 2010 – 12 – 13 – 14 – 15 - 16 </a:t>
            </a:r>
            <a:endParaRPr lang="fr-BE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453335"/>
            <a:ext cx="2895600" cy="268139"/>
          </a:xfrm>
        </p:spPr>
        <p:txBody>
          <a:bodyPr/>
          <a:lstStyle/>
          <a:p>
            <a:pPr algn="l">
              <a:defRPr/>
            </a:pPr>
            <a:r>
              <a:rPr lang="fr-BE" dirty="0" smtClean="0"/>
              <a:t>Team-NB-MD-Survey-2016</a:t>
            </a:r>
            <a:endParaRPr lang="fr-BE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762416"/>
              </p:ext>
            </p:extLst>
          </p:nvPr>
        </p:nvGraphicFramePr>
        <p:xfrm>
          <a:off x="971600" y="1756172"/>
          <a:ext cx="7632848" cy="4481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35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3500</TotalTime>
  <Words>359</Words>
  <Application>Microsoft Office PowerPoint</Application>
  <PresentationFormat>Affichage à l'écran (4:3)</PresentationFormat>
  <Paragraphs>114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1_Modèle par défaut</vt:lpstr>
      <vt:lpstr>Modèle par défaut</vt:lpstr>
      <vt:lpstr>Medical Device Survey 2016  Data from 21 NBs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Medical Device Survey 2016</vt:lpstr>
      <vt:lpstr>Members</vt:lpstr>
    </vt:vector>
  </TitlesOfParts>
  <Company>QUASYS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ADir</dc:creator>
  <cp:lastModifiedBy>CSO</cp:lastModifiedBy>
  <cp:revision>545</cp:revision>
  <cp:lastPrinted>2016-04-08T09:33:56Z</cp:lastPrinted>
  <dcterms:created xsi:type="dcterms:W3CDTF">2003-11-17T09:11:45Z</dcterms:created>
  <dcterms:modified xsi:type="dcterms:W3CDTF">2017-04-26T09:59:32Z</dcterms:modified>
</cp:coreProperties>
</file>