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3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2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3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theme/themeOverride4.xml" ContentType="application/vnd.openxmlformats-officedocument.themeOverride+xml"/>
  <Override PartName="/ppt/charts/chart21.xml" ContentType="application/vnd.openxmlformats-officedocument.drawingml.chart+xml"/>
  <Override PartName="/ppt/drawings/drawing4.xml" ContentType="application/vnd.openxmlformats-officedocument.drawingml.chartshapes+xml"/>
  <Override PartName="/ppt/charts/chart22.xml" ContentType="application/vnd.openxmlformats-officedocument.drawingml.chart+xml"/>
  <Override PartName="/ppt/drawings/drawing5.xml" ContentType="application/vnd.openxmlformats-officedocument.drawingml.chartshapes+xml"/>
  <Override PartName="/ppt/charts/chart2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4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4" r:id="rId20"/>
    <p:sldId id="275" r:id="rId21"/>
    <p:sldId id="276" r:id="rId22"/>
    <p:sldId id="277" r:id="rId23"/>
    <p:sldId id="280" r:id="rId24"/>
  </p:sldIdLst>
  <p:sldSz cx="9144000" cy="6858000" type="screen4x3"/>
  <p:notesSz cx="6669088" cy="9926638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05CB"/>
    <a:srgbClr val="000080"/>
    <a:srgbClr val="FFFFFF"/>
    <a:srgbClr val="0000FF"/>
    <a:srgbClr val="0000CC"/>
    <a:srgbClr val="0000CB"/>
    <a:srgbClr val="000066"/>
    <a:srgbClr val="9DF8FD"/>
    <a:srgbClr val="FFCC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9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26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2.xlsx"/><Relationship Id="rId1" Type="http://schemas.openxmlformats.org/officeDocument/2006/relationships/themeOverride" Target="../theme/themeOverride3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3.xlsx"/><Relationship Id="rId1" Type="http://schemas.openxmlformats.org/officeDocument/2006/relationships/themeOverride" Target="../theme/themeOverride4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Feuille_de_calcul_Microsoft_Excel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Team-NB-Annual-Sector-Survey\MD-survey-2018\MD-survey-answers-2018-sans-nouveaux-CONFIDENTIA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38533064464498"/>
          <c:y val="0.16011247737868367"/>
          <c:w val="0.85838064522377511"/>
          <c:h val="0.74456159589640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Data!$A$3</c:f>
              <c:strCache>
                <c:ptCount val="1"/>
                <c:pt idx="0">
                  <c:v>Valid certificates issued end of 2018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0300-49CA-B23E-4038A0280106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0300-49CA-B23E-4038A0280106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Data!$Y$1:$AA$2</c:f>
              <c:strCache>
                <c:ptCount val="3"/>
                <c:pt idx="0">
                  <c:v>Total</c:v>
                </c:pt>
                <c:pt idx="1">
                  <c:v>Average</c:v>
                </c:pt>
                <c:pt idx="2">
                  <c:v>Median</c:v>
                </c:pt>
              </c:strCache>
            </c:strRef>
          </c:cat>
          <c:val>
            <c:numRef>
              <c:f>Data!$Y$3:$AA$3</c:f>
              <c:numCache>
                <c:formatCode>_ * #,##0_ ;_ * \-#,##0_ ;_ * "-"??_ ;_ @_ </c:formatCode>
                <c:ptCount val="3"/>
                <c:pt idx="0">
                  <c:v>18449</c:v>
                </c:pt>
                <c:pt idx="1">
                  <c:v>802.13043478260875</c:v>
                </c:pt>
                <c:pt idx="2" formatCode="0">
                  <c:v>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00-49CA-B23E-4038A0280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221552"/>
        <c:axId val="195221944"/>
      </c:barChart>
      <c:catAx>
        <c:axId val="195221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195221944"/>
        <c:crosses val="autoZero"/>
        <c:auto val="1"/>
        <c:lblAlgn val="ctr"/>
        <c:lblOffset val="100"/>
        <c:noMultiLvlLbl val="0"/>
      </c:catAx>
      <c:valAx>
        <c:axId val="195221944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aseline="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195221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46632"/>
        <c:axId val="6247024"/>
      </c:barChart>
      <c:catAx>
        <c:axId val="6246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6247024"/>
        <c:crosses val="autoZero"/>
        <c:auto val="1"/>
        <c:lblAlgn val="ctr"/>
        <c:lblOffset val="100"/>
        <c:noMultiLvlLbl val="0"/>
      </c:catAx>
      <c:valAx>
        <c:axId val="6247024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62466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84886264216972"/>
          <c:y val="0.3478729221347332"/>
          <c:w val="0.33519138232720908"/>
          <c:h val="0.55865230387868181"/>
        </c:manualLayout>
      </c:layout>
      <c:pieChart>
        <c:varyColors val="1"/>
        <c:ser>
          <c:idx val="1"/>
          <c:order val="0"/>
          <c:tx>
            <c:strRef>
              <c:f>Data!$Z$27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1-A735-415B-A049-4367AA7DC30A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A735-415B-A049-4367AA7DC30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A735-415B-A049-4367AA7DC30A}"/>
              </c:ext>
            </c:extLst>
          </c:dPt>
          <c:dLbls>
            <c:dLbl>
              <c:idx val="0"/>
              <c:layout>
                <c:manualLayout>
                  <c:x val="0.18249208073128789"/>
                  <c:y val="6.75524059492563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35-415B-A049-4367AA7DC30A}"/>
                </c:ext>
              </c:extLst>
            </c:dLbl>
            <c:dLbl>
              <c:idx val="1"/>
              <c:layout>
                <c:manualLayout>
                  <c:x val="-3.7915306037424469E-2"/>
                  <c:y val="-0.22433577974268176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35-415B-A049-4367AA7DC30A}"/>
                </c:ext>
              </c:extLst>
            </c:dLbl>
            <c:dLbl>
              <c:idx val="2"/>
              <c:layout>
                <c:manualLayout>
                  <c:x val="3.9015258225276558E-2"/>
                  <c:y val="0.1271444013919935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35-415B-A049-4367AA7DC3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Data!$A$28:$A$30</c:f>
              <c:strCache>
                <c:ptCount val="3"/>
                <c:pt idx="0">
                  <c:v>AIMDD</c:v>
                </c:pt>
                <c:pt idx="1">
                  <c:v>MDD</c:v>
                </c:pt>
                <c:pt idx="2">
                  <c:v>IVD</c:v>
                </c:pt>
              </c:strCache>
            </c:strRef>
          </c:cat>
          <c:val>
            <c:numRef>
              <c:f>Data!$Z$28:$Z$30</c:f>
              <c:numCache>
                <c:formatCode>_ * #,##0_ ;_ * \-#,##0_ ;_ * "-"??_ ;_ @_ </c:formatCode>
                <c:ptCount val="3"/>
                <c:pt idx="0">
                  <c:v>4.2173913043478262</c:v>
                </c:pt>
                <c:pt idx="1">
                  <c:v>196.2608695652174</c:v>
                </c:pt>
                <c:pt idx="2">
                  <c:v>16.521739130434781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35-415B-A049-4367AA7DC30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Data!$Z$31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01-F4ED-431E-BD2D-F2F0674FF041}"/>
              </c:ext>
            </c:extLst>
          </c:dPt>
          <c:dPt>
            <c:idx val="1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F4ED-431E-BD2D-F2F0674FF041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F4ED-431E-BD2D-F2F0674FF041}"/>
              </c:ext>
            </c:extLst>
          </c:dPt>
          <c:dPt>
            <c:idx val="3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07-F4ED-431E-BD2D-F2F0674FF041}"/>
              </c:ext>
            </c:extLst>
          </c:dPt>
          <c:dLbls>
            <c:dLbl>
              <c:idx val="0"/>
              <c:layout>
                <c:manualLayout>
                  <c:x val="-0.16619817424232197"/>
                  <c:y val="-0.27825728457079069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ED-431E-BD2D-F2F0674FF041}"/>
                </c:ext>
              </c:extLst>
            </c:dLbl>
            <c:dLbl>
              <c:idx val="1"/>
              <c:layout>
                <c:manualLayout>
                  <c:x val="-7.3534923949260048E-2"/>
                  <c:y val="7.13215092133882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ED-431E-BD2D-F2F0674FF041}"/>
                </c:ext>
              </c:extLst>
            </c:dLbl>
            <c:dLbl>
              <c:idx val="2"/>
              <c:layout>
                <c:manualLayout>
                  <c:x val="-3.1529596399984636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ED-431E-BD2D-F2F0674FF041}"/>
                </c:ext>
              </c:extLst>
            </c:dLbl>
            <c:dLbl>
              <c:idx val="3"/>
              <c:layout>
                <c:manualLayout>
                  <c:x val="0.16811878119461285"/>
                  <c:y val="8.593232484120420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ED-431E-BD2D-F2F0674FF0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Data!$A$32:$A$35</c:f>
              <c:strCache>
                <c:ptCount val="4"/>
                <c:pt idx="0">
                  <c:v>Annex 2 </c:v>
                </c:pt>
                <c:pt idx="1">
                  <c:v>Annex 3</c:v>
                </c:pt>
                <c:pt idx="2">
                  <c:v>Annex 4</c:v>
                </c:pt>
                <c:pt idx="3">
                  <c:v>Annex 5</c:v>
                </c:pt>
              </c:strCache>
            </c:strRef>
          </c:cat>
          <c:val>
            <c:numRef>
              <c:f>Data!$Z$32:$Z$35</c:f>
              <c:numCache>
                <c:formatCode>_ * #,##0_ ;_ * \-#,##0_ ;_ * "-"??_ ;_ @_ </c:formatCode>
                <c:ptCount val="4"/>
                <c:pt idx="0">
                  <c:v>4.3913043478260869</c:v>
                </c:pt>
                <c:pt idx="1">
                  <c:v>0.82608695652173914</c:v>
                </c:pt>
                <c:pt idx="2">
                  <c:v>0.21739130434782608</c:v>
                </c:pt>
                <c:pt idx="3">
                  <c:v>0.21739130434782608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ED-431E-BD2D-F2F0674FF04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Data!$Z$36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01-A212-4670-BCFB-15DA640D0466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03-A212-4670-BCFB-15DA640D0466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A212-4670-BCFB-15DA640D046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A212-4670-BCFB-15DA640D0466}"/>
              </c:ext>
            </c:extLst>
          </c:dPt>
          <c:dPt>
            <c:idx val="4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9-A212-4670-BCFB-15DA640D0466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A212-4670-BCFB-15DA640D0466}"/>
              </c:ext>
            </c:extLst>
          </c:dPt>
          <c:dPt>
            <c:idx val="6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0D-A212-4670-BCFB-15DA640D0466}"/>
              </c:ext>
            </c:extLst>
          </c:dPt>
          <c:dPt>
            <c:idx val="7"/>
            <c:bubble3D val="0"/>
            <c:spPr>
              <a:solidFill>
                <a:srgbClr val="0101FF"/>
              </a:solidFill>
            </c:spPr>
            <c:extLst>
              <c:ext xmlns:c16="http://schemas.microsoft.com/office/drawing/2014/chart" uri="{C3380CC4-5D6E-409C-BE32-E72D297353CC}">
                <c16:uniqueId val="{0000000F-A212-4670-BCFB-15DA640D0466}"/>
              </c:ext>
            </c:extLst>
          </c:dPt>
          <c:dLbls>
            <c:dLbl>
              <c:idx val="0"/>
              <c:layout>
                <c:manualLayout>
                  <c:x val="-0.17264364840389521"/>
                  <c:y val="-3.7432054874561325E-2"/>
                </c:manualLayout>
              </c:layout>
              <c:tx>
                <c:rich>
                  <a:bodyPr/>
                  <a:lstStyle/>
                  <a:p>
                    <a:fld id="{63D40433-57AD-44B7-92C4-1CD4085D869D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0A5705B6-C26E-48A2-BD49-03BB85A8A9A7}" type="PERCENTAGE">
                      <a:rPr lang="en-US" baseline="0">
                        <a:solidFill>
                          <a:schemeClr val="bg1"/>
                        </a:solidFill>
                      </a:rPr>
                      <a:pPr/>
                      <a:t>[POURCENTAGE]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212-4670-BCFB-15DA640D0466}"/>
                </c:ext>
              </c:extLst>
            </c:dLbl>
            <c:dLbl>
              <c:idx val="1"/>
              <c:layout>
                <c:manualLayout>
                  <c:x val="0.13241074336270453"/>
                  <c:y val="-0.171997045494378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12-4670-BCFB-15DA640D0466}"/>
                </c:ext>
              </c:extLst>
            </c:dLbl>
            <c:dLbl>
              <c:idx val="2"/>
              <c:layout>
                <c:manualLayout>
                  <c:x val="-7.8401784054053805E-2"/>
                  <c:y val="0.169959253498582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12-4670-BCFB-15DA640D0466}"/>
                </c:ext>
              </c:extLst>
            </c:dLbl>
            <c:dLbl>
              <c:idx val="4"/>
              <c:layout>
                <c:manualLayout>
                  <c:x val="-5.3471667894321048E-2"/>
                  <c:y val="-0.129565837902801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12-4670-BCFB-15DA640D0466}"/>
                </c:ext>
              </c:extLst>
            </c:dLbl>
            <c:dLbl>
              <c:idx val="5"/>
              <c:layout>
                <c:manualLayout>
                  <c:x val="0.10200241216107236"/>
                  <c:y val="0.189433684323141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12-4670-BCFB-15DA640D0466}"/>
                </c:ext>
              </c:extLst>
            </c:dLbl>
            <c:dLbl>
              <c:idx val="6"/>
              <c:layout>
                <c:manualLayout>
                  <c:x val="0.22146024608563172"/>
                  <c:y val="2.614987856481133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212-4670-BCFB-15DA640D0466}"/>
                </c:ext>
              </c:extLst>
            </c:dLbl>
            <c:dLbl>
              <c:idx val="7"/>
              <c:layout>
                <c:manualLayout>
                  <c:x val="0.36643878011220443"/>
                  <c:y val="0.220989848864529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212-4670-BCFB-15DA640D04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Data!$A$37:$A$44</c:f>
              <c:strCache>
                <c:ptCount val="8"/>
                <c:pt idx="0">
                  <c:v>Annex 2</c:v>
                </c:pt>
                <c:pt idx="1">
                  <c:v>Annex 5</c:v>
                </c:pt>
                <c:pt idx="2">
                  <c:v>Annex 6</c:v>
                </c:pt>
                <c:pt idx="3">
                  <c:v>Annex 4</c:v>
                </c:pt>
                <c:pt idx="4">
                  <c:v>Annex 3</c:v>
                </c:pt>
                <c:pt idx="5">
                  <c:v>EC design examination</c:v>
                </c:pt>
                <c:pt idx="6">
                  <c:v>EC design examination with drug consultation</c:v>
                </c:pt>
                <c:pt idx="7">
                  <c:v>EC design examination with drug consultation for initial certification</c:v>
                </c:pt>
              </c:strCache>
            </c:strRef>
          </c:cat>
          <c:val>
            <c:numRef>
              <c:f>Data!$Z$37:$Z$44</c:f>
              <c:numCache>
                <c:formatCode>_ * #,##0_ ;_ * \-#,##0_ ;_ * "-"??_ ;_ @_ </c:formatCode>
                <c:ptCount val="8"/>
                <c:pt idx="0">
                  <c:v>106.56521739130434</c:v>
                </c:pt>
                <c:pt idx="1">
                  <c:v>53</c:v>
                </c:pt>
                <c:pt idx="2">
                  <c:v>2.9130434782608696</c:v>
                </c:pt>
                <c:pt idx="3">
                  <c:v>1.2608695652173914</c:v>
                </c:pt>
                <c:pt idx="4">
                  <c:v>0.95652173913043481</c:v>
                </c:pt>
                <c:pt idx="5">
                  <c:v>33.478260869565219</c:v>
                </c:pt>
                <c:pt idx="6">
                  <c:v>1.0869565217391304</c:v>
                </c:pt>
                <c:pt idx="7">
                  <c:v>0.56521739130434778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212-4670-BCFB-15DA640D0466}"/>
            </c:ext>
          </c:extLst>
        </c:ser>
        <c:ser>
          <c:idx val="1"/>
          <c:order val="1"/>
          <c:tx>
            <c:strRef>
              <c:f>Data!$Z$36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12-A212-4670-BCFB-15DA640D0466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14-A212-4670-BCFB-15DA640D0466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6-A212-4670-BCFB-15DA640D046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8-A212-4670-BCFB-15DA640D0466}"/>
              </c:ext>
            </c:extLst>
          </c:dPt>
          <c:dPt>
            <c:idx val="4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1A-A212-4670-BCFB-15DA640D0466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C-A212-4670-BCFB-15DA640D0466}"/>
              </c:ext>
            </c:extLst>
          </c:dPt>
          <c:dPt>
            <c:idx val="6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1E-A212-4670-BCFB-15DA640D0466}"/>
              </c:ext>
            </c:extLst>
          </c:dPt>
          <c:dPt>
            <c:idx val="7"/>
            <c:bubble3D val="0"/>
            <c:spPr>
              <a:solidFill>
                <a:srgbClr val="0101FF"/>
              </a:solidFill>
            </c:spPr>
            <c:extLst>
              <c:ext xmlns:c16="http://schemas.microsoft.com/office/drawing/2014/chart" uri="{C3380CC4-5D6E-409C-BE32-E72D297353CC}">
                <c16:uniqueId val="{00000020-A212-4670-BCFB-15DA640D0466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A212-4670-BCFB-15DA640D0466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A212-4670-BCFB-15DA640D0466}"/>
                </c:ext>
              </c:extLst>
            </c:dLbl>
            <c:dLbl>
              <c:idx val="2"/>
              <c:layout>
                <c:manualLayout>
                  <c:x val="-0.21817359912997872"/>
                  <c:y val="0.270649662381945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212-4670-BCFB-15DA640D0466}"/>
                </c:ext>
              </c:extLst>
            </c:dLbl>
            <c:dLbl>
              <c:idx val="3"/>
              <c:layout>
                <c:manualLayout>
                  <c:x val="-0.18279163008424762"/>
                  <c:y val="0.163878513583237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212-4670-BCFB-15DA640D0466}"/>
                </c:ext>
              </c:extLst>
            </c:dLbl>
            <c:dLbl>
              <c:idx val="4"/>
              <c:layout>
                <c:manualLayout>
                  <c:x val="-0.12951877023548095"/>
                  <c:y val="7.4609383762927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212-4670-BCFB-15DA640D0466}"/>
                </c:ext>
              </c:extLst>
            </c:dLbl>
            <c:dLbl>
              <c:idx val="5"/>
              <c:layout>
                <c:manualLayout>
                  <c:x val="0.12956599458271442"/>
                  <c:y val="0.193590024003409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212-4670-BCFB-15DA640D0466}"/>
                </c:ext>
              </c:extLst>
            </c:dLbl>
            <c:dLbl>
              <c:idx val="6"/>
              <c:layout>
                <c:manualLayout>
                  <c:x val="-0.22458570884959972"/>
                  <c:y val="0.221688034188034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212-4670-BCFB-15DA640D0466}"/>
                </c:ext>
              </c:extLst>
            </c:dLbl>
            <c:dLbl>
              <c:idx val="7"/>
              <c:layout>
                <c:manualLayout>
                  <c:x val="0.2314144861216601"/>
                  <c:y val="7.83475783475783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47857426810612"/>
                      <c:h val="0.43803418803418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A212-4670-BCFB-15DA640D04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Data!$A$37:$A$44</c:f>
              <c:strCache>
                <c:ptCount val="8"/>
                <c:pt idx="0">
                  <c:v>Annex 2</c:v>
                </c:pt>
                <c:pt idx="1">
                  <c:v>Annex 5</c:v>
                </c:pt>
                <c:pt idx="2">
                  <c:v>Annex 6</c:v>
                </c:pt>
                <c:pt idx="3">
                  <c:v>Annex 4</c:v>
                </c:pt>
                <c:pt idx="4">
                  <c:v>Annex 3</c:v>
                </c:pt>
                <c:pt idx="5">
                  <c:v>EC design examination</c:v>
                </c:pt>
                <c:pt idx="6">
                  <c:v>EC design examination with drug consultation</c:v>
                </c:pt>
                <c:pt idx="7">
                  <c:v>EC design examination with drug consultation for initial certification</c:v>
                </c:pt>
              </c:strCache>
            </c:strRef>
          </c:cat>
          <c:val>
            <c:numRef>
              <c:f>Data!$Z$37:$Z$44</c:f>
              <c:numCache>
                <c:formatCode>_ * #,##0_ ;_ * \-#,##0_ ;_ * "-"??_ ;_ @_ </c:formatCode>
                <c:ptCount val="8"/>
                <c:pt idx="0">
                  <c:v>106.56521739130434</c:v>
                </c:pt>
                <c:pt idx="1">
                  <c:v>53</c:v>
                </c:pt>
                <c:pt idx="2">
                  <c:v>2.9130434782608696</c:v>
                </c:pt>
                <c:pt idx="3">
                  <c:v>1.2608695652173914</c:v>
                </c:pt>
                <c:pt idx="4">
                  <c:v>0.95652173913043481</c:v>
                </c:pt>
                <c:pt idx="5">
                  <c:v>33.478260869565219</c:v>
                </c:pt>
                <c:pt idx="6">
                  <c:v>1.0869565217391304</c:v>
                </c:pt>
                <c:pt idx="7">
                  <c:v>0.56521739130434778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A212-4670-BCFB-15DA640D046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Data!$Z$45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78CA-434B-99A0-2C3324E85B84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78CA-434B-99A0-2C3324E85B84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5-78CA-434B-99A0-2C3324E85B84}"/>
              </c:ext>
            </c:extLst>
          </c:dPt>
          <c:dLbls>
            <c:dLbl>
              <c:idx val="0"/>
              <c:layout>
                <c:manualLayout>
                  <c:x val="-9.4043678428253563E-2"/>
                  <c:y val="0.216260272470671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rgbClr val="000080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CA-434B-99A0-2C3324E85B84}"/>
                </c:ext>
              </c:extLst>
            </c:dLbl>
            <c:dLbl>
              <c:idx val="1"/>
              <c:layout>
                <c:manualLayout>
                  <c:x val="0.14699742603885135"/>
                  <c:y val="-0.28760368087835203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CA-434B-99A0-2C3324E85B84}"/>
                </c:ext>
              </c:extLst>
            </c:dLbl>
            <c:dLbl>
              <c:idx val="2"/>
              <c:layout>
                <c:manualLayout>
                  <c:x val="-0.13651053309756861"/>
                  <c:y val="3.3402262684568165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rgbClr val="000080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CA-434B-99A0-2C3324E85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Data!$A$46:$A$48</c:f>
              <c:strCache>
                <c:ptCount val="3"/>
                <c:pt idx="0">
                  <c:v>Annex 3</c:v>
                </c:pt>
                <c:pt idx="1">
                  <c:v>Annex 4 </c:v>
                </c:pt>
                <c:pt idx="2">
                  <c:v>Annex 7</c:v>
                </c:pt>
              </c:strCache>
            </c:strRef>
          </c:cat>
          <c:val>
            <c:numRef>
              <c:f>Data!$Z$46:$Z$48</c:f>
              <c:numCache>
                <c:formatCode>_ * #,##0_ ;_ * \-#,##0_ ;_ * "-"??_ ;_ @_ </c:formatCode>
                <c:ptCount val="3"/>
                <c:pt idx="0">
                  <c:v>3.4347826086956523</c:v>
                </c:pt>
                <c:pt idx="1">
                  <c:v>14.869565217391305</c:v>
                </c:pt>
                <c:pt idx="2">
                  <c:v>0.56521739130434778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CA-434B-99A0-2C3324E85B8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1D6B-4FD1-B09D-4E1FD353FE12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1D6B-4FD1-B09D-4E1FD353FE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Data!$Y$49:$Z$49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Data!$Y$50:$Z$50</c:f>
              <c:numCache>
                <c:formatCode>_ * #,##0_ ;_ * \-#,##0_ ;_ * "-"??_ ;_ @_ </c:formatCode>
                <c:ptCount val="2"/>
                <c:pt idx="0">
                  <c:v>20545</c:v>
                </c:pt>
                <c:pt idx="1">
                  <c:v>893.26086956521738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6B-4FD1-B09D-4E1FD353F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184144"/>
        <c:axId val="279184536"/>
      </c:barChart>
      <c:catAx>
        <c:axId val="27918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184536"/>
        <c:crosses val="autoZero"/>
        <c:auto val="1"/>
        <c:lblAlgn val="ctr"/>
        <c:lblOffset val="100"/>
        <c:noMultiLvlLbl val="0"/>
      </c:catAx>
      <c:valAx>
        <c:axId val="279184536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18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56932513004061"/>
          <c:y val="0.21423778934948884"/>
          <c:w val="0.88956188168786576"/>
          <c:h val="0.69050313110009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2010-à-18'!$A$50</c:f>
              <c:strCache>
                <c:ptCount val="1"/>
                <c:pt idx="0">
                  <c:v>2010 (19 NBs)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600245550321693E-2"/>
                  <c:y val="-7.147415808011224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7AD-400D-AD67-E4A1258AA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2010-à-18'!$B$50:$C$50</c:f>
              <c:numCache>
                <c:formatCode>0</c:formatCode>
                <c:ptCount val="2"/>
                <c:pt idx="0" formatCode="_ * #,##0_ ;_ * \-#,##0_ ;_ * &quot;-&quot;??_ ;_ @_ ">
                  <c:v>11695</c:v>
                </c:pt>
                <c:pt idx="1">
                  <c:v>687.94117647058829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AD-400D-AD67-E4A1258AAD9B}"/>
            </c:ext>
          </c:extLst>
        </c:ser>
        <c:ser>
          <c:idx val="1"/>
          <c:order val="1"/>
          <c:tx>
            <c:strRef>
              <c:f>'Comparaison 2010-à-18'!$A$51</c:f>
              <c:strCache>
                <c:ptCount val="1"/>
                <c:pt idx="0">
                  <c:v>2012 (28 NBs)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2010-à-18'!$B$51:$C$51</c:f>
              <c:numCache>
                <c:formatCode>0</c:formatCode>
                <c:ptCount val="2"/>
                <c:pt idx="0" formatCode="_ * #,##0_ ;_ * \-#,##0_ ;_ * &quot;-&quot;??_ ;_ @_ ">
                  <c:v>18734</c:v>
                </c:pt>
                <c:pt idx="1">
                  <c:v>669.07142857142856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AD-400D-AD67-E4A1258AAD9B}"/>
            </c:ext>
          </c:extLst>
        </c:ser>
        <c:ser>
          <c:idx val="2"/>
          <c:order val="2"/>
          <c:tx>
            <c:strRef>
              <c:f>'Comparaison 2010-à-18'!$A$52</c:f>
              <c:strCache>
                <c:ptCount val="1"/>
                <c:pt idx="0">
                  <c:v>2013 (28 NBs)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4.7667376297528211E-3"/>
                  <c:y val="2.72935735454352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7AD-400D-AD67-E4A1258AA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2010-à-18'!$B$52:$C$52</c:f>
              <c:numCache>
                <c:formatCode>0</c:formatCode>
                <c:ptCount val="2"/>
                <c:pt idx="0" formatCode="_ * #,##0_ ;_ * \-#,##0_ ;_ * &quot;-&quot;??_ ;_ @_ ">
                  <c:v>16946</c:v>
                </c:pt>
                <c:pt idx="1">
                  <c:v>605.21428571428567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AD-400D-AD67-E4A1258AAD9B}"/>
            </c:ext>
          </c:extLst>
        </c:ser>
        <c:ser>
          <c:idx val="3"/>
          <c:order val="3"/>
          <c:tx>
            <c:strRef>
              <c:f>'Comparaison 2010-à-18'!$A$53</c:f>
              <c:strCache>
                <c:ptCount val="1"/>
                <c:pt idx="0">
                  <c:v>2014 (25 NBs)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5.8500920813706354E-3"/>
                  <c:y val="-6.23781676413256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7AD-400D-AD67-E4A1258AA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2010-à-18'!$B$53:$C$53</c:f>
              <c:numCache>
                <c:formatCode>0</c:formatCode>
                <c:ptCount val="2"/>
                <c:pt idx="0" formatCode="_ * #,##0_ ;_ * \-#,##0_ ;_ * &quot;-&quot;??_ ;_ @_ ">
                  <c:v>17113</c:v>
                </c:pt>
                <c:pt idx="1">
                  <c:v>684.52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AD-400D-AD67-E4A1258AAD9B}"/>
            </c:ext>
          </c:extLst>
        </c:ser>
        <c:ser>
          <c:idx val="4"/>
          <c:order val="4"/>
          <c:tx>
            <c:strRef>
              <c:f>'Comparaison 2010-à-18'!$A$54</c:f>
              <c:strCache>
                <c:ptCount val="1"/>
                <c:pt idx="0">
                  <c:v>2015 (22 NBs)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600245550321693E-2"/>
                  <c:y val="-4.67836257309941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7AD-400D-AD67-E4A1258AA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2010-à-18'!$B$54:$C$54</c:f>
              <c:numCache>
                <c:formatCode>0</c:formatCode>
                <c:ptCount val="2"/>
                <c:pt idx="0" formatCode="_ * #,##0_ ;_ * \-#,##0_ ;_ * &quot;-&quot;??_ ;_ @_ ">
                  <c:v>20157</c:v>
                </c:pt>
                <c:pt idx="1">
                  <c:v>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AD-400D-AD67-E4A1258AAD9B}"/>
            </c:ext>
          </c:extLst>
        </c:ser>
        <c:ser>
          <c:idx val="5"/>
          <c:order val="5"/>
          <c:tx>
            <c:strRef>
              <c:f>'Comparaison 2010-à-18'!$A$55</c:f>
              <c:strCache>
                <c:ptCount val="1"/>
                <c:pt idx="0">
                  <c:v>2016 (21 NBs)</c:v>
                </c:pt>
              </c:strCache>
            </c:strRef>
          </c:tx>
          <c:spPr>
            <a:pattFill prst="lgCheck">
              <a:fgClr>
                <a:srgbClr val="0080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0"/>
                  <c:y val="-3.11890838206627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7AD-400D-AD67-E4A1258AA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2010-à-18'!$B$55:$C$55</c:f>
              <c:numCache>
                <c:formatCode>0</c:formatCode>
                <c:ptCount val="2"/>
                <c:pt idx="0" formatCode="_ * #,##0_ ;_ * \-#,##0_ ;_ * &quot;-&quot;??_ ;_ @_ ">
                  <c:v>23484</c:v>
                </c:pt>
                <c:pt idx="1">
                  <c:v>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7AD-400D-AD67-E4A1258AAD9B}"/>
            </c:ext>
          </c:extLst>
        </c:ser>
        <c:ser>
          <c:idx val="6"/>
          <c:order val="6"/>
          <c:tx>
            <c:strRef>
              <c:f>'Comparaison 2010-à-18'!$A$56</c:f>
              <c:strCache>
                <c:ptCount val="1"/>
                <c:pt idx="0">
                  <c:v>2017 (24 NBs)</c:v>
                </c:pt>
              </c:strCache>
            </c:strRef>
          </c:tx>
          <c:spPr>
            <a:pattFill prst="lgCheck">
              <a:fgClr>
                <a:srgbClr val="C709B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2010-à-18'!$B$56:$C$56</c:f>
              <c:numCache>
                <c:formatCode>0</c:formatCode>
                <c:ptCount val="2"/>
                <c:pt idx="0" formatCode="_ * #,##0_ ;_ * \-#,##0_ ;_ * &quot;-&quot;??_ ;_ @_ ">
                  <c:v>22523</c:v>
                </c:pt>
                <c:pt idx="1">
                  <c:v>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AD-400D-AD67-E4A1258AAD9B}"/>
            </c:ext>
          </c:extLst>
        </c:ser>
        <c:ser>
          <c:idx val="7"/>
          <c:order val="7"/>
          <c:tx>
            <c:strRef>
              <c:f>'Comparaison 2010-à-18'!$A$57</c:f>
              <c:strCache>
                <c:ptCount val="1"/>
                <c:pt idx="0">
                  <c:v>2018 (23 NBs)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2.14503376316923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7AD-400D-AD67-E4A1258AA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2010-à-18'!$B$57:$C$57</c:f>
              <c:numCache>
                <c:formatCode>0</c:formatCode>
                <c:ptCount val="2"/>
                <c:pt idx="0" formatCode="_ * #,##0_ ;_ * \-#,##0_ ;_ * &quot;-&quot;??_ ;_ @_ ">
                  <c:v>20545</c:v>
                </c:pt>
                <c:pt idx="1">
                  <c:v>893.26086956521738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7AD-400D-AD67-E4A1258AAD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899352"/>
        <c:axId val="209899744"/>
      </c:barChart>
      <c:catAx>
        <c:axId val="209899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09899744"/>
        <c:crosses val="autoZero"/>
        <c:auto val="1"/>
        <c:lblAlgn val="ctr"/>
        <c:lblOffset val="100"/>
        <c:noMultiLvlLbl val="0"/>
      </c:catAx>
      <c:valAx>
        <c:axId val="209899744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09899352"/>
        <c:crosses val="autoZero"/>
        <c:crossBetween val="between"/>
        <c:majorUnit val="4000"/>
      </c:valAx>
    </c:plotArea>
    <c:legend>
      <c:legendPos val="r"/>
      <c:layout>
        <c:manualLayout>
          <c:xMode val="edge"/>
          <c:yMode val="edge"/>
          <c:x val="0.77068452833363887"/>
          <c:y val="0.14826234439993244"/>
          <c:w val="0.21162788719171347"/>
          <c:h val="0.63948673082531349"/>
        </c:manualLayout>
      </c:layout>
      <c:overlay val="0"/>
      <c:txPr>
        <a:bodyPr/>
        <a:lstStyle/>
        <a:p>
          <a:pPr>
            <a:defRPr sz="1600" b="0">
              <a:solidFill>
                <a:srgbClr val="000080"/>
              </a:solidFill>
              <a:latin typeface="Calibri" panose="020F05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98609839467735E-2"/>
          <c:y val="0.15513183171138462"/>
          <c:w val="0.58214928190155957"/>
          <c:h val="0.688350916441851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AE8E-46FE-AC26-65D7CF59F432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AE8E-46FE-AC26-65D7CF59F432}"/>
              </c:ext>
            </c:extLst>
          </c:dPt>
          <c:dLbls>
            <c:dLbl>
              <c:idx val="0"/>
              <c:layout>
                <c:manualLayout>
                  <c:x val="-4.7667382261253038E-3"/>
                  <c:y val="-4.8132073160066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8E-46FE-AC26-65D7CF59F4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Data!$Y$51:$Z$51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Data!$Y$52:$Z$52</c:f>
              <c:numCache>
                <c:formatCode>_ * #,##0_ ;_ * \-#,##0_ ;_ * "-"??_ ;_ @_ </c:formatCode>
                <c:ptCount val="2"/>
                <c:pt idx="0">
                  <c:v>1220</c:v>
                </c:pt>
                <c:pt idx="1">
                  <c:v>53.043478260869563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8E-46FE-AC26-65D7CF59F432}"/>
            </c:ext>
          </c:extLst>
        </c:ser>
        <c:ser>
          <c:idx val="1"/>
          <c:order val="1"/>
          <c:invertIfNegative val="0"/>
          <c:cat>
            <c:strRef>
              <c:f>Data!$Y$51:$Z$51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[1]Feuil1!$D$49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8E-46FE-AC26-65D7CF59F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185320"/>
        <c:axId val="279185712"/>
      </c:barChart>
      <c:catAx>
        <c:axId val="279185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185712"/>
        <c:crosses val="autoZero"/>
        <c:auto val="1"/>
        <c:lblAlgn val="ctr"/>
        <c:lblOffset val="100"/>
        <c:noMultiLvlLbl val="0"/>
      </c:catAx>
      <c:valAx>
        <c:axId val="279185712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185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'Comparaison 2010-à-18'!$A$68</c:f>
              <c:strCache>
                <c:ptCount val="1"/>
                <c:pt idx="0">
                  <c:v>2010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1251761077801764E-2"/>
                  <c:y val="-1.266372942639820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2010-à-18'!$B$68:$C$68</c:f>
              <c:numCache>
                <c:formatCode>General</c:formatCode>
                <c:ptCount val="2"/>
                <c:pt idx="0" formatCode="_ * #,##0_ ;_ * \-#,##0_ ;_ * &quot;-&quot;??_ ;_ @_ ">
                  <c:v>244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FF-4A97-A3F8-B0FEC2447420}"/>
            </c:ext>
          </c:extLst>
        </c:ser>
        <c:ser>
          <c:idx val="1"/>
          <c:order val="1"/>
          <c:tx>
            <c:strRef>
              <c:f>'Comparaison 2010-à-18'!$A$69</c:f>
              <c:strCache>
                <c:ptCount val="1"/>
                <c:pt idx="0">
                  <c:v>2012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8002817724482822E-2"/>
                  <c:y val="3.45378428696746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2010-à-18'!$B$69:$C$69</c:f>
              <c:numCache>
                <c:formatCode>0</c:formatCode>
                <c:ptCount val="2"/>
                <c:pt idx="0" formatCode="_ * #,##0_ ;_ * \-#,##0_ ;_ * &quot;-&quot;??_ ;_ @_ ">
                  <c:v>915</c:v>
                </c:pt>
                <c:pt idx="1">
                  <c:v>32.678571428571431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FF-4A97-A3F8-B0FEC2447420}"/>
            </c:ext>
          </c:extLst>
        </c:ser>
        <c:ser>
          <c:idx val="2"/>
          <c:order val="2"/>
          <c:tx>
            <c:strRef>
              <c:f>'Comparaison 2010-à-18'!$A$70</c:f>
              <c:strCache>
                <c:ptCount val="1"/>
                <c:pt idx="0">
                  <c:v>2013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4.50070443112070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2010-à-18'!$B$70:$C$70</c:f>
              <c:numCache>
                <c:formatCode>General</c:formatCode>
                <c:ptCount val="2"/>
                <c:pt idx="0" formatCode="_ * #,##0_ ;_ * \-#,##0_ ;_ * &quot;-&quot;??_ ;_ @_ ">
                  <c:v>881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FF-4A97-A3F8-B0FEC2447420}"/>
            </c:ext>
          </c:extLst>
        </c:ser>
        <c:ser>
          <c:idx val="3"/>
          <c:order val="3"/>
          <c:tx>
            <c:strRef>
              <c:f>'Comparaison 2010-à-18'!$A$71</c:f>
              <c:strCache>
                <c:ptCount val="1"/>
                <c:pt idx="0">
                  <c:v>2014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752462717694961E-2"/>
                  <c:y val="-3.4537842869676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2010-à-18'!$B$71:$C$71</c:f>
              <c:numCache>
                <c:formatCode>0</c:formatCode>
                <c:ptCount val="2"/>
                <c:pt idx="0" formatCode="_ * #,##0_ ;_ * \-#,##0_ ;_ * &quot;-&quot;??_ ;_ @_ ">
                  <c:v>1058</c:v>
                </c:pt>
                <c:pt idx="1">
                  <c:v>42.32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DFF-4A97-A3F8-B0FEC2447420}"/>
            </c:ext>
          </c:extLst>
        </c:ser>
        <c:ser>
          <c:idx val="4"/>
          <c:order val="4"/>
          <c:tx>
            <c:strRef>
              <c:f>'Comparaison 2010-à-18'!$A$72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752462717694999E-2"/>
                  <c:y val="-6.90756857393518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2010-à-18'!$B$72:$C$72</c:f>
              <c:numCache>
                <c:formatCode>0</c:formatCode>
                <c:ptCount val="2"/>
                <c:pt idx="0" formatCode="_ * #,##0_ ;_ * \-#,##0_ ;_ * &quot;-&quot;??_ ;_ @_ ">
                  <c:v>1294</c:v>
                </c:pt>
                <c:pt idx="1">
                  <c:v>56.260869565217391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DFF-4A97-A3F8-B0FEC2447420}"/>
            </c:ext>
          </c:extLst>
        </c:ser>
        <c:ser>
          <c:idx val="5"/>
          <c:order val="5"/>
          <c:tx>
            <c:strRef>
              <c:f>'Comparaison 2010-à-18'!$A$73</c:f>
              <c:strCache>
                <c:ptCount val="1"/>
                <c:pt idx="0">
                  <c:v>2016</c:v>
                </c:pt>
              </c:strCache>
            </c:strRef>
          </c:tx>
          <c:spPr>
            <a:pattFill prst="lgCheck">
              <a:fgClr>
                <a:srgbClr val="00800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2010-à-18'!$B$73:$C$73</c:f>
              <c:numCache>
                <c:formatCode>0</c:formatCode>
                <c:ptCount val="2"/>
                <c:pt idx="0" formatCode="_ * #,##0_ ;_ * \-#,##0_ ;_ * &quot;-&quot;??_ ;_ @_ ">
                  <c:v>1881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FF-4A97-A3F8-B0FEC2447420}"/>
            </c:ext>
          </c:extLst>
        </c:ser>
        <c:ser>
          <c:idx val="6"/>
          <c:order val="6"/>
          <c:tx>
            <c:strRef>
              <c:f>'Comparaison 2010-à-18'!$A$74</c:f>
              <c:strCache>
                <c:ptCount val="1"/>
                <c:pt idx="0">
                  <c:v>2017</c:v>
                </c:pt>
              </c:strCache>
            </c:strRef>
          </c:tx>
          <c:spPr>
            <a:pattFill prst="lgCheck">
              <a:fgClr>
                <a:srgbClr val="C709B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1.6263867758815189E-2"/>
                  <c:y val="-6.9727350843598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2010-à-18'!$B$74:$C$74</c:f>
              <c:numCache>
                <c:formatCode>0</c:formatCode>
                <c:ptCount val="2"/>
                <c:pt idx="0" formatCode="_ * #,##0_ ;_ * \-#,##0_ ;_ * &quot;-&quot;??_ ;_ @_ ">
                  <c:v>1043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DFF-4A97-A3F8-B0FEC2447420}"/>
            </c:ext>
          </c:extLst>
        </c:ser>
        <c:ser>
          <c:idx val="7"/>
          <c:order val="7"/>
          <c:tx>
            <c:strRef>
              <c:f>'Comparaison 2010-à-18'!$A$75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7.201127089793128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DFF-4A97-A3F8-B0FEC2447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2010-à-18'!$B$75:$C$75</c:f>
              <c:numCache>
                <c:formatCode>0</c:formatCode>
                <c:ptCount val="2"/>
                <c:pt idx="0" formatCode="_ * #,##0_ ;_ * \-#,##0_ ;_ * &quot;-&quot;??_ ;_ @_ ">
                  <c:v>1220</c:v>
                </c:pt>
                <c:pt idx="1">
                  <c:v>53.043478260869563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DFF-4A97-A3F8-B0FEC2447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02096"/>
        <c:axId val="209902488"/>
      </c:barChart>
      <c:catAx>
        <c:axId val="209902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09902488"/>
        <c:crosses val="autoZero"/>
        <c:auto val="1"/>
        <c:lblAlgn val="ctr"/>
        <c:lblOffset val="100"/>
        <c:noMultiLvlLbl val="0"/>
      </c:catAx>
      <c:valAx>
        <c:axId val="209902488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09902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092643998174974"/>
          <c:y val="0.17724120039437655"/>
          <c:w val="9.0885347035320446E-2"/>
          <c:h val="0.53314463523958655"/>
        </c:manualLayout>
      </c:layout>
      <c:overlay val="0"/>
      <c:txPr>
        <a:bodyPr/>
        <a:lstStyle/>
        <a:p>
          <a:pPr>
            <a:defRPr sz="1600">
              <a:solidFill>
                <a:srgbClr val="000080"/>
              </a:solidFill>
              <a:latin typeface="Calibri" panose="020F05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56383012364418"/>
          <c:y val="0.15047126219517254"/>
          <c:w val="0.87225129116924893"/>
          <c:h val="0.772988956081445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2010-à-18'!$A$3</c:f>
              <c:strCache>
                <c:ptCount val="1"/>
                <c:pt idx="0">
                  <c:v>2010 (17 NBs)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9.9071213870697873E-3"/>
                  <c:y val="-2.89855012323506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2010-à-18'!$B$3:$C$3</c:f>
              <c:numCache>
                <c:formatCode>General</c:formatCode>
                <c:ptCount val="2"/>
                <c:pt idx="0" formatCode="_ * #,##0_ ;_ * \-#,##0_ ;_ * &quot;-&quot;??_ ;_ @_ ">
                  <c:v>13889</c:v>
                </c:pt>
                <c:pt idx="1">
                  <c:v>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9A-4CBF-9530-E3954BA8F469}"/>
            </c:ext>
          </c:extLst>
        </c:ser>
        <c:ser>
          <c:idx val="1"/>
          <c:order val="1"/>
          <c:tx>
            <c:strRef>
              <c:f>'Comparaison 2010-à-18'!$A$4</c:f>
              <c:strCache>
                <c:ptCount val="1"/>
                <c:pt idx="0">
                  <c:v>2012 (28 NBs)</c:v>
                </c:pt>
              </c:strCache>
            </c:strRef>
          </c:tx>
          <c:spPr>
            <a:pattFill prst="lgCheck">
              <a:fgClr>
                <a:srgbClr val="FFC0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3.338158276040977E-2"/>
                  <c:y val="-2.8894524651493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2010-à-18'!$B$4:$C$4</c:f>
              <c:numCache>
                <c:formatCode>0</c:formatCode>
                <c:ptCount val="2"/>
                <c:pt idx="0" formatCode="_ * #,##0_ ;_ * \-#,##0_ ;_ * &quot;-&quot;??_ ;_ @_ ">
                  <c:v>21530</c:v>
                </c:pt>
                <c:pt idx="1">
                  <c:v>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9A-4CBF-9530-E3954BA8F469}"/>
            </c:ext>
          </c:extLst>
        </c:ser>
        <c:ser>
          <c:idx val="2"/>
          <c:order val="2"/>
          <c:tx>
            <c:strRef>
              <c:f>'Comparaison 2010-à-18'!$A$5</c:f>
              <c:strCache>
                <c:ptCount val="1"/>
                <c:pt idx="0">
                  <c:v>2013 (28 NBs)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9.445276422821107E-3"/>
                  <c:y val="-1.0431197654958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2010-à-18'!$B$5:$C$5</c:f>
              <c:numCache>
                <c:formatCode>General</c:formatCode>
                <c:ptCount val="2"/>
                <c:pt idx="0" formatCode="_ * #,##0_ ;_ * \-#,##0_ ;_ * &quot;-&quot;??_ ;_ @_ ">
                  <c:v>21460</c:v>
                </c:pt>
                <c:pt idx="1">
                  <c:v>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9A-4CBF-9530-E3954BA8F469}"/>
            </c:ext>
          </c:extLst>
        </c:ser>
        <c:ser>
          <c:idx val="3"/>
          <c:order val="3"/>
          <c:tx>
            <c:strRef>
              <c:f>'Comparaison 2010-à-18'!$A$6</c:f>
              <c:strCache>
                <c:ptCount val="1"/>
                <c:pt idx="0">
                  <c:v>2014 (25 NBs)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1.4029278847198266E-2"/>
                  <c:y val="-1.0467462880686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2010-à-18'!$B$6:$C$6</c:f>
              <c:numCache>
                <c:formatCode>General</c:formatCode>
                <c:ptCount val="2"/>
                <c:pt idx="0" formatCode="_ * #,##0_ ;_ * \-#,##0_ ;_ * &quot;-&quot;??_ ;_ @_ ">
                  <c:v>22487</c:v>
                </c:pt>
                <c:pt idx="1">
                  <c:v>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9A-4CBF-9530-E3954BA8F469}"/>
            </c:ext>
          </c:extLst>
        </c:ser>
        <c:ser>
          <c:idx val="4"/>
          <c:order val="4"/>
          <c:tx>
            <c:strRef>
              <c:f>'Comparaison 2010-à-18'!$A$7</c:f>
              <c:strCache>
                <c:ptCount val="1"/>
                <c:pt idx="0">
                  <c:v>2015 (22 NBs)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3.8970219019995284E-2"/>
                  <c:y val="-4.44867172429197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2010-à-18'!$B$7:$C$7</c:f>
              <c:numCache>
                <c:formatCode>General</c:formatCode>
                <c:ptCount val="2"/>
                <c:pt idx="0" formatCode="_ * #,##0_ ;_ * \-#,##0_ ;_ * &quot;-&quot;??_ ;_ @_ ">
                  <c:v>21037</c:v>
                </c:pt>
                <c:pt idx="1">
                  <c:v>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79A-4CBF-9530-E3954BA8F469}"/>
            </c:ext>
          </c:extLst>
        </c:ser>
        <c:ser>
          <c:idx val="5"/>
          <c:order val="5"/>
          <c:tx>
            <c:strRef>
              <c:f>'Comparaison 2010-à-18'!$A$8</c:f>
              <c:strCache>
                <c:ptCount val="1"/>
                <c:pt idx="0">
                  <c:v>2016 (21 NBs)</c:v>
                </c:pt>
              </c:strCache>
            </c:strRef>
          </c:tx>
          <c:spPr>
            <a:pattFill prst="lgCheck">
              <a:fgClr>
                <a:srgbClr val="008000"/>
              </a:fgClr>
              <a:bgClr>
                <a:schemeClr val="bg1"/>
              </a:bgClr>
            </a:pattFill>
          </c:spPr>
          <c:invertIfNegative val="0"/>
          <c:dPt>
            <c:idx val="0"/>
            <c:invertIfNegative val="0"/>
            <c:bubble3D val="0"/>
            <c:spPr>
              <a:pattFill prst="lgCheck">
                <a:fgClr>
                  <a:srgbClr val="008000"/>
                </a:fgClr>
                <a:bgClr>
                  <a:schemeClr val="bg1"/>
                </a:bgClr>
              </a:patt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c:spPr>
            <c:extLst>
              <c:ext xmlns:c16="http://schemas.microsoft.com/office/drawing/2014/chart" uri="{C3380CC4-5D6E-409C-BE32-E72D297353CC}">
                <c16:uniqueId val="{00000009-F79A-4CBF-9530-E3954BA8F469}"/>
              </c:ext>
            </c:extLst>
          </c:dPt>
          <c:dLbls>
            <c:dLbl>
              <c:idx val="0"/>
              <c:layout>
                <c:manualLayout>
                  <c:x val="3.3023737956898737E-3"/>
                  <c:y val="-1.58102733994639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2010-à-18'!$B$8:$C$8</c:f>
              <c:numCache>
                <c:formatCode>0</c:formatCode>
                <c:ptCount val="2"/>
                <c:pt idx="0" formatCode="_ * #,##0_ ;_ * \-#,##0_ ;_ * &quot;-&quot;??_ ;_ @_ ">
                  <c:v>19763</c:v>
                </c:pt>
                <c:pt idx="1">
                  <c:v>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9A-4CBF-9530-E3954BA8F469}"/>
            </c:ext>
          </c:extLst>
        </c:ser>
        <c:ser>
          <c:idx val="6"/>
          <c:order val="6"/>
          <c:tx>
            <c:strRef>
              <c:f>'Comparaison 2010-à-18'!$A$9</c:f>
              <c:strCache>
                <c:ptCount val="1"/>
                <c:pt idx="0">
                  <c:v>2017 (24 NBs)</c:v>
                </c:pt>
              </c:strCache>
            </c:strRef>
          </c:tx>
          <c:spPr>
            <a:pattFill prst="lgCheck">
              <a:fgClr>
                <a:srgbClr val="C709B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4.1452775397628178E-2"/>
                  <c:y val="-1.8318060041202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2010-à-18'!$B$9:$C$9</c:f>
              <c:numCache>
                <c:formatCode>General</c:formatCode>
                <c:ptCount val="2"/>
                <c:pt idx="0" formatCode="_ * #,##0_ ;_ * \-#,##0_ ;_ * &quot;-&quot;??_ ;_ @_ ">
                  <c:v>19775</c:v>
                </c:pt>
                <c:pt idx="1">
                  <c:v>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79A-4CBF-9530-E3954BA8F469}"/>
            </c:ext>
          </c:extLst>
        </c:ser>
        <c:ser>
          <c:idx val="7"/>
          <c:order val="7"/>
          <c:tx>
            <c:strRef>
              <c:f>'Comparaison 2010-à-18'!$A$10</c:f>
              <c:strCache>
                <c:ptCount val="1"/>
                <c:pt idx="0">
                  <c:v>2018 (23 NBs)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9.907121387069802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79A-4CBF-9530-E3954BA8F4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2010-à-18'!$B$10:$C$10</c:f>
              <c:numCache>
                <c:formatCode>0</c:formatCode>
                <c:ptCount val="2"/>
                <c:pt idx="0" formatCode="_ * #,##0_ ;_ * \-#,##0_ ;_ * &quot;-&quot;??_ ;_ @_ ">
                  <c:v>18449</c:v>
                </c:pt>
                <c:pt idx="1">
                  <c:v>802.13043478260875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79A-4CBF-9530-E3954BA8F4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0001200"/>
        <c:axId val="280001592"/>
      </c:barChart>
      <c:catAx>
        <c:axId val="280001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80001592"/>
        <c:crosses val="autoZero"/>
        <c:auto val="1"/>
        <c:lblAlgn val="ctr"/>
        <c:lblOffset val="100"/>
        <c:noMultiLvlLbl val="0"/>
      </c:catAx>
      <c:valAx>
        <c:axId val="280001592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8000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69003784921133"/>
          <c:y val="0.17481315177519455"/>
          <c:w val="0.19097935781252243"/>
          <c:h val="0.43222216712371914"/>
        </c:manualLayout>
      </c:layout>
      <c:overlay val="0"/>
      <c:txPr>
        <a:bodyPr/>
        <a:lstStyle/>
        <a:p>
          <a:pPr>
            <a:defRPr sz="1600">
              <a:solidFill>
                <a:srgbClr val="000080"/>
              </a:solidFill>
              <a:latin typeface="Calibri" panose="020F05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69881889763778"/>
          <c:y val="0.15064377369495477"/>
          <c:w val="0.44693591426071744"/>
          <c:h val="0.74489319043452906"/>
        </c:manualLayout>
      </c:layout>
      <c:pie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1AC7-4033-9C51-DF84A01C8755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1AC7-4033-9C51-DF84A01C875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C7-4033-9C51-DF84A01C8755}"/>
                </c:ext>
              </c:extLst>
            </c:dLbl>
            <c:dLbl>
              <c:idx val="1"/>
              <c:layout>
                <c:manualLayout>
                  <c:x val="-0.19590567969722114"/>
                  <c:y val="-0.15233280090918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32076017293862"/>
                      <c:h val="0.19191111111111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AC7-4033-9C51-DF84A01C8755}"/>
                </c:ext>
              </c:extLst>
            </c:dLbl>
            <c:dLbl>
              <c:idx val="2"/>
              <c:layout>
                <c:manualLayout>
                  <c:x val="0.10383969307341352"/>
                  <c:y val="0.133355628973829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C7-4033-9C51-DF84A01C8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Data!$A$54:$A$56</c:f>
              <c:strCache>
                <c:ptCount val="3"/>
                <c:pt idx="0">
                  <c:v> Certification holders</c:v>
                </c:pt>
                <c:pt idx="1">
                  <c:v>Outside EU</c:v>
                </c:pt>
                <c:pt idx="2">
                  <c:v>EU</c:v>
                </c:pt>
              </c:strCache>
            </c:strRef>
          </c:cat>
          <c:val>
            <c:numRef>
              <c:f>Data!$Y$54:$Y$56</c:f>
              <c:numCache>
                <c:formatCode>_ * #,##0_ ;_ * \-#,##0_ ;_ * "-"??_ ;_ @_ </c:formatCode>
                <c:ptCount val="3"/>
                <c:pt idx="0" formatCode="General">
                  <c:v>0</c:v>
                </c:pt>
                <c:pt idx="1">
                  <c:v>21976</c:v>
                </c:pt>
                <c:pt idx="2">
                  <c:v>9290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C7-4033-9C51-DF84A01C875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77562952201167"/>
          <c:y val="0.20190386135139146"/>
          <c:w val="0.90109687508573622"/>
          <c:h val="0.70301226413194395"/>
        </c:manualLayout>
      </c:layout>
      <c:barChart>
        <c:barDir val="col"/>
        <c:grouping val="clustered"/>
        <c:varyColors val="0"/>
        <c:ser>
          <c:idx val="0"/>
          <c:order val="0"/>
          <c:tx>
            <c:v>FTE Employee</c:v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Data!$Y$57:$AA$57</c:f>
              <c:strCache>
                <c:ptCount val="3"/>
                <c:pt idx="0">
                  <c:v>Total</c:v>
                </c:pt>
                <c:pt idx="1">
                  <c:v>Average</c:v>
                </c:pt>
                <c:pt idx="2">
                  <c:v>Median</c:v>
                </c:pt>
              </c:strCache>
            </c:strRef>
          </c:cat>
          <c:val>
            <c:numRef>
              <c:f>Data!$Y$58:$AA$58</c:f>
              <c:numCache>
                <c:formatCode>_ * #,##0_ ;_ * \-#,##0_ ;_ * "-"??_ ;_ @_ </c:formatCode>
                <c:ptCount val="3"/>
                <c:pt idx="0">
                  <c:v>2604.5</c:v>
                </c:pt>
                <c:pt idx="1">
                  <c:v>113.23913043478261</c:v>
                </c:pt>
                <c:pt idx="2" formatCode="0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D-40E3-9A87-77F6239702D5}"/>
            </c:ext>
          </c:extLst>
        </c:ser>
        <c:ser>
          <c:idx val="1"/>
          <c:order val="1"/>
          <c:tx>
            <c:v>FTE External Contractors</c:v>
          </c:tx>
          <c:spPr>
            <a:solidFill>
              <a:srgbClr val="00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Data!$Y$57:$AA$57</c:f>
              <c:strCache>
                <c:ptCount val="3"/>
                <c:pt idx="0">
                  <c:v>Total</c:v>
                </c:pt>
                <c:pt idx="1">
                  <c:v>Average</c:v>
                </c:pt>
                <c:pt idx="2">
                  <c:v>Median</c:v>
                </c:pt>
              </c:strCache>
            </c:strRef>
          </c:cat>
          <c:val>
            <c:numRef>
              <c:f>Data!$Y$59:$AA$59</c:f>
              <c:numCache>
                <c:formatCode>_ * #,##0_ ;_ * \-#,##0_ ;_ * "-"??_ ;_ @_ </c:formatCode>
                <c:ptCount val="3"/>
                <c:pt idx="0">
                  <c:v>530.5</c:v>
                </c:pt>
                <c:pt idx="1">
                  <c:v>23.065217391304348</c:v>
                </c:pt>
                <c:pt idx="2" formatCode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7D-40E3-9A87-77F623970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186496"/>
        <c:axId val="279186888"/>
      </c:barChart>
      <c:catAx>
        <c:axId val="279186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8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186888"/>
        <c:crosses val="autoZero"/>
        <c:auto val="1"/>
        <c:lblAlgn val="ctr"/>
        <c:lblOffset val="100"/>
        <c:noMultiLvlLbl val="0"/>
      </c:catAx>
      <c:valAx>
        <c:axId val="279186888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8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186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17735760743839"/>
          <c:y val="0.21392076339794805"/>
          <c:w val="0.30615992952638327"/>
          <c:h val="0.28618370528761711"/>
        </c:manualLayout>
      </c:layout>
      <c:overlay val="0"/>
      <c:txPr>
        <a:bodyPr/>
        <a:lstStyle/>
        <a:p>
          <a:pPr>
            <a:defRPr sz="1800">
              <a:solidFill>
                <a:srgbClr val="000080"/>
              </a:solidFill>
              <a:latin typeface="Calibri" panose="020F05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40808610989976E-2"/>
          <c:y val="0.14985858585858586"/>
          <c:w val="0.89064334043451709"/>
          <c:h val="0.73560677642567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2010-à-18'!$A$91</c:f>
              <c:strCache>
                <c:ptCount val="1"/>
                <c:pt idx="0">
                  <c:v>2010</c:v>
                </c:pt>
              </c:strCache>
            </c:strRef>
          </c:tx>
          <c:spPr>
            <a:pattFill prst="lgCheck">
              <a:fgClr>
                <a:srgbClr val="00B0F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2010-à-18'!$B$91:$C$91</c:f>
              <c:numCache>
                <c:formatCode>0</c:formatCode>
                <c:ptCount val="2"/>
                <c:pt idx="0">
                  <c:v>45.264705882352942</c:v>
                </c:pt>
                <c:pt idx="1">
                  <c:v>18.235294117647058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7D-4853-A2B8-CA8B16A49054}"/>
            </c:ext>
          </c:extLst>
        </c:ser>
        <c:ser>
          <c:idx val="1"/>
          <c:order val="1"/>
          <c:tx>
            <c:strRef>
              <c:f>'Comparaison 2010-à-18'!$A$92</c:f>
              <c:strCache>
                <c:ptCount val="1"/>
                <c:pt idx="0">
                  <c:v>2012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2010-à-18'!$B$92:$C$92</c:f>
              <c:numCache>
                <c:formatCode>0</c:formatCode>
                <c:ptCount val="2"/>
                <c:pt idx="0">
                  <c:v>49.407142857142858</c:v>
                </c:pt>
                <c:pt idx="1">
                  <c:v>28.035714285714285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7D-4853-A2B8-CA8B16A49054}"/>
            </c:ext>
          </c:extLst>
        </c:ser>
        <c:ser>
          <c:idx val="2"/>
          <c:order val="2"/>
          <c:tx>
            <c:strRef>
              <c:f>'Comparaison 2010-à-18'!$A$93</c:f>
              <c:strCache>
                <c:ptCount val="1"/>
                <c:pt idx="0">
                  <c:v>2013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2010-à-18'!$B$93:$C$93</c:f>
              <c:numCache>
                <c:formatCode>0</c:formatCode>
                <c:ptCount val="2"/>
                <c:pt idx="0">
                  <c:v>46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7D-4853-A2B8-CA8B16A49054}"/>
            </c:ext>
          </c:extLst>
        </c:ser>
        <c:ser>
          <c:idx val="3"/>
          <c:order val="3"/>
          <c:tx>
            <c:strRef>
              <c:f>'Comparaison 2010-à-18'!$A$94</c:f>
              <c:strCache>
                <c:ptCount val="1"/>
                <c:pt idx="0">
                  <c:v>2014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2010-à-18'!$B$94:$C$94</c:f>
              <c:numCache>
                <c:formatCode>0</c:formatCode>
                <c:ptCount val="2"/>
                <c:pt idx="0">
                  <c:v>65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7D-4853-A2B8-CA8B16A49054}"/>
            </c:ext>
          </c:extLst>
        </c:ser>
        <c:ser>
          <c:idx val="4"/>
          <c:order val="4"/>
          <c:tx>
            <c:strRef>
              <c:f>'Comparaison 2010-à-18'!$A$95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2010-à-18'!$B$95:$C$95</c:f>
              <c:numCache>
                <c:formatCode>0</c:formatCode>
                <c:ptCount val="2"/>
                <c:pt idx="0">
                  <c:v>77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7D-4853-A2B8-CA8B16A49054}"/>
            </c:ext>
          </c:extLst>
        </c:ser>
        <c:ser>
          <c:idx val="5"/>
          <c:order val="5"/>
          <c:tx>
            <c:strRef>
              <c:f>'Comparaison 2010-à-18'!$A$96</c:f>
              <c:strCache>
                <c:ptCount val="1"/>
                <c:pt idx="0">
                  <c:v>2016</c:v>
                </c:pt>
              </c:strCache>
            </c:strRef>
          </c:tx>
          <c:spPr>
            <a:pattFill prst="lgCheck">
              <a:fgClr>
                <a:srgbClr val="0101FF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2010-à-18'!$B$96:$C$96</c:f>
              <c:numCache>
                <c:formatCode>0</c:formatCode>
                <c:ptCount val="2"/>
                <c:pt idx="0">
                  <c:v>86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7D-4853-A2B8-CA8B16A49054}"/>
            </c:ext>
          </c:extLst>
        </c:ser>
        <c:ser>
          <c:idx val="6"/>
          <c:order val="6"/>
          <c:tx>
            <c:strRef>
              <c:f>'Comparaison 2010-à-18'!$A$97</c:f>
              <c:strCache>
                <c:ptCount val="1"/>
                <c:pt idx="0">
                  <c:v>2017</c:v>
                </c:pt>
              </c:strCache>
            </c:strRef>
          </c:tx>
          <c:spPr>
            <a:pattFill prst="lgCheck">
              <a:fgClr>
                <a:srgbClr val="C709B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2010-à-18'!$B$97:$C$97</c:f>
              <c:numCache>
                <c:formatCode>0</c:formatCode>
                <c:ptCount val="2"/>
                <c:pt idx="0">
                  <c:v>91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7D-4853-A2B8-CA8B16A49054}"/>
            </c:ext>
          </c:extLst>
        </c:ser>
        <c:ser>
          <c:idx val="7"/>
          <c:order val="7"/>
          <c:tx>
            <c:strRef>
              <c:f>'Comparaison 2010-à-18'!$A$98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8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2010-à-18'!$B$90:$C$90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2010-à-18'!$B$98:$C$98</c:f>
              <c:numCache>
                <c:formatCode>0</c:formatCode>
                <c:ptCount val="2"/>
                <c:pt idx="0">
                  <c:v>113.23913043478261</c:v>
                </c:pt>
                <c:pt idx="1">
                  <c:v>23.065217391304348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7D-4853-A2B8-CA8B16A49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018144"/>
        <c:axId val="210018536"/>
      </c:barChart>
      <c:catAx>
        <c:axId val="21001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99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fr-FR"/>
          </a:p>
        </c:txPr>
        <c:crossAx val="210018536"/>
        <c:crosses val="autoZero"/>
        <c:auto val="1"/>
        <c:lblAlgn val="ctr"/>
        <c:lblOffset val="100"/>
        <c:noMultiLvlLbl val="0"/>
      </c:catAx>
      <c:valAx>
        <c:axId val="21001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8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fr-FR"/>
          </a:p>
        </c:txPr>
        <c:crossAx val="21001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743523649768094"/>
          <c:y val="8.0621305315558958E-2"/>
          <c:w val="0.12185725515545394"/>
          <c:h val="0.4996746683260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0099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43590266764354E-2"/>
          <c:y val="0.1764760848192945"/>
          <c:w val="0.89858873647861159"/>
          <c:h val="0.707638049702674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'Graphs 2018'!$B$253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baseline="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'Graphs 2018'!$A$254:$A$256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'Graphs 2018'!$B$254:$B$256</c:f>
              <c:numCache>
                <c:formatCode>_ * #,##0_ ;_ * \-#,##0_ ;_ * "-"??_ ;_ @_ </c:formatCode>
                <c:ptCount val="3"/>
                <c:pt idx="0">
                  <c:v>2028</c:v>
                </c:pt>
                <c:pt idx="1">
                  <c:v>727</c:v>
                </c:pt>
                <c:pt idx="2">
                  <c:v>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A-4968-A4BE-3039483F6D52}"/>
            </c:ext>
          </c:extLst>
        </c:ser>
        <c:ser>
          <c:idx val="1"/>
          <c:order val="1"/>
          <c:tx>
            <c:strRef>
              <c:f>'Graphs 2018'!$C$253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baseline="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'Graphs 2018'!$A$254:$A$256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'Graphs 2018'!$C$254:$C$256</c:f>
              <c:numCache>
                <c:formatCode>_ * #,##0_ ;_ * \-#,##0_ ;_ * "-"??_ ;_ @_ </c:formatCode>
                <c:ptCount val="3"/>
                <c:pt idx="0">
                  <c:v>405.6</c:v>
                </c:pt>
                <c:pt idx="1">
                  <c:v>121.16666666666667</c:v>
                </c:pt>
                <c:pt idx="2">
                  <c:v>31.666666666666668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1A-4968-A4BE-3039483F6D52}"/>
            </c:ext>
          </c:extLst>
        </c:ser>
        <c:ser>
          <c:idx val="2"/>
          <c:order val="2"/>
          <c:tx>
            <c:strRef>
              <c:f>'Graphs 2018'!$D$253</c:f>
              <c:strCache>
                <c:ptCount val="1"/>
                <c:pt idx="0">
                  <c:v>Min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baseline="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'Graphs 2018'!$A$254:$A$256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'Graphs 2018'!$D$254:$D$256</c:f>
              <c:numCache>
                <c:formatCode>General</c:formatCode>
                <c:ptCount val="3"/>
                <c:pt idx="0">
                  <c:v>174</c:v>
                </c:pt>
                <c:pt idx="1">
                  <c:v>53.5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1A-4968-A4BE-3039483F6D52}"/>
            </c:ext>
          </c:extLst>
        </c:ser>
        <c:ser>
          <c:idx val="3"/>
          <c:order val="3"/>
          <c:tx>
            <c:strRef>
              <c:f>'Graphs 2018'!$E$253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baseline="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'Graphs 2018'!$A$254:$A$256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'Graphs 2018'!$E$254:$E$256</c:f>
              <c:numCache>
                <c:formatCode>General</c:formatCode>
                <c:ptCount val="3"/>
                <c:pt idx="0">
                  <c:v>800</c:v>
                </c:pt>
                <c:pt idx="1">
                  <c:v>249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1A-4968-A4BE-3039483F6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998848"/>
        <c:axId val="279999240"/>
      </c:barChart>
      <c:catAx>
        <c:axId val="279998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aseline="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999240"/>
        <c:crosses val="autoZero"/>
        <c:auto val="1"/>
        <c:lblAlgn val="ctr"/>
        <c:lblOffset val="100"/>
        <c:noMultiLvlLbl val="0"/>
      </c:catAx>
      <c:valAx>
        <c:axId val="279999240"/>
        <c:scaling>
          <c:orientation val="minMax"/>
          <c:min val="0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800" baseline="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7999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20609923759511"/>
          <c:y val="0.19593358121901433"/>
          <c:w val="0.15076805054540596"/>
          <c:h val="0.40894284047827356"/>
        </c:manualLayout>
      </c:layout>
      <c:overlay val="0"/>
      <c:txPr>
        <a:bodyPr/>
        <a:lstStyle/>
        <a:p>
          <a:pPr>
            <a:defRPr sz="1800" b="0">
              <a:solidFill>
                <a:srgbClr val="000099"/>
              </a:solidFill>
              <a:latin typeface="Calibri" panose="020F05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Data!$Z$4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43E1-4D36-8131-3B98EF78C26C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43E1-4D36-8131-3B98EF78C26C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5-43E1-4D36-8131-3B98EF78C26C}"/>
              </c:ext>
            </c:extLst>
          </c:dPt>
          <c:dLbls>
            <c:dLbl>
              <c:idx val="0"/>
              <c:layout>
                <c:manualLayout>
                  <c:x val="0.19560687167237828"/>
                  <c:y val="3.7623814502835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E1-4D36-8131-3B98EF78C26C}"/>
                </c:ext>
              </c:extLst>
            </c:dLbl>
            <c:dLbl>
              <c:idx val="1"/>
              <c:layout>
                <c:manualLayout>
                  <c:x val="-5.5552187577448724E-2"/>
                  <c:y val="-0.28243972879211299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E1-4D36-8131-3B98EF78C26C}"/>
                </c:ext>
              </c:extLst>
            </c:dLbl>
            <c:dLbl>
              <c:idx val="2"/>
              <c:layout>
                <c:manualLayout>
                  <c:x val="-0.24987901985249505"/>
                  <c:y val="0.132358291915898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3E1-4D36-8131-3B98EF78C2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Data!$A$5:$A$7</c:f>
              <c:strCache>
                <c:ptCount val="3"/>
                <c:pt idx="0">
                  <c:v>AIMDD</c:v>
                </c:pt>
                <c:pt idx="1">
                  <c:v> MDD</c:v>
                </c:pt>
                <c:pt idx="2">
                  <c:v> IVD</c:v>
                </c:pt>
              </c:strCache>
            </c:strRef>
          </c:cat>
          <c:val>
            <c:numRef>
              <c:f>Data!$Z$5:$Z$7</c:f>
              <c:numCache>
                <c:formatCode>_ * #,##0_ ;_ * \-#,##0_ ;_ * "-"??_ ;_ @_ </c:formatCode>
                <c:ptCount val="3"/>
                <c:pt idx="0">
                  <c:v>17.652173913043477</c:v>
                </c:pt>
                <c:pt idx="1">
                  <c:v>727.91304347826087</c:v>
                </c:pt>
                <c:pt idx="2">
                  <c:v>56.565217391304351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1-4D36-8131-3B98EF78C26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Data!$Z$8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29B4-4157-B4FF-D7A7511B8C49}"/>
              </c:ext>
            </c:extLst>
          </c:dPt>
          <c:dPt>
            <c:idx val="1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29B4-4157-B4FF-D7A7511B8C49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29B4-4157-B4FF-D7A7511B8C49}"/>
              </c:ext>
            </c:extLst>
          </c:dPt>
          <c:dLbls>
            <c:dLbl>
              <c:idx val="0"/>
              <c:layout>
                <c:manualLayout>
                  <c:x val="-7.7342729114754441E-2"/>
                  <c:y val="-0.30028468414331855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B4-4157-B4FF-D7A7511B8C49}"/>
                </c:ext>
              </c:extLst>
            </c:dLbl>
            <c:dLbl>
              <c:idx val="1"/>
              <c:layout>
                <c:manualLayout>
                  <c:x val="-8.6974595415324221E-2"/>
                  <c:y val="8.8108615638849225E-2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rgbClr val="000080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B4-4157-B4FF-D7A7511B8C49}"/>
                </c:ext>
              </c:extLst>
            </c:dLbl>
            <c:dLbl>
              <c:idx val="2"/>
              <c:layout>
                <c:manualLayout>
                  <c:x val="-0.32009882499828063"/>
                  <c:y val="7.9896842685094548E-4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rgbClr val="000080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B4-4157-B4FF-D7A7511B8C49}"/>
                </c:ext>
              </c:extLst>
            </c:dLbl>
            <c:dLbl>
              <c:idx val="3"/>
              <c:layout>
                <c:manualLayout>
                  <c:x val="0.2186292792864285"/>
                  <c:y val="1.1762938481183798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000080"/>
                        </a:solidFill>
                      </a:rPr>
                      <a:t>Annex 5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B4-4157-B4FF-D7A7511B8C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Data!$A$9:$A$12</c:f>
              <c:strCache>
                <c:ptCount val="4"/>
                <c:pt idx="0">
                  <c:v>Annex 2 </c:v>
                </c:pt>
                <c:pt idx="1">
                  <c:v>Annex 3</c:v>
                </c:pt>
                <c:pt idx="2">
                  <c:v>Annex 4</c:v>
                </c:pt>
                <c:pt idx="3">
                  <c:v>Annex 5</c:v>
                </c:pt>
              </c:strCache>
            </c:strRef>
          </c:cat>
          <c:val>
            <c:numRef>
              <c:f>Data!$Z$9:$Z$12</c:f>
              <c:numCache>
                <c:formatCode>_ * #,##0_ ;_ * \-#,##0_ ;_ * "-"??_ ;_ @_ </c:formatCode>
                <c:ptCount val="4"/>
                <c:pt idx="0">
                  <c:v>16.391304347826086</c:v>
                </c:pt>
                <c:pt idx="1">
                  <c:v>0.91304347826086951</c:v>
                </c:pt>
                <c:pt idx="2">
                  <c:v>0</c:v>
                </c:pt>
                <c:pt idx="3">
                  <c:v>0.34782608695652173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B4-4157-B4FF-D7A7511B8C4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Data!$Z$13</c:f>
              <c:strCache>
                <c:ptCount val="1"/>
                <c:pt idx="0">
                  <c:v> -   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01-EEBD-472F-B206-6BCC8CFB0081}"/>
              </c:ext>
            </c:extLst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EBD-472F-B206-6BCC8CFB0081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5-EEBD-472F-B206-6BCC8CFB008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EEBD-472F-B206-6BCC8CFB0081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9-EEBD-472F-B206-6BCC8CFB0081}"/>
              </c:ext>
            </c:extLst>
          </c:dPt>
          <c:dPt>
            <c:idx val="5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0B-EEBD-472F-B206-6BCC8CFB0081}"/>
              </c:ext>
            </c:extLst>
          </c:dPt>
          <c:dPt>
            <c:idx val="6"/>
            <c:bubble3D val="0"/>
            <c:spPr>
              <a:solidFill>
                <a:srgbClr val="0099FF"/>
              </a:solidFill>
            </c:spPr>
            <c:extLst>
              <c:ext xmlns:c16="http://schemas.microsoft.com/office/drawing/2014/chart" uri="{C3380CC4-5D6E-409C-BE32-E72D297353CC}">
                <c16:uniqueId val="{0000000D-EEBD-472F-B206-6BCC8CFB0081}"/>
              </c:ext>
            </c:extLst>
          </c:dPt>
          <c:dLbls>
            <c:dLbl>
              <c:idx val="0"/>
              <c:layout>
                <c:manualLayout>
                  <c:x val="-0.17603048486697673"/>
                  <c:y val="1.7825292652957223E-2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BD-472F-B206-6BCC8CFB0081}"/>
                </c:ext>
              </c:extLst>
            </c:dLbl>
            <c:dLbl>
              <c:idx val="1"/>
              <c:layout>
                <c:manualLayout>
                  <c:x val="0.10892350634527805"/>
                  <c:y val="-0.21913727511788275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Annex 5
24%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BD-472F-B206-6BCC8CFB0081}"/>
                </c:ext>
              </c:extLst>
            </c:dLbl>
            <c:dLbl>
              <c:idx val="2"/>
              <c:layout>
                <c:manualLayout>
                  <c:x val="2.5477680832462673E-3"/>
                  <c:y val="0.219751652029509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BD-472F-B206-6BCC8CFB0081}"/>
                </c:ext>
              </c:extLst>
            </c:dLbl>
            <c:dLbl>
              <c:idx val="3"/>
              <c:layout>
                <c:manualLayout>
                  <c:x val="-0.14794930352444677"/>
                  <c:y val="0.184570088649324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BD-472F-B206-6BCC8CFB0081}"/>
                </c:ext>
              </c:extLst>
            </c:dLbl>
            <c:dLbl>
              <c:idx val="4"/>
              <c:layout>
                <c:manualLayout>
                  <c:x val="-4.5144293050859832E-2"/>
                  <c:y val="5.80104124343196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BD-472F-B206-6BCC8CFB0081}"/>
                </c:ext>
              </c:extLst>
            </c:dLbl>
            <c:dLbl>
              <c:idx val="6"/>
              <c:layout>
                <c:manualLayout>
                  <c:x val="-0.38769286758489052"/>
                  <c:y val="1.63985510739544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EBD-472F-B206-6BCC8CFB00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Data!$A$14:$A$20</c:f>
              <c:strCache>
                <c:ptCount val="7"/>
                <c:pt idx="0">
                  <c:v>Annex 2</c:v>
                </c:pt>
                <c:pt idx="1">
                  <c:v>Annex 5</c:v>
                </c:pt>
                <c:pt idx="2">
                  <c:v>Annex 6</c:v>
                </c:pt>
                <c:pt idx="3">
                  <c:v>Annex 4</c:v>
                </c:pt>
                <c:pt idx="4">
                  <c:v>Annex 3</c:v>
                </c:pt>
                <c:pt idx="5">
                  <c:v>EC design examination</c:v>
                </c:pt>
                <c:pt idx="6">
                  <c:v>EC design examination including combination product</c:v>
                </c:pt>
              </c:strCache>
            </c:strRef>
          </c:cat>
          <c:val>
            <c:numRef>
              <c:f>Data!$Z$14:$Z$20</c:f>
              <c:numCache>
                <c:formatCode>_ * #,##0_ ;_ * \-#,##0_ ;_ * "-"??_ ;_ @_ </c:formatCode>
                <c:ptCount val="7"/>
                <c:pt idx="0">
                  <c:v>354.04347826086956</c:v>
                </c:pt>
                <c:pt idx="1">
                  <c:v>182.69565217391303</c:v>
                </c:pt>
                <c:pt idx="2">
                  <c:v>7.0434782608695654</c:v>
                </c:pt>
                <c:pt idx="3">
                  <c:v>18.434782608695652</c:v>
                </c:pt>
                <c:pt idx="4">
                  <c:v>4.9565217391304346</c:v>
                </c:pt>
                <c:pt idx="5">
                  <c:v>158.43478260869566</c:v>
                </c:pt>
                <c:pt idx="6">
                  <c:v>10.869565217391305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EBD-472F-B206-6BCC8CFB008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Data!$Z$21</c:f>
              <c:strCache>
                <c:ptCount val="1"/>
                <c:pt idx="0">
                  <c:v> -   </c:v>
                </c:pt>
              </c:strCache>
            </c:strRef>
          </c:tx>
          <c:dPt>
            <c:idx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1-48C9-4B10-A3B9-F98E47E9BFDB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48C9-4B10-A3B9-F98E47E9BFD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48C9-4B10-A3B9-F98E47E9BFDB}"/>
              </c:ext>
            </c:extLst>
          </c:dPt>
          <c:dLbls>
            <c:dLbl>
              <c:idx val="0"/>
              <c:layout>
                <c:manualLayout>
                  <c:x val="-0.10041677759074993"/>
                  <c:y val="0.20731682752019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C9-4B10-A3B9-F98E47E9BFDB}"/>
                </c:ext>
              </c:extLst>
            </c:dLbl>
            <c:dLbl>
              <c:idx val="1"/>
              <c:layout>
                <c:manualLayout>
                  <c:x val="0.13066053457372662"/>
                  <c:y val="-0.2860979563175009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C9-4B10-A3B9-F98E47E9BFDB}"/>
                </c:ext>
              </c:extLst>
            </c:dLbl>
            <c:dLbl>
              <c:idx val="2"/>
              <c:layout>
                <c:manualLayout>
                  <c:x val="-0.21006929523553985"/>
                  <c:y val="6.114728838715813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800">
                      <a:solidFill>
                        <a:srgbClr val="000080"/>
                      </a:solidFill>
                      <a:latin typeface="Calibri" panose="020F0502020204030204" pitchFamily="34" charset="0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C9-4B10-A3B9-F98E47E9BF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Data!$A$22:$A$24</c:f>
              <c:strCache>
                <c:ptCount val="3"/>
                <c:pt idx="0">
                  <c:v>Annex 3</c:v>
                </c:pt>
                <c:pt idx="1">
                  <c:v>Annex 4 </c:v>
                </c:pt>
                <c:pt idx="2">
                  <c:v>Annex 7</c:v>
                </c:pt>
              </c:strCache>
            </c:strRef>
          </c:cat>
          <c:val>
            <c:numRef>
              <c:f>Data!$Z$22:$Z$24</c:f>
              <c:numCache>
                <c:formatCode>_ * #,##0_ ;_ * \-#,##0_ ;_ * "-"??_ ;_ @_ </c:formatCode>
                <c:ptCount val="3"/>
                <c:pt idx="0">
                  <c:v>10.304347826086957</c:v>
                </c:pt>
                <c:pt idx="1">
                  <c:v>44.565217391304351</c:v>
                </c:pt>
                <c:pt idx="2">
                  <c:v>1.4782608695652173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C9-4B10-A3B9-F98E47E9BFD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85306362566748"/>
          <c:y val="0.16034470691163605"/>
          <c:w val="0.84453774097203371"/>
          <c:h val="0.66864811898512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Data!$A$26</c:f>
              <c:strCache>
                <c:ptCount val="1"/>
                <c:pt idx="0">
                  <c:v>New certificates issued in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2736-43C7-931E-227418313985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2736-43C7-931E-2274183139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Data!$AB$26:$AC$26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  <c:extLst xmlns:c15="http://schemas.microsoft.com/office/drawing/2012/chart"/>
            </c:strRef>
          </c:cat>
          <c:val>
            <c:numRef>
              <c:f>Data!$Y$26:$Z$26</c:f>
              <c:numCache>
                <c:formatCode>_ * #,##0_ ;_ * \-#,##0_ ;_ * "-"??_ ;_ @_ </c:formatCode>
                <c:ptCount val="2"/>
                <c:pt idx="0">
                  <c:v>4992</c:v>
                </c:pt>
                <c:pt idx="1">
                  <c:v>217.04347826086956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36-43C7-931E-227418313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536080"/>
        <c:axId val="284536472"/>
      </c:barChart>
      <c:catAx>
        <c:axId val="284536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84536472"/>
        <c:crosses val="autoZero"/>
        <c:auto val="1"/>
        <c:lblAlgn val="ctr"/>
        <c:lblOffset val="100"/>
        <c:noMultiLvlLbl val="0"/>
      </c:catAx>
      <c:valAx>
        <c:axId val="284536472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84536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5922014433043"/>
          <c:y val="0.17555754553384065"/>
          <c:w val="0.86304074245087714"/>
          <c:h val="0.737029290477116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2010-à-18'!$A$32</c:f>
              <c:strCache>
                <c:ptCount val="1"/>
                <c:pt idx="0">
                  <c:v>2010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2010-à-18'!$B$32:$C$32</c:f>
              <c:numCache>
                <c:formatCode>General</c:formatCode>
                <c:ptCount val="2"/>
                <c:pt idx="0" formatCode="_ * #,##0_ ;_ * \-#,##0_ ;_ * &quot;-&quot;??_ ;_ @_ ">
                  <c:v>6993</c:v>
                </c:pt>
                <c:pt idx="1">
                  <c:v>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45-4076-807E-842B3E5ABFEA}"/>
            </c:ext>
          </c:extLst>
        </c:ser>
        <c:ser>
          <c:idx val="1"/>
          <c:order val="1"/>
          <c:tx>
            <c:strRef>
              <c:f>'Comparaison 2010-à-18'!$A$33</c:f>
              <c:strCache>
                <c:ptCount val="1"/>
                <c:pt idx="0">
                  <c:v>2012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2010-à-18'!$B$33:$C$33</c:f>
              <c:numCache>
                <c:formatCode>0</c:formatCode>
                <c:ptCount val="2"/>
                <c:pt idx="0" formatCode="_ * #,##0_ ;_ * \-#,##0_ ;_ * &quot;-&quot;??_ ;_ @_ ">
                  <c:v>3120</c:v>
                </c:pt>
                <c:pt idx="1">
                  <c:v>111.42857142857143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5-4076-807E-842B3E5ABFEA}"/>
            </c:ext>
          </c:extLst>
        </c:ser>
        <c:ser>
          <c:idx val="2"/>
          <c:order val="2"/>
          <c:tx>
            <c:strRef>
              <c:f>'Comparaison 2010-à-18'!$A$34</c:f>
              <c:strCache>
                <c:ptCount val="1"/>
                <c:pt idx="0">
                  <c:v>2013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38944795505473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A45-4076-807E-842B3E5AB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2010-à-18'!$B$34:$C$34</c:f>
              <c:numCache>
                <c:formatCode>General</c:formatCode>
                <c:ptCount val="2"/>
                <c:pt idx="0" formatCode="_ * #,##0_ ;_ * \-#,##0_ ;_ * &quot;-&quot;??_ ;_ @_ ">
                  <c:v>5061</c:v>
                </c:pt>
                <c:pt idx="1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5-4076-807E-842B3E5ABFEA}"/>
            </c:ext>
          </c:extLst>
        </c:ser>
        <c:ser>
          <c:idx val="3"/>
          <c:order val="3"/>
          <c:tx>
            <c:strRef>
              <c:f>'Comparaison 2010-à-18'!$A$35</c:f>
              <c:strCache>
                <c:ptCount val="1"/>
                <c:pt idx="0">
                  <c:v>2014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8.5496933083636789E-3"/>
                  <c:y val="-1.7374530115305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45-4076-807E-842B3E5AB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2010-à-18'!$B$35:$C$35</c:f>
              <c:numCache>
                <c:formatCode>0</c:formatCode>
                <c:ptCount val="2"/>
                <c:pt idx="0" formatCode="_ * #,##0_ ;_ * \-#,##0_ ;_ * &quot;-&quot;??_ ;_ @_ ">
                  <c:v>4535</c:v>
                </c:pt>
                <c:pt idx="1">
                  <c:v>181.4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45-4076-807E-842B3E5ABFEA}"/>
            </c:ext>
          </c:extLst>
        </c:ser>
        <c:ser>
          <c:idx val="4"/>
          <c:order val="4"/>
          <c:tx>
            <c:strRef>
              <c:f>'Comparaison 2010-à-18'!$A$36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2.1750451532286498E-3"/>
                  <c:y val="-7.5146996583031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45-4076-807E-842B3E5AB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2010-à-18'!$B$36:$C$36</c:f>
              <c:numCache>
                <c:formatCode>0</c:formatCode>
                <c:ptCount val="2"/>
                <c:pt idx="0" formatCode="_ * #,##0_ ;_ * \-#,##0_ ;_ * &quot;-&quot;??_ ;_ @_ ">
                  <c:v>4480</c:v>
                </c:pt>
                <c:pt idx="1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45-4076-807E-842B3E5ABFEA}"/>
            </c:ext>
          </c:extLst>
        </c:ser>
        <c:ser>
          <c:idx val="5"/>
          <c:order val="5"/>
          <c:tx>
            <c:strRef>
              <c:f>'Comparaison 2010-à-18'!$A$37</c:f>
              <c:strCache>
                <c:ptCount val="1"/>
                <c:pt idx="0">
                  <c:v>2016</c:v>
                </c:pt>
              </c:strCache>
            </c:strRef>
          </c:tx>
          <c:spPr>
            <a:pattFill prst="lgCheck">
              <a:fgClr>
                <a:srgbClr val="0080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1.0259631970036426E-2"/>
                  <c:y val="1.0815038779791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A45-4076-807E-842B3E5AB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baseline="0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2010-à-18'!$B$37:$C$37</c:f>
              <c:numCache>
                <c:formatCode>General</c:formatCode>
                <c:ptCount val="2"/>
                <c:pt idx="0" formatCode="_ * #,##0_ ;_ * \-#,##0_ ;_ * &quot;-&quot;??_ ;_ @_ ">
                  <c:v>4098</c:v>
                </c:pt>
                <c:pt idx="1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45-4076-807E-842B3E5ABFEA}"/>
            </c:ext>
          </c:extLst>
        </c:ser>
        <c:ser>
          <c:idx val="6"/>
          <c:order val="6"/>
          <c:tx>
            <c:strRef>
              <c:f>'Comparaison 2010-à-18'!$A$38</c:f>
              <c:strCache>
                <c:ptCount val="1"/>
                <c:pt idx="0">
                  <c:v>2017</c:v>
                </c:pt>
              </c:strCache>
            </c:strRef>
          </c:tx>
          <c:spPr>
            <a:pattFill prst="lgCheck">
              <a:fgClr>
                <a:srgbClr val="C709B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2360029066264431E-4"/>
                  <c:y val="-0.104622087843236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45-4076-807E-842B3E5AB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2010-à-18'!$B$38:$C$38</c:f>
              <c:numCache>
                <c:formatCode>General</c:formatCode>
                <c:ptCount val="2"/>
                <c:pt idx="0" formatCode="_ * #,##0_ ;_ * \-#,##0_ ;_ * &quot;-&quot;??_ ;_ @_ ">
                  <c:v>3847</c:v>
                </c:pt>
                <c:pt idx="1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45-4076-807E-842B3E5ABFEA}"/>
            </c:ext>
          </c:extLst>
        </c:ser>
        <c:ser>
          <c:idx val="7"/>
          <c:order val="7"/>
          <c:tx>
            <c:strRef>
              <c:f>'Comparaison 2010-à-18'!$A$39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layout>
                <c:manualLayout>
                  <c:x val="3.7441193930337097E-2"/>
                  <c:y val="-2.7037596949477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A45-4076-807E-842B3E5AB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  <a:latin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'Comparaison 2010-à-18'!$B$31:$C$31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2010-à-18'!$B$39:$C$39</c:f>
              <c:numCache>
                <c:formatCode>0</c:formatCode>
                <c:ptCount val="2"/>
                <c:pt idx="0" formatCode="General">
                  <c:v>4992</c:v>
                </c:pt>
                <c:pt idx="1">
                  <c:v>217.04347826086956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A45-4076-807E-842B3E5AB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00920"/>
        <c:axId val="209901312"/>
      </c:barChart>
      <c:catAx>
        <c:axId val="209900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09901312"/>
        <c:crosses val="autoZero"/>
        <c:auto val="1"/>
        <c:lblAlgn val="ctr"/>
        <c:lblOffset val="100"/>
        <c:noMultiLvlLbl val="0"/>
      </c:catAx>
      <c:valAx>
        <c:axId val="209901312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209900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501843435054039"/>
          <c:y val="0.15828064619781004"/>
          <c:w val="0.2160119733405752"/>
          <c:h val="0.36578909439591517"/>
        </c:manualLayout>
      </c:layout>
      <c:overlay val="0"/>
      <c:txPr>
        <a:bodyPr/>
        <a:lstStyle/>
        <a:p>
          <a:pPr>
            <a:defRPr sz="1600" b="1">
              <a:solidFill>
                <a:srgbClr val="000080"/>
              </a:solidFill>
              <a:latin typeface="Calibri" panose="020F05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0.60185</cdr:x>
      <cdr:y>0.18905</cdr:y>
    </cdr:from>
    <cdr:to>
      <cdr:x>0.9791</cdr:x>
      <cdr:y>0.42535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680520" y="900199"/>
          <a:ext cx="2933808" cy="1125194"/>
        </a:xfrm>
        <a:prstGeom xmlns:a="http://schemas.openxmlformats.org/drawingml/2006/main" prst="rect">
          <a:avLst/>
        </a:prstGeom>
        <a:solidFill xmlns:a="http://schemas.openxmlformats.org/drawingml/2006/main">
          <a:srgbClr val="A3E7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600" u="sng" dirty="0" err="1">
              <a:solidFill>
                <a:srgbClr val="000080"/>
              </a:solidFill>
              <a:latin typeface="Calibri" panose="020F0502020204030204" pitchFamily="34" charset="0"/>
            </a:rPr>
            <a:t>Numbers</a:t>
          </a:r>
          <a:r>
            <a:rPr lang="fr-BE" sz="1600" u="sng" dirty="0">
              <a:solidFill>
                <a:srgbClr val="000080"/>
              </a:solidFill>
              <a:latin typeface="Calibri" panose="020F0502020204030204" pitchFamily="34" charset="0"/>
            </a:rPr>
            <a:t> of </a:t>
          </a:r>
          <a:r>
            <a:rPr lang="fr-BE" sz="1600" u="sng" dirty="0" err="1">
              <a:solidFill>
                <a:srgbClr val="000080"/>
              </a:solidFill>
              <a:latin typeface="Calibri" panose="020F0502020204030204" pitchFamily="34" charset="0"/>
            </a:rPr>
            <a:t>certificate</a:t>
          </a:r>
          <a:r>
            <a:rPr lang="fr-BE" sz="1600" u="sng" dirty="0">
              <a:solidFill>
                <a:srgbClr val="000080"/>
              </a:solidFill>
              <a:latin typeface="Calibri" panose="020F0502020204030204" pitchFamily="34" charset="0"/>
            </a:rPr>
            <a:t> by 23 </a:t>
          </a:r>
          <a:r>
            <a:rPr lang="fr-BE" sz="1600" u="sng" dirty="0" err="1">
              <a:solidFill>
                <a:srgbClr val="000080"/>
              </a:solidFill>
              <a:latin typeface="Calibri" panose="020F0502020204030204" pitchFamily="34" charset="0"/>
            </a:rPr>
            <a:t>NBs</a:t>
          </a:r>
          <a:endParaRPr lang="fr-BE" sz="1600" u="sng" dirty="0">
            <a:solidFill>
              <a:srgbClr val="000080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fr-BE" sz="1600" dirty="0" smtClean="0">
              <a:solidFill>
                <a:srgbClr val="000080"/>
              </a:solidFill>
              <a:latin typeface="Calibri" panose="020F0502020204030204" pitchFamily="34" charset="0"/>
            </a:rPr>
            <a:t>&gt; </a:t>
          </a:r>
          <a:r>
            <a:rPr lang="fr-BE" sz="1600" dirty="0">
              <a:solidFill>
                <a:srgbClr val="000080"/>
              </a:solidFill>
              <a:latin typeface="Calibri" panose="020F0502020204030204" pitchFamily="34" charset="0"/>
            </a:rPr>
            <a:t>1</a:t>
          </a:r>
          <a:r>
            <a:rPr lang="fr-BE" sz="1600" baseline="0" dirty="0">
              <a:solidFill>
                <a:srgbClr val="000080"/>
              </a:solidFill>
              <a:latin typeface="Calibri" panose="020F0502020204030204" pitchFamily="34" charset="0"/>
            </a:rPr>
            <a:t> 000: 	 </a:t>
          </a:r>
          <a:r>
            <a:rPr lang="fr-BE" sz="1600" baseline="0" dirty="0" smtClean="0">
              <a:solidFill>
                <a:srgbClr val="000080"/>
              </a:solidFill>
              <a:latin typeface="Calibri" panose="020F0502020204030204" pitchFamily="34" charset="0"/>
            </a:rPr>
            <a:t>  5 </a:t>
          </a:r>
          <a:r>
            <a:rPr lang="fr-BE" sz="1600" baseline="0" dirty="0" err="1">
              <a:solidFill>
                <a:srgbClr val="000080"/>
              </a:solidFill>
              <a:latin typeface="Calibri" panose="020F0502020204030204" pitchFamily="34" charset="0"/>
            </a:rPr>
            <a:t>NBs</a:t>
          </a:r>
          <a:endParaRPr lang="fr-BE" sz="1600" baseline="0" dirty="0">
            <a:solidFill>
              <a:srgbClr val="000080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fr-BE" sz="1600" baseline="0" dirty="0" smtClean="0">
              <a:solidFill>
                <a:srgbClr val="000080"/>
              </a:solidFill>
              <a:latin typeface="Calibri" panose="020F0502020204030204" pitchFamily="34" charset="0"/>
            </a:rPr>
            <a:t>350 </a:t>
          </a:r>
          <a:r>
            <a:rPr lang="fr-BE" sz="1600" baseline="0" dirty="0">
              <a:solidFill>
                <a:srgbClr val="000080"/>
              </a:solidFill>
              <a:latin typeface="Calibri" panose="020F0502020204030204" pitchFamily="34" charset="0"/>
            </a:rPr>
            <a:t>- 1 000:    </a:t>
          </a:r>
          <a:r>
            <a:rPr lang="fr-BE" sz="1600" baseline="0" dirty="0" smtClean="0">
              <a:solidFill>
                <a:srgbClr val="000080"/>
              </a:solidFill>
              <a:latin typeface="Calibri" panose="020F0502020204030204" pitchFamily="34" charset="0"/>
            </a:rPr>
            <a:t>6  </a:t>
          </a:r>
          <a:r>
            <a:rPr lang="fr-BE" sz="1600" baseline="0" dirty="0" err="1">
              <a:solidFill>
                <a:srgbClr val="000080"/>
              </a:solidFill>
              <a:latin typeface="Calibri" panose="020F0502020204030204" pitchFamily="34" charset="0"/>
            </a:rPr>
            <a:t>NBs</a:t>
          </a:r>
          <a:endParaRPr lang="fr-BE" sz="1600" baseline="0" dirty="0">
            <a:solidFill>
              <a:srgbClr val="000080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fr-BE" sz="1600" baseline="0" dirty="0" smtClean="0">
              <a:solidFill>
                <a:srgbClr val="000080"/>
              </a:solidFill>
              <a:latin typeface="Calibri" panose="020F0502020204030204" pitchFamily="34" charset="0"/>
            </a:rPr>
            <a:t>&lt; </a:t>
          </a:r>
          <a:r>
            <a:rPr lang="fr-BE" sz="1600" baseline="0" dirty="0">
              <a:solidFill>
                <a:srgbClr val="000080"/>
              </a:solidFill>
              <a:latin typeface="Calibri" panose="020F0502020204030204" pitchFamily="34" charset="0"/>
            </a:rPr>
            <a:t>350: 	</a:t>
          </a:r>
          <a:r>
            <a:rPr lang="fr-BE" sz="1600" baseline="0" dirty="0" smtClean="0">
              <a:solidFill>
                <a:srgbClr val="000080"/>
              </a:solidFill>
              <a:latin typeface="Calibri" panose="020F0502020204030204" pitchFamily="34" charset="0"/>
            </a:rPr>
            <a:t> 12 </a:t>
          </a:r>
          <a:r>
            <a:rPr lang="fr-BE" sz="1600" baseline="0" dirty="0" err="1">
              <a:solidFill>
                <a:srgbClr val="000080"/>
              </a:solidFill>
              <a:latin typeface="Calibri" panose="020F0502020204030204" pitchFamily="34" charset="0"/>
            </a:rPr>
            <a:t>NBs</a:t>
          </a:r>
          <a:endParaRPr lang="fr-BE" sz="1600" dirty="0">
            <a:solidFill>
              <a:srgbClr val="000080"/>
            </a:solidFill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0.70888</cdr:x>
      <cdr:y>0.80401</cdr:y>
    </cdr:from>
    <cdr:to>
      <cdr:x>0.98982</cdr:x>
      <cdr:y>1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668414" y="2867228"/>
          <a:ext cx="1850155" cy="698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400" i="1" u="sng" dirty="0">
              <a:solidFill>
                <a:srgbClr val="000080"/>
              </a:solidFill>
              <a:latin typeface="Calibri" panose="020F0502020204030204" pitchFamily="34" charset="0"/>
            </a:rPr>
            <a:t>EC design </a:t>
          </a:r>
          <a:r>
            <a:rPr lang="fr-BE" sz="1400" i="1" u="sng" dirty="0" err="1">
              <a:solidFill>
                <a:srgbClr val="000080"/>
              </a:solidFill>
              <a:latin typeface="Calibri" panose="020F0502020204030204" pitchFamily="34" charset="0"/>
            </a:rPr>
            <a:t>examination</a:t>
          </a:r>
          <a:endParaRPr lang="fr-BE" sz="1400" i="1" u="sng" dirty="0">
            <a:solidFill>
              <a:srgbClr val="000080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fr-BE" sz="1400" i="1" u="sng" dirty="0" err="1">
              <a:solidFill>
                <a:srgbClr val="000080"/>
              </a:solidFill>
              <a:latin typeface="Calibri" panose="020F0502020204030204" pitchFamily="34" charset="0"/>
            </a:rPr>
            <a:t>with</a:t>
          </a:r>
          <a:r>
            <a:rPr lang="fr-BE" sz="1400" i="1" u="sng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i="1" u="sng" dirty="0" err="1">
              <a:solidFill>
                <a:srgbClr val="000080"/>
              </a:solidFill>
              <a:latin typeface="Calibri" panose="020F0502020204030204" pitchFamily="34" charset="0"/>
            </a:rPr>
            <a:t>drug</a:t>
          </a:r>
          <a:r>
            <a:rPr lang="fr-BE" sz="1400" i="1" u="sng" dirty="0">
              <a:solidFill>
                <a:srgbClr val="000080"/>
              </a:solidFill>
              <a:latin typeface="Calibri" panose="020F0502020204030204" pitchFamily="34" charset="0"/>
            </a:rPr>
            <a:t> consultation</a:t>
          </a:r>
          <a:r>
            <a:rPr lang="fr-BE" sz="1400" i="1" dirty="0">
              <a:solidFill>
                <a:srgbClr val="000080"/>
              </a:solidFill>
              <a:latin typeface="Calibri" panose="020F0502020204030204" pitchFamily="34" charset="0"/>
            </a:rPr>
            <a:t>: </a:t>
          </a:r>
        </a:p>
        <a:p xmlns:a="http://schemas.openxmlformats.org/drawingml/2006/main">
          <a:r>
            <a:rPr lang="fr-BE" sz="1400" i="1" dirty="0" err="1">
              <a:solidFill>
                <a:srgbClr val="000080"/>
              </a:solidFill>
              <a:latin typeface="Calibri" panose="020F0502020204030204" pitchFamily="34" charset="0"/>
            </a:rPr>
            <a:t>answers</a:t>
          </a:r>
          <a:r>
            <a:rPr lang="fr-BE" sz="1400" i="1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i="1" dirty="0" err="1">
              <a:solidFill>
                <a:srgbClr val="000080"/>
              </a:solidFill>
              <a:latin typeface="Calibri" panose="020F0502020204030204" pitchFamily="34" charset="0"/>
            </a:rPr>
            <a:t>from</a:t>
          </a:r>
          <a:r>
            <a:rPr lang="fr-BE" sz="1400" i="1" dirty="0">
              <a:solidFill>
                <a:srgbClr val="000080"/>
              </a:solidFill>
              <a:latin typeface="Calibri" panose="020F0502020204030204" pitchFamily="34" charset="0"/>
            </a:rPr>
            <a:t> 7 </a:t>
          </a:r>
          <a:r>
            <a:rPr lang="fr-BE" sz="1400" i="1" dirty="0" err="1">
              <a:solidFill>
                <a:srgbClr val="000080"/>
              </a:solidFill>
              <a:latin typeface="Calibri" panose="020F0502020204030204" pitchFamily="34" charset="0"/>
            </a:rPr>
            <a:t>NBs</a:t>
          </a:r>
          <a:endParaRPr lang="fr-BE" sz="1400" i="1" dirty="0">
            <a:solidFill>
              <a:srgbClr val="000080"/>
            </a:solidFill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0.5</cdr:x>
      <cdr:y>0.07407</cdr:y>
    </cdr:from>
    <cdr:to>
      <cdr:x>0.6103</cdr:x>
      <cdr:y>0.09259</cdr:y>
    </cdr:to>
    <cdr:cxnSp macro="">
      <cdr:nvCxnSpPr>
        <cdr:cNvPr id="4" name="Connecteur droit 3"/>
        <cdr:cNvCxnSpPr/>
      </cdr:nvCxnSpPr>
      <cdr:spPr>
        <a:xfrm xmlns:a="http://schemas.openxmlformats.org/drawingml/2006/main" flipV="1">
          <a:off x="3893604" y="288032"/>
          <a:ext cx="85892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0.71489</cdr:x>
      <cdr:y>0.37604</cdr:y>
    </cdr:from>
    <cdr:to>
      <cdr:x>0.95787</cdr:x>
      <cdr:y>0.79109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878580" y="1028700"/>
          <a:ext cx="1318260" cy="1135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  <cdr:relSizeAnchor xmlns:cdr="http://schemas.openxmlformats.org/drawingml/2006/chartDrawing">
    <cdr:from>
      <cdr:x>0.79073</cdr:x>
      <cdr:y>0.39554</cdr:y>
    </cdr:from>
    <cdr:to>
      <cdr:x>0.96348</cdr:x>
      <cdr:y>0.88301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4290060" y="1082040"/>
          <a:ext cx="937260" cy="1333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  <cdr:relSizeAnchor xmlns:cdr="http://schemas.openxmlformats.org/drawingml/2006/chartDrawing">
    <cdr:from>
      <cdr:x>0.6696</cdr:x>
      <cdr:y>0.19911</cdr:y>
    </cdr:from>
    <cdr:to>
      <cdr:x>1</cdr:x>
      <cdr:y>0.83064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352037" y="931243"/>
          <a:ext cx="2640850" cy="2953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BE" sz="1400" u="sng" dirty="0" err="1">
              <a:solidFill>
                <a:srgbClr val="000080"/>
              </a:solidFill>
              <a:latin typeface="Calibri" panose="020F0502020204030204" pitchFamily="34" charset="0"/>
            </a:rPr>
            <a:t>Reasons</a:t>
          </a:r>
          <a:r>
            <a:rPr lang="fr-BE" sz="1400" u="sng" dirty="0">
              <a:solidFill>
                <a:srgbClr val="000080"/>
              </a:solidFill>
              <a:latin typeface="Calibri" panose="020F0502020204030204" pitchFamily="34" charset="0"/>
            </a:rPr>
            <a:t> for </a:t>
          </a:r>
          <a:r>
            <a:rPr lang="fr-BE" sz="1400" u="sng" dirty="0" err="1">
              <a:solidFill>
                <a:srgbClr val="000080"/>
              </a:solidFill>
              <a:latin typeface="Calibri" panose="020F0502020204030204" pitchFamily="34" charset="0"/>
            </a:rPr>
            <a:t>withdrawing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: </a:t>
          </a:r>
          <a:r>
            <a:rPr lang="fr-BE" sz="1400" dirty="0" smtClean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cessation of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activity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-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financial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issues - not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closing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the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NCs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/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negative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assessment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result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- Customer refuses audit or contact not </a:t>
          </a:r>
          <a:r>
            <a:rPr lang="fr-BE" sz="1400" dirty="0" smtClean="0">
              <a:solidFill>
                <a:srgbClr val="000080"/>
              </a:solidFill>
              <a:latin typeface="Calibri" panose="020F0502020204030204" pitchFamily="34" charset="0"/>
            </a:rPr>
            <a:t>possible - Transfer 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/ no longer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manufacturing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product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-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merges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and acquisitions - liquidations - change of NB </a:t>
          </a:r>
          <a:r>
            <a:rPr lang="fr-BE" sz="1400" dirty="0" smtClean="0">
              <a:solidFill>
                <a:srgbClr val="000080"/>
              </a:solidFill>
              <a:latin typeface="Calibri" panose="020F0502020204030204" pitchFamily="34" charset="0"/>
            </a:rPr>
            <a:t>- 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BREXIT - NB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too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expensive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-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Scheme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restructure -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Enforced</a:t>
          </a:r>
          <a:r>
            <a:rPr lang="fr-BE" sz="1400" dirty="0">
              <a:solidFill>
                <a:srgbClr val="000080"/>
              </a:solidFill>
              <a:latin typeface="Calibri" panose="020F0502020204030204" pitchFamily="34" charset="0"/>
            </a:rPr>
            <a:t> </a:t>
          </a:r>
          <a:r>
            <a:rPr lang="fr-BE" sz="1400" dirty="0" err="1">
              <a:solidFill>
                <a:srgbClr val="000080"/>
              </a:solidFill>
              <a:latin typeface="Calibri" panose="020F0502020204030204" pitchFamily="34" charset="0"/>
            </a:rPr>
            <a:t>cancellation</a:t>
          </a:r>
          <a:endParaRPr lang="fr-BE" sz="1400" dirty="0">
            <a:solidFill>
              <a:srgbClr val="000080"/>
            </a:solidFill>
            <a:latin typeface="Calibri" panose="020F050202020403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0.01111</cdr:x>
      <cdr:y>0.75278</cdr:y>
    </cdr:from>
    <cdr:to>
      <cdr:x>0.31111</cdr:x>
      <cdr:y>0.98333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0795" y="2065020"/>
          <a:ext cx="1371600" cy="632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800" b="1" dirty="0">
              <a:solidFill>
                <a:srgbClr val="2F05CB"/>
              </a:solidFill>
              <a:latin typeface="Calibri" panose="020F0502020204030204" pitchFamily="34" charset="0"/>
            </a:rPr>
            <a:t>Total</a:t>
          </a:r>
          <a:r>
            <a:rPr lang="fr-BE" sz="1800" b="1" baseline="0" dirty="0">
              <a:solidFill>
                <a:srgbClr val="2F05CB"/>
              </a:solidFill>
              <a:latin typeface="Calibri" panose="020F0502020204030204" pitchFamily="34" charset="0"/>
            </a:rPr>
            <a:t> certification </a:t>
          </a:r>
          <a:r>
            <a:rPr lang="fr-BE" sz="1800" b="1" baseline="0" dirty="0" err="1">
              <a:solidFill>
                <a:srgbClr val="2F05CB"/>
              </a:solidFill>
              <a:latin typeface="Calibri" panose="020F0502020204030204" pitchFamily="34" charset="0"/>
            </a:rPr>
            <a:t>holders</a:t>
          </a:r>
          <a:endParaRPr lang="fr-BE" sz="1800" b="1" baseline="0" dirty="0">
            <a:solidFill>
              <a:srgbClr val="2F05CB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fr-BE" sz="1800" b="1" baseline="0" dirty="0" err="1">
              <a:solidFill>
                <a:srgbClr val="2F05CB"/>
              </a:solidFill>
              <a:latin typeface="Calibri" panose="020F0502020204030204" pitchFamily="34" charset="0"/>
            </a:rPr>
            <a:t>estimated</a:t>
          </a:r>
          <a:r>
            <a:rPr lang="fr-BE" sz="1800" b="1" baseline="0" dirty="0">
              <a:solidFill>
                <a:srgbClr val="2F05CB"/>
              </a:solidFill>
              <a:latin typeface="Calibri" panose="020F0502020204030204" pitchFamily="34" charset="0"/>
            </a:rPr>
            <a:t> to </a:t>
          </a:r>
        </a:p>
        <a:p xmlns:a="http://schemas.openxmlformats.org/drawingml/2006/main">
          <a:r>
            <a:rPr lang="fr-BE" sz="1800" b="1" baseline="0" dirty="0">
              <a:solidFill>
                <a:srgbClr val="2F05CB"/>
              </a:solidFill>
              <a:latin typeface="Calibri" panose="020F0502020204030204" pitchFamily="34" charset="0"/>
            </a:rPr>
            <a:t>18 449 / 23 </a:t>
          </a:r>
          <a:r>
            <a:rPr lang="fr-BE" sz="1800" b="1" baseline="0" dirty="0" err="1">
              <a:solidFill>
                <a:srgbClr val="2F05CB"/>
              </a:solidFill>
              <a:latin typeface="Calibri" panose="020F0502020204030204" pitchFamily="34" charset="0"/>
            </a:rPr>
            <a:t>NBs</a:t>
          </a:r>
          <a:r>
            <a:rPr lang="fr-BE" sz="1800" b="1" baseline="0" dirty="0">
              <a:solidFill>
                <a:srgbClr val="2F05CB"/>
              </a:solidFill>
              <a:latin typeface="Calibri" panose="020F0502020204030204" pitchFamily="34" charset="0"/>
            </a:rPr>
            <a:t> </a:t>
          </a:r>
          <a:endParaRPr lang="fr-BE" sz="1800" b="1" dirty="0">
            <a:solidFill>
              <a:srgbClr val="2F05CB"/>
            </a:solidFill>
            <a:latin typeface="Calibri" panose="020F050202020403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0.26767</cdr:x>
      <cdr:y>0.04092</cdr:y>
    </cdr:from>
    <cdr:to>
      <cdr:x>0.69925</cdr:x>
      <cdr:y>0.28645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95450" y="152401"/>
          <a:ext cx="27336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  <cdr:relSizeAnchor xmlns:cdr="http://schemas.openxmlformats.org/drawingml/2006/chartDrawing">
    <cdr:from>
      <cdr:x>0.01203</cdr:x>
      <cdr:y>0.05371</cdr:y>
    </cdr:from>
    <cdr:to>
      <cdr:x>0.98947</cdr:x>
      <cdr:y>0.16113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76201" y="200026"/>
          <a:ext cx="619125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0.82494</cdr:x>
      <cdr:y>0.92646</cdr:y>
    </cdr:from>
    <cdr:to>
      <cdr:x>1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336858" y="2567940"/>
          <a:ext cx="1132522" cy="203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100">
              <a:solidFill>
                <a:srgbClr val="000080"/>
              </a:solidFill>
            </a:rPr>
            <a:t>issued certificates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Team-NB Medical Device Survey 2015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CEA3C-3EE3-4302-A25E-2F481411D12B}" type="datetime1">
              <a:rPr lang="fr-FR" smtClean="0"/>
              <a:t>21/05/2019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83CB2-570F-49BF-B36F-6C54FBF52DE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5854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Team-NB Medical Device Survey 2015</a:t>
            </a:r>
            <a:endParaRPr lang="fr-F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998EE710-1B37-434B-BCE2-47760761ADE6}" type="datetime1">
              <a:rPr lang="fr-FR" smtClean="0"/>
              <a:t>21/05/2019</a:t>
            </a:fld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5B120DFA-430E-4EF0-8681-144B4F8108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2761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120DFA-430E-4EF0-8681-144B4F8108C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Team-NB Medical Device Survey 2015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24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5B045-86FC-4286-AF08-3F42E4D8DC81}" type="slidenum">
              <a:rPr lang="fr-FR" smtClean="0"/>
              <a:pPr/>
              <a:t>22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92276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BE" smtClean="0"/>
              <a:t>Team-NB-Nom-Fichier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3294112"/>
            <a:ext cx="8229600" cy="186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973938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 b="1" u="sng" baseline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 b="1" u="sng" baseline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  <a:defRPr sz="2800" b="1" baseline="0">
                <a:solidFill>
                  <a:srgbClr val="0000CC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v"/>
              <a:defRPr sz="2800">
                <a:solidFill>
                  <a:srgbClr val="0000CC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defRPr sz="2200">
                <a:solidFill>
                  <a:srgbClr val="0000CC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rgbClr val="FF0000"/>
              </a:buClr>
              <a:buSzPct val="100000"/>
              <a:buFont typeface="Calibri" panose="020F0502020204030204" pitchFamily="34" charset="0"/>
              <a:buChar char="−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7849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 b="1" u="sng" baseline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pour une image  2"/>
          <p:cNvSpPr>
            <a:spLocks noGrp="1"/>
          </p:cNvSpPr>
          <p:nvPr>
            <p:ph type="pic" idx="13"/>
          </p:nvPr>
        </p:nvSpPr>
        <p:spPr>
          <a:xfrm>
            <a:off x="457200" y="2492896"/>
            <a:ext cx="8229600" cy="36332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0000C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half" idx="1" hasCustomPrompt="1"/>
          </p:nvPr>
        </p:nvSpPr>
        <p:spPr>
          <a:xfrm>
            <a:off x="457200" y="1600201"/>
            <a:ext cx="8229600" cy="74868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  <a:defRPr sz="2800" b="1" baseline="0">
                <a:solidFill>
                  <a:srgbClr val="0000CC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v"/>
              <a:defRPr sz="2800">
                <a:solidFill>
                  <a:srgbClr val="0000CC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defRPr sz="2200">
                <a:solidFill>
                  <a:srgbClr val="0000CC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rgbClr val="FF0000"/>
              </a:buClr>
              <a:buSzPct val="100000"/>
              <a:buFont typeface="Calibri" panose="020F0502020204030204" pitchFamily="34" charset="0"/>
              <a:buChar char="−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99643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4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39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70912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  <a:defRPr sz="2800" b="1" baseline="0">
                <a:solidFill>
                  <a:srgbClr val="0000CC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v"/>
              <a:defRPr sz="2800">
                <a:solidFill>
                  <a:srgbClr val="0000CC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defRPr sz="2200">
                <a:solidFill>
                  <a:srgbClr val="0000CC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rgbClr val="FF0000"/>
              </a:buClr>
              <a:buSzPct val="100000"/>
              <a:buFont typeface="Calibri" panose="020F0502020204030204" pitchFamily="34" charset="0"/>
              <a:buChar char="−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pour une image  2"/>
          <p:cNvSpPr>
            <a:spLocks noGrp="1"/>
          </p:cNvSpPr>
          <p:nvPr>
            <p:ph type="pic" idx="13"/>
          </p:nvPr>
        </p:nvSpPr>
        <p:spPr>
          <a:xfrm>
            <a:off x="4716016" y="1600199"/>
            <a:ext cx="3970784" cy="47091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0000C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2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DCB13-DEDF-4020-A0D3-4D1832A31F6D}" type="datetime1">
              <a:rPr lang="en-GB" smtClean="0"/>
              <a:t>21/05/2019</a:t>
            </a:fld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8F54B-0887-4380-983C-2EF516866BF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41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33CC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3294112"/>
            <a:ext cx="8229600" cy="186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pic>
        <p:nvPicPr>
          <p:cNvPr id="10" name="Picture 1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821" y="332656"/>
            <a:ext cx="25463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 userDrawn="1"/>
        </p:nvSpPr>
        <p:spPr>
          <a:xfrm>
            <a:off x="395536" y="263691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eaLnBrk="1" hangingPunct="1">
              <a:buNone/>
            </a:pP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T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he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E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uropean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A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ssociation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M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edical devices</a:t>
            </a:r>
            <a:endParaRPr lang="fr-BE" sz="18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otified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B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odies</a:t>
            </a:r>
          </a:p>
        </p:txBody>
      </p:sp>
    </p:spTree>
    <p:extLst>
      <p:ext uri="{BB962C8B-B14F-4D97-AF65-F5344CB8AC3E}">
        <p14:creationId xmlns:p14="http://schemas.microsoft.com/office/powerpoint/2010/main" val="158811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u="sng" baseline="0">
          <a:solidFill>
            <a:srgbClr val="0000CC"/>
          </a:solidFill>
          <a:uFill>
            <a:solidFill>
              <a:srgbClr val="FF0000"/>
            </a:solidFill>
          </a:u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Ø"/>
        <a:tabLst/>
        <a:defRPr sz="3200" b="0" cap="none" spc="0" baseline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ü"/>
        <a:tabLst/>
        <a:defRPr sz="2800">
          <a:solidFill>
            <a:srgbClr val="0000CC"/>
          </a:solidFill>
          <a:latin typeface="Calibri" panose="020F0502020204030204" pitchFamily="34" charset="0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9933"/>
        </a:buClr>
        <a:buSzPct val="75000"/>
        <a:buFont typeface="Wingdings" panose="05000000000000000000" pitchFamily="2" charset="2"/>
        <a:buChar char=""/>
        <a:tabLst/>
        <a:defRPr sz="2400">
          <a:solidFill>
            <a:srgbClr val="0000CC"/>
          </a:solidFill>
          <a:latin typeface="Calibri" panose="020F0502020204030204" pitchFamily="34" charset="0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993366"/>
        </a:buClr>
        <a:buSzPct val="75000"/>
        <a:buFont typeface="Wingdings" panose="05000000000000000000" pitchFamily="2" charset="2"/>
        <a:buChar char="§"/>
        <a:tabLst/>
        <a:defRPr sz="2000">
          <a:solidFill>
            <a:srgbClr val="0000CC"/>
          </a:solidFill>
          <a:latin typeface="Calibri" panose="020F0502020204030204" pitchFamily="34" charset="0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7E0000"/>
        </a:buClr>
        <a:buSzPct val="75000"/>
        <a:buFont typeface="Arial" panose="020B0604020202020204" pitchFamily="34" charset="0"/>
        <a:buChar char="•"/>
        <a:tabLst/>
        <a:defRPr sz="2000">
          <a:solidFill>
            <a:srgbClr val="0000CC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33CC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r">
              <a:defRPr/>
            </a:pPr>
            <a:fld id="{1458F54B-0887-4380-983C-2EF516866BF6}" type="slidenum">
              <a:rPr lang="fr-BE" smtClean="0"/>
              <a:pPr algn="r">
                <a:defRPr/>
              </a:pPr>
              <a:t>‹N°›</a:t>
            </a:fld>
            <a:endParaRPr lang="fr-BE" dirty="0"/>
          </a:p>
        </p:txBody>
      </p:sp>
      <p:pic>
        <p:nvPicPr>
          <p:cNvPr id="10" name="Image 41" descr="R-TEAM-NB-Logo-2-0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50" y="0"/>
            <a:ext cx="7048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8" r:id="rId2"/>
    <p:sldLayoutId id="2147483674" r:id="rId3"/>
    <p:sldLayoutId id="2147483655" r:id="rId4"/>
    <p:sldLayoutId id="214748367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u="sng" baseline="0">
          <a:solidFill>
            <a:srgbClr val="0000CC"/>
          </a:solidFill>
          <a:uFill>
            <a:solidFill>
              <a:srgbClr val="FF0000"/>
            </a:solidFill>
          </a:u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Ø"/>
        <a:tabLst/>
        <a:defRPr sz="3200" b="0" cap="none" spc="0" baseline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ü"/>
        <a:tabLst/>
        <a:defRPr sz="2800">
          <a:solidFill>
            <a:srgbClr val="0000CC"/>
          </a:solidFill>
          <a:latin typeface="Calibri" panose="020F0502020204030204" pitchFamily="34" charset="0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9933"/>
        </a:buClr>
        <a:buSzPct val="75000"/>
        <a:buFont typeface="Wingdings" panose="05000000000000000000" pitchFamily="2" charset="2"/>
        <a:buChar char=""/>
        <a:tabLst/>
        <a:defRPr sz="2400">
          <a:solidFill>
            <a:srgbClr val="0000CC"/>
          </a:solidFill>
          <a:latin typeface="Calibri" panose="020F0502020204030204" pitchFamily="34" charset="0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993366"/>
        </a:buClr>
        <a:buSzPct val="75000"/>
        <a:buFont typeface="Wingdings" panose="05000000000000000000" pitchFamily="2" charset="2"/>
        <a:buChar char="§"/>
        <a:tabLst/>
        <a:defRPr sz="2000">
          <a:solidFill>
            <a:srgbClr val="0000CC"/>
          </a:solidFill>
          <a:latin typeface="Calibri" panose="020F0502020204030204" pitchFamily="34" charset="0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7E0000"/>
        </a:buClr>
        <a:buSzPct val="75000"/>
        <a:buFont typeface="Arial" panose="020B0604020202020204" pitchFamily="34" charset="0"/>
        <a:buChar char="•"/>
        <a:tabLst/>
        <a:defRPr sz="2000">
          <a:solidFill>
            <a:srgbClr val="0000CC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jp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</a:t>
            </a:fld>
            <a:endParaRPr lang="fr-BE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Medical </a:t>
            </a:r>
            <a:r>
              <a:rPr lang="fr-BE" dirty="0" err="1" smtClean="0"/>
              <a:t>Device</a:t>
            </a:r>
            <a:r>
              <a:rPr lang="fr-BE" dirty="0" smtClean="0"/>
              <a:t> Survey 2018</a:t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Data </a:t>
            </a:r>
            <a:r>
              <a:rPr lang="fr-BE" dirty="0" err="1" smtClean="0"/>
              <a:t>from</a:t>
            </a:r>
            <a:r>
              <a:rPr lang="fr-BE" dirty="0" smtClean="0"/>
              <a:t> all 23 </a:t>
            </a:r>
            <a:r>
              <a:rPr lang="fr-BE" dirty="0" err="1" smtClean="0"/>
              <a:t>members</a:t>
            </a:r>
            <a:r>
              <a:rPr lang="fr-BE" dirty="0" smtClean="0"/>
              <a:t> (end 2018)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90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10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istribution between different directives in 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238503"/>
              </p:ext>
            </p:extLst>
          </p:nvPr>
        </p:nvGraphicFramePr>
        <p:xfrm>
          <a:off x="971600" y="2132856"/>
          <a:ext cx="72008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339828"/>
              </p:ext>
            </p:extLst>
          </p:nvPr>
        </p:nvGraphicFramePr>
        <p:xfrm>
          <a:off x="899592" y="980728"/>
          <a:ext cx="8064896" cy="5492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88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11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AIMDD  in </a:t>
            </a:r>
            <a:r>
              <a:rPr lang="en-US" dirty="0" smtClean="0"/>
              <a:t>2018</a:t>
            </a:r>
            <a:endParaRPr lang="en-US" dirty="0"/>
          </a:p>
          <a:p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506023"/>
              </p:ext>
            </p:extLst>
          </p:nvPr>
        </p:nvGraphicFramePr>
        <p:xfrm>
          <a:off x="899592" y="2531444"/>
          <a:ext cx="7704856" cy="384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67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12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</a:t>
            </a:r>
            <a:r>
              <a:rPr lang="en-US" dirty="0" smtClean="0"/>
              <a:t>MDD  </a:t>
            </a:r>
            <a:r>
              <a:rPr lang="en-US" dirty="0"/>
              <a:t>in </a:t>
            </a:r>
            <a:r>
              <a:rPr lang="en-US" dirty="0" smtClean="0"/>
              <a:t>2018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503932"/>
              </p:ext>
            </p:extLst>
          </p:nvPr>
        </p:nvGraphicFramePr>
        <p:xfrm>
          <a:off x="899592" y="2636912"/>
          <a:ext cx="778720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65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</a:t>
            </a:r>
            <a:r>
              <a:rPr lang="fr-BE" dirty="0" smtClean="0"/>
              <a:t>Survey 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13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</a:t>
            </a:r>
            <a:r>
              <a:rPr lang="en-US" dirty="0" smtClean="0"/>
              <a:t>conformity </a:t>
            </a:r>
            <a:r>
              <a:rPr lang="en-US" dirty="0"/>
              <a:t>assessment modules under </a:t>
            </a:r>
            <a:r>
              <a:rPr lang="en-US" dirty="0" smtClean="0"/>
              <a:t>IVDD  </a:t>
            </a:r>
            <a:r>
              <a:rPr lang="en-US" dirty="0"/>
              <a:t>in </a:t>
            </a:r>
            <a:r>
              <a:rPr lang="en-US" dirty="0" smtClean="0"/>
              <a:t>2018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529435"/>
              </p:ext>
            </p:extLst>
          </p:nvPr>
        </p:nvGraphicFramePr>
        <p:xfrm>
          <a:off x="899592" y="2531444"/>
          <a:ext cx="7704856" cy="392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3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14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Valid </a:t>
            </a:r>
            <a:r>
              <a:rPr lang="en-US" dirty="0"/>
              <a:t>certificates against ISO </a:t>
            </a:r>
            <a:r>
              <a:rPr lang="en-US" dirty="0" smtClean="0"/>
              <a:t>13485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626230"/>
              </p:ext>
            </p:extLst>
          </p:nvPr>
        </p:nvGraphicFramePr>
        <p:xfrm>
          <a:off x="1043608" y="2132856"/>
          <a:ext cx="7560840" cy="432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631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15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1056371"/>
          </a:xfrm>
        </p:spPr>
        <p:txBody>
          <a:bodyPr/>
          <a:lstStyle/>
          <a:p>
            <a:r>
              <a:rPr lang="en-US" dirty="0" smtClean="0"/>
              <a:t>Valid </a:t>
            </a:r>
            <a:r>
              <a:rPr lang="en-US" dirty="0"/>
              <a:t>certificates against ISO </a:t>
            </a:r>
            <a:r>
              <a:rPr lang="en-US" dirty="0" smtClean="0"/>
              <a:t>13485: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2010 – 12 – 13 – 14 – 15 – 16 – 17 – 2018   </a:t>
            </a: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680388"/>
              </p:ext>
            </p:extLst>
          </p:nvPr>
        </p:nvGraphicFramePr>
        <p:xfrm>
          <a:off x="827584" y="1800225"/>
          <a:ext cx="7992888" cy="465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57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16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Number </a:t>
            </a:r>
            <a:r>
              <a:rPr lang="en-US" dirty="0"/>
              <a:t>of certificates </a:t>
            </a:r>
            <a:r>
              <a:rPr lang="en-US" dirty="0" smtClean="0"/>
              <a:t>withdrawn </a:t>
            </a:r>
            <a:r>
              <a:rPr lang="en-US" dirty="0"/>
              <a:t>in </a:t>
            </a:r>
            <a:r>
              <a:rPr lang="en-US" dirty="0" smtClean="0"/>
              <a:t>2018 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975101"/>
              </p:ext>
            </p:extLst>
          </p:nvPr>
        </p:nvGraphicFramePr>
        <p:xfrm>
          <a:off x="939979" y="1776412"/>
          <a:ext cx="7992887" cy="4676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3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17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Number of certificates withdrawn </a:t>
            </a:r>
          </a:p>
          <a:p>
            <a:pPr marL="0" indent="0">
              <a:buNone/>
            </a:pPr>
            <a:r>
              <a:rPr lang="en-US" dirty="0"/>
              <a:t>           in 2010 – 12 – 13 – 14 – 15 – </a:t>
            </a:r>
            <a:r>
              <a:rPr lang="en-US" dirty="0" smtClean="0"/>
              <a:t>16 – 17 – 2018      </a:t>
            </a:r>
            <a:endParaRPr lang="fr-BE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755060"/>
              </p:ext>
            </p:extLst>
          </p:nvPr>
        </p:nvGraphicFramePr>
        <p:xfrm>
          <a:off x="899592" y="2531444"/>
          <a:ext cx="7848871" cy="392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0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18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Certification holders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561990"/>
              </p:ext>
            </p:extLst>
          </p:nvPr>
        </p:nvGraphicFramePr>
        <p:xfrm>
          <a:off x="971600" y="1916832"/>
          <a:ext cx="77152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40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19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Staff </a:t>
            </a:r>
            <a:r>
              <a:rPr lang="en-US" dirty="0"/>
              <a:t>in </a:t>
            </a:r>
            <a:r>
              <a:rPr lang="en-US" dirty="0" smtClean="0"/>
              <a:t>2018 </a:t>
            </a:r>
            <a:r>
              <a:rPr lang="en-US" dirty="0"/>
              <a:t>(full </a:t>
            </a:r>
            <a:r>
              <a:rPr lang="en-US" dirty="0" smtClean="0"/>
              <a:t>time </a:t>
            </a:r>
            <a:r>
              <a:rPr lang="en-US" dirty="0"/>
              <a:t>equivalent in MD </a:t>
            </a:r>
            <a:r>
              <a:rPr lang="en-US" dirty="0" smtClean="0"/>
              <a:t>sector)</a:t>
            </a:r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938520"/>
              </p:ext>
            </p:extLst>
          </p:nvPr>
        </p:nvGraphicFramePr>
        <p:xfrm>
          <a:off x="899592" y="1791651"/>
          <a:ext cx="7725544" cy="4661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62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BE" dirty="0" err="1" smtClean="0"/>
              <a:t>Valid</a:t>
            </a:r>
            <a:r>
              <a:rPr lang="fr-BE" dirty="0" smtClean="0"/>
              <a:t> </a:t>
            </a:r>
            <a:r>
              <a:rPr lang="fr-BE" dirty="0" err="1" smtClean="0"/>
              <a:t>certificates</a:t>
            </a:r>
            <a:r>
              <a:rPr lang="fr-BE" dirty="0" smtClean="0"/>
              <a:t> </a:t>
            </a:r>
            <a:r>
              <a:rPr lang="fr-BE" dirty="0" err="1" smtClean="0"/>
              <a:t>issued</a:t>
            </a:r>
            <a:r>
              <a:rPr lang="fr-BE" dirty="0" smtClean="0"/>
              <a:t> end of 2018</a:t>
            </a:r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500938"/>
              </p:ext>
            </p:extLst>
          </p:nvPr>
        </p:nvGraphicFramePr>
        <p:xfrm>
          <a:off x="971600" y="1691639"/>
          <a:ext cx="7776864" cy="4761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5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20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Staff (Average Full Time </a:t>
            </a:r>
            <a:r>
              <a:rPr lang="en-US" dirty="0"/>
              <a:t>E</a:t>
            </a:r>
            <a:r>
              <a:rPr lang="en-US" dirty="0" smtClean="0"/>
              <a:t>quivalent </a:t>
            </a:r>
            <a:r>
              <a:rPr lang="en-US" dirty="0"/>
              <a:t>in MD sector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    2010 – 12 – 13 – 14 – 15 – 16 – 17 – 2018   </a:t>
            </a:r>
            <a:endParaRPr lang="fr-BE" dirty="0"/>
          </a:p>
        </p:txBody>
      </p:sp>
      <p:sp>
        <p:nvSpPr>
          <p:cNvPr id="1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578651"/>
              </p:ext>
            </p:extLst>
          </p:nvPr>
        </p:nvGraphicFramePr>
        <p:xfrm>
          <a:off x="899592" y="2122910"/>
          <a:ext cx="7787208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11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21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otal personnel capacity in 2018 (by NBs size) </a:t>
            </a: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003861"/>
              </p:ext>
            </p:extLst>
          </p:nvPr>
        </p:nvGraphicFramePr>
        <p:xfrm>
          <a:off x="899592" y="1700808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01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 41" descr="R-TEAM-NB-Logo-2-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50" y="0"/>
            <a:ext cx="704850" cy="676275"/>
          </a:xfrm>
          <a:prstGeom prst="rect">
            <a:avLst/>
          </a:prstGeom>
          <a:noFill/>
        </p:spPr>
      </p:pic>
      <p:sp>
        <p:nvSpPr>
          <p:cNvPr id="30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b="1" u="sng" dirty="0" smtClean="0">
                <a:solidFill>
                  <a:srgbClr val="0000CB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rPr>
              <a:t>Members</a:t>
            </a:r>
            <a:endParaRPr lang="fr-BE" sz="3200" u="sng" dirty="0" smtClean="0">
              <a:solidFill>
                <a:srgbClr val="0000CB"/>
              </a:solidFill>
              <a:uFill>
                <a:solidFill>
                  <a:srgbClr val="FF0000"/>
                </a:solidFill>
              </a:uFill>
              <a:latin typeface="Calibri" panose="020F0502020204030204" pitchFamily="34" charset="0"/>
            </a:endParaRPr>
          </a:p>
        </p:txBody>
      </p:sp>
      <p:sp>
        <p:nvSpPr>
          <p:cNvPr id="2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sp>
        <p:nvSpPr>
          <p:cNvPr id="7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</p:spPr>
        <p:txBody>
          <a:bodyPr/>
          <a:lstStyle/>
          <a:p>
            <a:pPr algn="r">
              <a:defRPr/>
            </a:pPr>
            <a:r>
              <a:rPr lang="fr-BE" dirty="0" smtClean="0"/>
              <a:t>22</a:t>
            </a:r>
            <a:endParaRPr lang="fr-BE" dirty="0"/>
          </a:p>
        </p:txBody>
      </p:sp>
      <p:pic>
        <p:nvPicPr>
          <p:cNvPr id="76" name="Picture 4" descr="DEK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885" y="1166339"/>
            <a:ext cx="1356531" cy="56748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/>
        </p:spPr>
      </p:pic>
      <p:pic>
        <p:nvPicPr>
          <p:cNvPr id="77" name="Picture 10" descr="TUV-NORD-CE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770" y="5648611"/>
            <a:ext cx="1254202" cy="56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78" name="Picture 11" descr="TUV-SU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682" y="5562773"/>
            <a:ext cx="826513" cy="74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79" name="Picture 29" descr="LRQA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932" y="3191219"/>
            <a:ext cx="2057100" cy="846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0" name="Picture 30" descr="BSI-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12" y="1229525"/>
            <a:ext cx="3741613" cy="44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1" name="Picture 3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502" y="5413750"/>
            <a:ext cx="1083650" cy="103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2" name="Picture 34" descr="SIQ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397" y="4599579"/>
            <a:ext cx="1157120" cy="48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3" name="Image 8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939" y="5483694"/>
            <a:ext cx="1601301" cy="899699"/>
          </a:xfrm>
          <a:prstGeom prst="rect">
            <a:avLst/>
          </a:prstGeom>
        </p:spPr>
      </p:pic>
      <p:pic>
        <p:nvPicPr>
          <p:cNvPr id="84" name="Image 8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147" y="1245524"/>
            <a:ext cx="1919093" cy="409110"/>
          </a:xfrm>
          <a:prstGeom prst="rect">
            <a:avLst/>
          </a:prstGeom>
        </p:spPr>
      </p:pic>
      <p:pic>
        <p:nvPicPr>
          <p:cNvPr id="85" name="Image 8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78962"/>
            <a:ext cx="1473559" cy="573383"/>
          </a:xfrm>
          <a:prstGeom prst="rect">
            <a:avLst/>
          </a:prstGeom>
          <a:noFill/>
        </p:spPr>
      </p:pic>
      <p:pic>
        <p:nvPicPr>
          <p:cNvPr id="86" name="Image 8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723" y="5653788"/>
            <a:ext cx="614542" cy="559511"/>
          </a:xfrm>
          <a:prstGeom prst="rect">
            <a:avLst/>
          </a:prstGeom>
        </p:spPr>
      </p:pic>
      <p:pic>
        <p:nvPicPr>
          <p:cNvPr id="87" name="Image 8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29504"/>
            <a:ext cx="2058927" cy="727488"/>
          </a:xfrm>
          <a:prstGeom prst="rect">
            <a:avLst/>
          </a:prstGeom>
        </p:spPr>
      </p:pic>
      <p:pic>
        <p:nvPicPr>
          <p:cNvPr id="88" name="Image 8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862" y="1844824"/>
            <a:ext cx="1182522" cy="1182522"/>
          </a:xfrm>
          <a:prstGeom prst="rect">
            <a:avLst/>
          </a:prstGeom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97" y="4337776"/>
            <a:ext cx="2020512" cy="1012401"/>
          </a:xfrm>
          <a:prstGeom prst="rect">
            <a:avLst/>
          </a:prstGeom>
        </p:spPr>
      </p:pic>
      <p:pic>
        <p:nvPicPr>
          <p:cNvPr id="90" name="Image 8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360" y="2036035"/>
            <a:ext cx="2190750" cy="800100"/>
          </a:xfrm>
          <a:prstGeom prst="rect">
            <a:avLst/>
          </a:prstGeom>
        </p:spPr>
      </p:pic>
      <p:pic>
        <p:nvPicPr>
          <p:cNvPr id="91" name="Picture 17" descr="INTERTEK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93" y="3516507"/>
            <a:ext cx="1346035" cy="562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92" name="Picture 31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634" y="3542735"/>
            <a:ext cx="1768476" cy="510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93" name="Image 9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979" y="3529968"/>
            <a:ext cx="1661053" cy="535789"/>
          </a:xfrm>
          <a:prstGeom prst="rect">
            <a:avLst/>
          </a:prstGeom>
        </p:spPr>
      </p:pic>
      <p:pic>
        <p:nvPicPr>
          <p:cNvPr id="94" name="Picture 7" descr="NSAI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603155"/>
            <a:ext cx="1519210" cy="4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95" name="Picture 8" descr="SGS-UK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51891"/>
            <a:ext cx="1238459" cy="584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96" name="Image 9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242728"/>
            <a:ext cx="1202496" cy="1202496"/>
          </a:xfrm>
          <a:prstGeom prst="rect">
            <a:avLst/>
          </a:prstGeom>
        </p:spPr>
      </p:pic>
      <p:pic>
        <p:nvPicPr>
          <p:cNvPr id="97" name="Image 9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616083"/>
            <a:ext cx="1269841" cy="634921"/>
          </a:xfrm>
          <a:prstGeom prst="rect">
            <a:avLst/>
          </a:prstGeom>
        </p:spPr>
      </p:pic>
      <p:pic>
        <p:nvPicPr>
          <p:cNvPr id="98" name="Image 97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503" y="2009328"/>
            <a:ext cx="1935648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1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>
          <a:xfrm>
            <a:off x="1187624" y="1600201"/>
            <a:ext cx="7704856" cy="748680"/>
          </a:xfrm>
        </p:spPr>
        <p:txBody>
          <a:bodyPr/>
          <a:lstStyle/>
          <a:p>
            <a:r>
              <a:rPr lang="fr-BE" sz="2700" dirty="0" err="1" smtClean="0"/>
              <a:t>Valid</a:t>
            </a:r>
            <a:r>
              <a:rPr lang="fr-BE" sz="2700" dirty="0">
                <a:solidFill>
                  <a:srgbClr val="000080"/>
                </a:solidFill>
                <a:effectLst/>
              </a:rPr>
              <a:t> </a:t>
            </a:r>
            <a:r>
              <a:rPr lang="fr-BE" sz="2700" dirty="0"/>
              <a:t>CE </a:t>
            </a:r>
            <a:r>
              <a:rPr lang="fr-BE" sz="2700" dirty="0" err="1" smtClean="0"/>
              <a:t>certificates</a:t>
            </a:r>
            <a:r>
              <a:rPr lang="fr-BE" sz="2700" dirty="0" smtClean="0"/>
              <a:t> </a:t>
            </a:r>
            <a:r>
              <a:rPr lang="fr-BE" sz="2700" dirty="0" err="1" smtClean="0"/>
              <a:t>issued</a:t>
            </a:r>
            <a:r>
              <a:rPr lang="fr-BE" sz="2700" dirty="0" smtClean="0"/>
              <a:t> </a:t>
            </a:r>
            <a:r>
              <a:rPr lang="fr-BE" sz="2700" dirty="0" err="1" smtClean="0"/>
              <a:t>from</a:t>
            </a:r>
            <a:r>
              <a:rPr lang="fr-BE" sz="2700" dirty="0" smtClean="0"/>
              <a:t> 2010 to 2018</a:t>
            </a:r>
            <a:endParaRPr lang="fr-BE" sz="2700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08635"/>
              </p:ext>
            </p:extLst>
          </p:nvPr>
        </p:nvGraphicFramePr>
        <p:xfrm>
          <a:off x="539552" y="1600202"/>
          <a:ext cx="8147247" cy="4853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79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BE" dirty="0" smtClean="0"/>
              <a:t>Distribution </a:t>
            </a:r>
            <a:r>
              <a:rPr lang="fr-BE" dirty="0" err="1"/>
              <a:t>between</a:t>
            </a:r>
            <a:r>
              <a:rPr lang="fr-BE" dirty="0"/>
              <a:t> </a:t>
            </a:r>
            <a:r>
              <a:rPr lang="fr-BE" dirty="0" err="1"/>
              <a:t>different</a:t>
            </a:r>
            <a:r>
              <a:rPr lang="fr-BE" dirty="0"/>
              <a:t> directives</a:t>
            </a:r>
          </a:p>
          <a:p>
            <a:endParaRPr lang="fr-BE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141409"/>
              </p:ext>
            </p:extLst>
          </p:nvPr>
        </p:nvGraphicFramePr>
        <p:xfrm>
          <a:off x="971600" y="2132856"/>
          <a:ext cx="7488832" cy="432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20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AIMDD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254546"/>
              </p:ext>
            </p:extLst>
          </p:nvPr>
        </p:nvGraphicFramePr>
        <p:xfrm>
          <a:off x="899592" y="2531444"/>
          <a:ext cx="7560840" cy="399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24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</a:t>
            </a:r>
            <a:r>
              <a:rPr lang="en-US" dirty="0" smtClean="0"/>
              <a:t>MDD</a:t>
            </a:r>
            <a:endParaRPr lang="en-US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541271"/>
              </p:ext>
            </p:extLst>
          </p:nvPr>
        </p:nvGraphicFramePr>
        <p:xfrm>
          <a:off x="899592" y="2531444"/>
          <a:ext cx="7787208" cy="406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8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7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</a:t>
            </a:r>
            <a:r>
              <a:rPr lang="en-US" dirty="0" smtClean="0"/>
              <a:t>IVDD</a:t>
            </a:r>
            <a:endParaRPr lang="en-US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057523"/>
              </p:ext>
            </p:extLst>
          </p:nvPr>
        </p:nvGraphicFramePr>
        <p:xfrm>
          <a:off x="971600" y="2531443"/>
          <a:ext cx="7632848" cy="3921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731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8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New certificates issued in 2018</a:t>
            </a: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809747"/>
              </p:ext>
            </p:extLst>
          </p:nvPr>
        </p:nvGraphicFramePr>
        <p:xfrm>
          <a:off x="899592" y="2000250"/>
          <a:ext cx="7920880" cy="452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837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2018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9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>
          <a:xfrm>
            <a:off x="899592" y="1600201"/>
            <a:ext cx="8136904" cy="748680"/>
          </a:xfrm>
        </p:spPr>
        <p:txBody>
          <a:bodyPr/>
          <a:lstStyle/>
          <a:p>
            <a:r>
              <a:rPr lang="en-US" dirty="0" smtClean="0"/>
              <a:t>New CE certificates issued from 2010 to 2018</a:t>
            </a:r>
            <a:endParaRPr lang="fr-BE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Team-NB-MD-Survey-2018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900032"/>
              </p:ext>
            </p:extLst>
          </p:nvPr>
        </p:nvGraphicFramePr>
        <p:xfrm>
          <a:off x="1259632" y="1756171"/>
          <a:ext cx="7427167" cy="469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35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4060</TotalTime>
  <Words>410</Words>
  <Application>Microsoft Office PowerPoint</Application>
  <PresentationFormat>Affichage à l'écran (4:3)</PresentationFormat>
  <Paragraphs>137</Paragraphs>
  <Slides>22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Calibri</vt:lpstr>
      <vt:lpstr>Wingdings</vt:lpstr>
      <vt:lpstr>1_Modèle par défaut</vt:lpstr>
      <vt:lpstr>Modèle par défaut</vt:lpstr>
      <vt:lpstr>Medical Device Survey 2018  Data from all 23 members (end 2018)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Medical Device Survey 2018</vt:lpstr>
      <vt:lpstr>Members</vt:lpstr>
    </vt:vector>
  </TitlesOfParts>
  <Company>QUASYS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ADir</dc:creator>
  <cp:lastModifiedBy>CSO</cp:lastModifiedBy>
  <cp:revision>619</cp:revision>
  <cp:lastPrinted>2016-04-08T09:33:56Z</cp:lastPrinted>
  <dcterms:created xsi:type="dcterms:W3CDTF">2003-11-17T09:11:45Z</dcterms:created>
  <dcterms:modified xsi:type="dcterms:W3CDTF">2019-05-21T09:57:27Z</dcterms:modified>
</cp:coreProperties>
</file>