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4" r:id="rId2"/>
    <p:sldId id="270" r:id="rId3"/>
    <p:sldId id="384" r:id="rId4"/>
    <p:sldId id="385" r:id="rId5"/>
    <p:sldId id="390" r:id="rId6"/>
    <p:sldId id="386" r:id="rId7"/>
    <p:sldId id="362" r:id="rId8"/>
    <p:sldId id="379" r:id="rId9"/>
    <p:sldId id="387" r:id="rId10"/>
    <p:sldId id="381" r:id="rId11"/>
    <p:sldId id="382" r:id="rId12"/>
    <p:sldId id="383" r:id="rId13"/>
    <p:sldId id="367" r:id="rId14"/>
    <p:sldId id="368" r:id="rId15"/>
    <p:sldId id="369" r:id="rId16"/>
    <p:sldId id="388" r:id="rId17"/>
    <p:sldId id="389" r:id="rId18"/>
  </p:sldIdLst>
  <p:sldSz cx="9144000" cy="6858000" type="screen4x3"/>
  <p:notesSz cx="6669088" cy="9926638"/>
  <p:defaultTextStyle>
    <a:defPPr>
      <a:defRPr lang="fr-BE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D9D9D9"/>
    <a:srgbClr val="FFFFFF"/>
    <a:srgbClr val="0000CB"/>
    <a:srgbClr val="003399"/>
    <a:srgbClr val="000066"/>
    <a:srgbClr val="000000"/>
    <a:srgbClr val="A5AEB5"/>
    <a:srgbClr val="9DF8F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 autoAdjust="0"/>
    <p:restoredTop sz="94206" autoAdjust="0"/>
  </p:normalViewPr>
  <p:slideViewPr>
    <p:cSldViewPr>
      <p:cViewPr varScale="1">
        <p:scale>
          <a:sx n="104" d="100"/>
          <a:sy n="104" d="100"/>
        </p:scale>
        <p:origin x="17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9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qua-serv-dom\data\team-nb\6-Members\Enregistrements%20en%20cours\TEAM-NB-Evolution-Membres-2020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qua-serv-dom\data\team-nb\6-Members\Enregistrements%20en%20cours\TEAM-NB-Evolution-Membres-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qua-serv-dom\data\team-nb\6-Members\Enregistrements%20en%20cours\Nando-Designation-Grap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935665665739403E-2"/>
          <c:y val="0.10242631466473789"/>
          <c:w val="0.95002271114613945"/>
          <c:h val="0.781593871747242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'Evol-Membres'!$A$3</c:f>
              <c:strCache>
                <c:ptCount val="1"/>
                <c:pt idx="0">
                  <c:v>Membres </c:v>
                </c:pt>
              </c:strCache>
            </c:strRef>
          </c:tx>
          <c:spPr>
            <a:solidFill>
              <a:srgbClr val="0000C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00CB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'Evol-Membres'!$B$2:$V$2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'Evol-Membres'!$B$3:$V$3</c:f>
              <c:numCache>
                <c:formatCode>General</c:formatCode>
                <c:ptCount val="21"/>
                <c:pt idx="0">
                  <c:v>19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26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31</c:v>
                </c:pt>
                <c:pt idx="10">
                  <c:v>32</c:v>
                </c:pt>
                <c:pt idx="11">
                  <c:v>35</c:v>
                </c:pt>
                <c:pt idx="13">
                  <c:v>29</c:v>
                </c:pt>
                <c:pt idx="14">
                  <c:v>26</c:v>
                </c:pt>
                <c:pt idx="15">
                  <c:v>25</c:v>
                </c:pt>
                <c:pt idx="16">
                  <c:v>22</c:v>
                </c:pt>
                <c:pt idx="17">
                  <c:v>23</c:v>
                </c:pt>
                <c:pt idx="18">
                  <c:v>24</c:v>
                </c:pt>
                <c:pt idx="19">
                  <c:v>26</c:v>
                </c:pt>
                <c:pt idx="2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CF-4AD1-BFFD-3CA127A44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072312"/>
        <c:axId val="199072704"/>
      </c:barChart>
      <c:catAx>
        <c:axId val="199072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Calibri" panose="020F0502020204030204" pitchFamily="34" charset="0"/>
              </a:defRPr>
            </a:pPr>
            <a:endParaRPr lang="fr-FR"/>
          </a:p>
        </c:txPr>
        <c:crossAx val="199072704"/>
        <c:crosses val="autoZero"/>
        <c:auto val="1"/>
        <c:lblAlgn val="ctr"/>
        <c:lblOffset val="100"/>
        <c:noMultiLvlLbl val="0"/>
      </c:catAx>
      <c:valAx>
        <c:axId val="19907270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99072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1800" b="1" u="sng">
                <a:solidFill>
                  <a:srgbClr val="0000CB"/>
                </a:solidFill>
              </a:rPr>
              <a:t>MDR / IVDR  Team-NB Members </a:t>
            </a:r>
            <a:r>
              <a:rPr lang="fr-BE" sz="1800" b="1" i="0" u="sng" strike="noStrike" kern="1200" spc="0" baseline="0">
                <a:solidFill>
                  <a:srgbClr val="0000CB"/>
                </a:solidFill>
                <a:latin typeface="+mn-lt"/>
                <a:ea typeface="+mn-ea"/>
                <a:cs typeface="+mn-cs"/>
              </a:rPr>
              <a:t>versus Designated NBs</a:t>
            </a:r>
          </a:p>
        </c:rich>
      </c:tx>
      <c:layout>
        <c:manualLayout>
          <c:xMode val="edge"/>
          <c:yMode val="edge"/>
          <c:x val="0.12783779961153149"/>
          <c:y val="2.03293041200266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1.9532127483456129E-2"/>
          <c:y val="7.753058022698793E-2"/>
          <c:w val="0.96270159764174723"/>
          <c:h val="0.795855429795058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NBs!$A$16</c:f>
              <c:strCache>
                <c:ptCount val="1"/>
                <c:pt idx="0">
                  <c:v>Members 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dPt>
            <c:idx val="15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9C-42AA-B890-1419DF238849}"/>
              </c:ext>
            </c:extLst>
          </c:dPt>
          <c:dPt>
            <c:idx val="17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59C-42AA-B890-1419DF238849}"/>
              </c:ext>
            </c:extLst>
          </c:dPt>
          <c:dLbls>
            <c:dLbl>
              <c:idx val="1"/>
              <c:layout>
                <c:manualLayout>
                  <c:x val="2.5982460952316822E-3"/>
                  <c:y val="5.04481713940397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9192377823444469E-2"/>
                      <c:h val="4.73095285558663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A59C-42AA-B890-1419DF238849}"/>
                </c:ext>
              </c:extLst>
            </c:dLbl>
            <c:dLbl>
              <c:idx val="15"/>
              <c:spPr>
                <a:solidFill>
                  <a:srgbClr val="0000CB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ln w="3175">
                        <a:noFill/>
                      </a:ln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59C-42AA-B890-1419DF238849}"/>
                </c:ext>
              </c:extLst>
            </c:dLbl>
            <c:dLbl>
              <c:idx val="17"/>
              <c:spPr>
                <a:solidFill>
                  <a:srgbClr val="0000CB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59C-42AA-B890-1419DF2388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NBs!$B$13:$G$15</c:f>
              <c:multiLvlStrCache>
                <c:ptCount val="6"/>
                <c:lvl>
                  <c:pt idx="0">
                    <c:v>MDR</c:v>
                  </c:pt>
                  <c:pt idx="1">
                    <c:v>IVDR</c:v>
                  </c:pt>
                  <c:pt idx="2">
                    <c:v>MDR</c:v>
                  </c:pt>
                  <c:pt idx="3">
                    <c:v>IVDR</c:v>
                  </c:pt>
                  <c:pt idx="4">
                    <c:v>MDR</c:v>
                  </c:pt>
                  <c:pt idx="5">
                    <c:v>IVDR</c:v>
                  </c:pt>
                </c:lvl>
                <c:lvl>
                  <c:pt idx="0">
                    <c:v>2019</c:v>
                  </c:pt>
                  <c:pt idx="2">
                    <c:v>2020</c:v>
                  </c:pt>
                  <c:pt idx="4">
                    <c:v>2021</c:v>
                  </c:pt>
                </c:lvl>
              </c:multiLvlStrCache>
            </c:multiLvlStrRef>
          </c:cat>
          <c:val>
            <c:numRef>
              <c:f>NBs!$B$16:$G$16</c:f>
              <c:numCache>
                <c:formatCode>General</c:formatCode>
                <c:ptCount val="6"/>
                <c:pt idx="0">
                  <c:v>4</c:v>
                </c:pt>
                <c:pt idx="1">
                  <c:v>1</c:v>
                </c:pt>
                <c:pt idx="2">
                  <c:v>15</c:v>
                </c:pt>
                <c:pt idx="3">
                  <c:v>4</c:v>
                </c:pt>
                <c:pt idx="4">
                  <c:v>15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59C-42AA-B890-1419DF238849}"/>
            </c:ext>
          </c:extLst>
        </c:ser>
        <c:ser>
          <c:idx val="1"/>
          <c:order val="1"/>
          <c:tx>
            <c:strRef>
              <c:f>NBs!$A$17</c:f>
              <c:strCache>
                <c:ptCount val="1"/>
                <c:pt idx="0">
                  <c:v>Designated NBs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dPt>
            <c:idx val="15"/>
            <c:invertIfNegative val="0"/>
            <c:bubble3D val="0"/>
            <c:spPr>
              <a:solidFill>
                <a:srgbClr val="00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59C-42AA-B890-1419DF238849}"/>
              </c:ext>
            </c:extLst>
          </c:dPt>
          <c:dPt>
            <c:idx val="17"/>
            <c:invertIfNegative val="0"/>
            <c:bubble3D val="0"/>
            <c:spPr>
              <a:solidFill>
                <a:srgbClr val="00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59C-42AA-B890-1419DF238849}"/>
              </c:ext>
            </c:extLst>
          </c:dPt>
          <c:dLbls>
            <c:dLbl>
              <c:idx val="15"/>
              <c:spPr>
                <a:solidFill>
                  <a:srgbClr val="0066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59C-42AA-B890-1419DF238849}"/>
                </c:ext>
              </c:extLst>
            </c:dLbl>
            <c:dLbl>
              <c:idx val="17"/>
              <c:spPr>
                <a:solidFill>
                  <a:srgbClr val="0066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A59C-42AA-B890-1419DF2388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NBs!$B$13:$G$15</c:f>
              <c:multiLvlStrCache>
                <c:ptCount val="6"/>
                <c:lvl>
                  <c:pt idx="0">
                    <c:v>MDR</c:v>
                  </c:pt>
                  <c:pt idx="1">
                    <c:v>IVDR</c:v>
                  </c:pt>
                  <c:pt idx="2">
                    <c:v>MDR</c:v>
                  </c:pt>
                  <c:pt idx="3">
                    <c:v>IVDR</c:v>
                  </c:pt>
                  <c:pt idx="4">
                    <c:v>MDR</c:v>
                  </c:pt>
                  <c:pt idx="5">
                    <c:v>IVDR</c:v>
                  </c:pt>
                </c:lvl>
                <c:lvl>
                  <c:pt idx="0">
                    <c:v>2019</c:v>
                  </c:pt>
                  <c:pt idx="2">
                    <c:v>2020</c:v>
                  </c:pt>
                  <c:pt idx="4">
                    <c:v>2021</c:v>
                  </c:pt>
                </c:lvl>
              </c:multiLvlStrCache>
            </c:multiLvlStrRef>
          </c:cat>
          <c:val>
            <c:numRef>
              <c:f>NBs!$B$17:$G$17</c:f>
              <c:numCache>
                <c:formatCode>General</c:formatCode>
                <c:ptCount val="6"/>
                <c:pt idx="0">
                  <c:v>5</c:v>
                </c:pt>
                <c:pt idx="1">
                  <c:v>2</c:v>
                </c:pt>
                <c:pt idx="2">
                  <c:v>18</c:v>
                </c:pt>
                <c:pt idx="3">
                  <c:v>5</c:v>
                </c:pt>
                <c:pt idx="4">
                  <c:v>18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59C-42AA-B890-1419DF2388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02496224"/>
        <c:axId val="1602491232"/>
      </c:barChart>
      <c:catAx>
        <c:axId val="160249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CB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02491232"/>
        <c:crosses val="autoZero"/>
        <c:auto val="1"/>
        <c:lblAlgn val="ctr"/>
        <c:lblOffset val="25"/>
        <c:noMultiLvlLbl val="0"/>
      </c:catAx>
      <c:valAx>
        <c:axId val="16024912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02496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CB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ayout>
        <c:manualLayout>
          <c:xMode val="edge"/>
          <c:yMode val="edge"/>
          <c:x val="4.3417987964596748E-2"/>
          <c:y val="0.30284116701982972"/>
          <c:w val="0.22041228505310173"/>
          <c:h val="0.138519561115775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sng" baseline="0">
                <a:solidFill>
                  <a:srgbClr val="000099"/>
                </a:solidFill>
                <a:effectLst/>
              </a:rPr>
              <a:t>Nando Designation </a:t>
            </a:r>
            <a:endParaRPr lang="en-GB">
              <a:solidFill>
                <a:srgbClr val="000099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5.5555555555555558E-3"/>
          <c:y val="0.11562518226888306"/>
          <c:w val="0.99444444444444446"/>
          <c:h val="0.777955307669874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Feuil1!$A$7</c:f>
              <c:strCache>
                <c:ptCount val="1"/>
                <c:pt idx="0">
                  <c:v>Team-NB Members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33-4FE3-80F9-830A0E1E7D5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Team-NB</a:t>
                    </a:r>
                    <a:r>
                      <a:rPr lang="en-US" baseline="0"/>
                      <a:t> </a:t>
                    </a:r>
                  </a:p>
                  <a:p>
                    <a:fld id="{FAB9DE55-0EFF-4912-8772-5588FCD37593}" type="VALUE">
                      <a:rPr lang="en-US"/>
                      <a:pPr/>
                      <a:t>[VALEUR]</a:t>
                    </a:fld>
                    <a:endParaRPr lang="fr-BE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533-4FE3-80F9-830A0E1E7D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Feuil1!$B$6:$C$6</c:f>
              <c:strCache>
                <c:ptCount val="2"/>
                <c:pt idx="0">
                  <c:v>MDR designation</c:v>
                </c:pt>
                <c:pt idx="1">
                  <c:v>IVDR designation </c:v>
                </c:pt>
              </c:strCache>
            </c:strRef>
          </c:cat>
          <c:val>
            <c:numRef>
              <c:f>Feuil1!$B$7:$C$7</c:f>
              <c:numCache>
                <c:formatCode>General</c:formatCode>
                <c:ptCount val="2"/>
                <c:pt idx="0">
                  <c:v>15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33-4FE3-80F9-830A0E1E7D5C}"/>
            </c:ext>
          </c:extLst>
        </c:ser>
        <c:ser>
          <c:idx val="1"/>
          <c:order val="1"/>
          <c:tx>
            <c:strRef>
              <c:f>Feuil1!$A$8</c:f>
              <c:strCache>
                <c:ptCount val="1"/>
                <c:pt idx="0">
                  <c:v>Non-Members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5.5555555555555558E-3"/>
                  <c:y val="-6.48148148148148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66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727777777777778"/>
                      <c:h val="0.161898148148148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533-4FE3-80F9-830A0E1E7D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Feuil1!$B$6:$C$6</c:f>
              <c:strCache>
                <c:ptCount val="2"/>
                <c:pt idx="0">
                  <c:v>MDR designation</c:v>
                </c:pt>
                <c:pt idx="1">
                  <c:v>IVDR designation </c:v>
                </c:pt>
              </c:strCache>
            </c:strRef>
          </c:cat>
          <c:val>
            <c:numRef>
              <c:f>Feuil1!$B$8:$C$8</c:f>
              <c:numCache>
                <c:formatCode>General</c:formatCode>
                <c:ptCount val="2"/>
                <c:pt idx="0">
                  <c:v>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33-4FE3-80F9-830A0E1E7D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4550927"/>
        <c:axId val="944552175"/>
      </c:barChart>
      <c:catAx>
        <c:axId val="944550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44552175"/>
        <c:crosses val="autoZero"/>
        <c:auto val="1"/>
        <c:lblAlgn val="ctr"/>
        <c:lblOffset val="100"/>
        <c:noMultiLvlLbl val="0"/>
      </c:catAx>
      <c:valAx>
        <c:axId val="94455217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44550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rgbClr val="000099"/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0.55585</cdr:x>
      <cdr:y>0.30809</cdr:y>
    </cdr:from>
    <cdr:to>
      <cdr:x>0.60171</cdr:x>
      <cdr:y>0.86721</cdr:y>
    </cdr:to>
    <cdr:sp macro="" textlink="">
      <cdr:nvSpPr>
        <cdr:cNvPr id="2" name="ZoneTexte 3"/>
        <cdr:cNvSpPr txBox="1"/>
      </cdr:nvSpPr>
      <cdr:spPr>
        <a:xfrm xmlns:a="http://schemas.openxmlformats.org/drawingml/2006/main">
          <a:off x="4248472" y="1440161"/>
          <a:ext cx="350520" cy="261366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="vert270" wrap="none" rtlCol="0" anchor="t"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600" b="1" baseline="0" dirty="0">
              <a:solidFill>
                <a:srgbClr val="FF0000"/>
              </a:solidFill>
              <a:latin typeface="Calibri" panose="020F0502020204030204" pitchFamily="34" charset="0"/>
            </a:rPr>
            <a:t>Code of </a:t>
          </a:r>
          <a:r>
            <a:rPr lang="fr-BE" sz="1600" b="1" baseline="0" dirty="0" err="1">
              <a:solidFill>
                <a:srgbClr val="FF0000"/>
              </a:solidFill>
              <a:latin typeface="Calibri" panose="020F0502020204030204" pitchFamily="34" charset="0"/>
            </a:rPr>
            <a:t>Conduct</a:t>
          </a:r>
          <a:r>
            <a:rPr lang="fr-BE" sz="1600" b="1" baseline="0" dirty="0">
              <a:solidFill>
                <a:srgbClr val="FF0000"/>
              </a:solidFill>
              <a:latin typeface="Calibri" panose="020F0502020204030204" pitchFamily="34" charset="0"/>
            </a:rPr>
            <a:t> </a:t>
          </a:r>
          <a:r>
            <a:rPr lang="fr-BE" sz="1600" b="1" baseline="0" dirty="0" err="1">
              <a:solidFill>
                <a:srgbClr val="FF0000"/>
              </a:solidFill>
              <a:latin typeface="Calibri" panose="020F0502020204030204" pitchFamily="34" charset="0"/>
            </a:rPr>
            <a:t>mandatory</a:t>
          </a:r>
          <a:endParaRPr lang="fr-BE" sz="1600" b="1" baseline="0" dirty="0">
            <a:solidFill>
              <a:srgbClr val="FF0000"/>
            </a:solidFill>
            <a:latin typeface="Calibri" panose="020F050202020403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CEFAA-7BD6-4282-9A18-89F9504BC4BC}" type="datetimeFigureOut">
              <a:rPr lang="fr-BE" smtClean="0"/>
              <a:t>22-03-21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83CB2-570F-49BF-B36F-6C54FBF52DE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4585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153"/>
            <a:ext cx="533527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5B120DFA-430E-4EF0-8681-144B4F8108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276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120DFA-430E-4EF0-8681-144B4F8108CA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9147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MDCG-September 24th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120DFA-430E-4EF0-8681-144B4F8108CA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751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MDCG-September 24th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120DFA-430E-4EF0-8681-144B4F8108CA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081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120DFA-430E-4EF0-8681-144B4F8108CA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525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55B045-86FC-4286-AF08-3F42E4D8DC81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53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494BE9-8AD3-4903-B6EF-9B40AD6367CE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069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MDCG-September 24th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120DFA-430E-4EF0-8681-144B4F8108CA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283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MDCG-September 24th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120DFA-430E-4EF0-8681-144B4F8108CA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7956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MDCG-September 24th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120DFA-430E-4EF0-8681-144B4F8108CA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847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MDCG-September 24th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120DFA-430E-4EF0-8681-144B4F8108CA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788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MDCG-September 24th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120DFA-430E-4EF0-8681-144B4F8108CA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860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MDCG-September 24th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120DFA-430E-4EF0-8681-144B4F8108CA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068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MDCG-September 24th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120DFA-430E-4EF0-8681-144B4F8108CA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856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668344" y="6452741"/>
            <a:ext cx="1018456" cy="268734"/>
          </a:xfrm>
        </p:spPr>
        <p:txBody>
          <a:bodyPr/>
          <a:lstStyle>
            <a:lvl1pPr>
              <a:defRPr sz="1100">
                <a:solidFill>
                  <a:srgbClr val="00009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9905973-0D6C-482F-B22B-9681BD762AE0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539552" y="6453336"/>
            <a:ext cx="3034680" cy="26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/>
              <a:t>Team-NB Web Presentation 2021</a:t>
            </a:r>
            <a:endParaRPr lang="fr-BE" dirty="0"/>
          </a:p>
        </p:txBody>
      </p:sp>
      <p:pic>
        <p:nvPicPr>
          <p:cNvPr id="7" name="Image 41" descr="R-TEAM-NB-Logo-2-0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6762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668344" y="6452741"/>
            <a:ext cx="1018456" cy="268734"/>
          </a:xfrm>
        </p:spPr>
        <p:txBody>
          <a:bodyPr/>
          <a:lstStyle>
            <a:lvl1pPr>
              <a:defRPr sz="1100">
                <a:solidFill>
                  <a:srgbClr val="00009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9905973-0D6C-482F-B22B-9681BD762AE0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4" name="Image 41" descr="R-TEAM-NB-Logo-2-0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676275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 userDrawn="1"/>
        </p:nvSpPr>
        <p:spPr bwMode="auto">
          <a:xfrm>
            <a:off x="539552" y="6453336"/>
            <a:ext cx="3034680" cy="26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/>
              <a:t>Team-NB Web Presentation 2021</a:t>
            </a:r>
            <a:endParaRPr lang="fr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668344" y="6452741"/>
            <a:ext cx="1018456" cy="268734"/>
          </a:xfrm>
        </p:spPr>
        <p:txBody>
          <a:bodyPr/>
          <a:lstStyle>
            <a:lvl1pPr>
              <a:defRPr sz="1100">
                <a:solidFill>
                  <a:srgbClr val="00009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9905973-0D6C-482F-B22B-9681BD762AE0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3" name="Image 41" descr="R-TEAM-NB-Logo-2-0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676275"/>
          </a:xfrm>
          <a:prstGeom prst="rect">
            <a:avLst/>
          </a:prstGeom>
          <a:noFill/>
        </p:spPr>
      </p:pic>
      <p:sp>
        <p:nvSpPr>
          <p:cNvPr id="4" name="Rectangle 4"/>
          <p:cNvSpPr txBox="1">
            <a:spLocks noChangeArrowheads="1"/>
          </p:cNvSpPr>
          <p:nvPr userDrawn="1"/>
        </p:nvSpPr>
        <p:spPr bwMode="auto">
          <a:xfrm>
            <a:off x="539552" y="6453336"/>
            <a:ext cx="3034680" cy="26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/>
              <a:t>Team-NB Web Presentation 2021</a:t>
            </a:r>
            <a:endParaRPr lang="fr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668344" y="6452741"/>
            <a:ext cx="1018456" cy="268734"/>
          </a:xfrm>
        </p:spPr>
        <p:txBody>
          <a:bodyPr/>
          <a:lstStyle>
            <a:lvl1pPr>
              <a:defRPr sz="1100">
                <a:solidFill>
                  <a:srgbClr val="00009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9905973-0D6C-482F-B22B-9681BD762AE0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6" name="Image 41" descr="R-TEAM-NB-Logo-2-0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676275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 userDrawn="1"/>
        </p:nvSpPr>
        <p:spPr bwMode="auto">
          <a:xfrm>
            <a:off x="539552" y="6453336"/>
            <a:ext cx="3034680" cy="26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/>
              <a:t>Team-NB Web Presentation 2021</a:t>
            </a:r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00844" y="188640"/>
            <a:ext cx="8280920" cy="864096"/>
          </a:xfrm>
          <a:prstGeom prst="rect">
            <a:avLst/>
          </a:prstGeom>
        </p:spPr>
        <p:txBody>
          <a:bodyPr/>
          <a:lstStyle>
            <a:lvl1pPr>
              <a:defRPr sz="3200" u="sng" baseline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99"/>
                  </a:solidFill>
                </a:u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Cliquez pour ajouter un titre de partie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668344" y="6452741"/>
            <a:ext cx="1018456" cy="268734"/>
          </a:xfrm>
        </p:spPr>
        <p:txBody>
          <a:bodyPr/>
          <a:lstStyle>
            <a:lvl1pPr>
              <a:defRPr sz="1100">
                <a:solidFill>
                  <a:srgbClr val="00009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9905973-0D6C-482F-B22B-9681BD762AE0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1196752"/>
            <a:ext cx="8280400" cy="511197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v"/>
              <a:defRPr sz="2800" b="1" u="none" baseline="0">
                <a:solidFill>
                  <a:srgbClr val="000099"/>
                </a:solidFill>
                <a:uFill>
                  <a:solidFill>
                    <a:schemeClr val="accent5">
                      <a:lumMod val="50000"/>
                    </a:schemeClr>
                  </a:solidFill>
                </a:uFill>
                <a:latin typeface="Calibri" panose="020F0502020204030204" pitchFamily="34" charset="0"/>
              </a:defRPr>
            </a:lvl1pPr>
            <a:lvl2pPr marL="742950" indent="-285750"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2400"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>
              <a:buClr>
                <a:srgbClr val="FF0000"/>
              </a:buClr>
              <a:buFont typeface="Calibri" panose="020F0502020204030204" pitchFamily="34" charset="0"/>
              <a:buChar char="●"/>
              <a:defRPr sz="2000" b="0"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>
              <a:buClr>
                <a:srgbClr val="FF0000"/>
              </a:buClr>
              <a:buFont typeface="Courier New" pitchFamily="49" charset="0"/>
              <a:buChar char="o"/>
              <a:defRPr sz="1600" b="0"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>
              <a:buClr>
                <a:srgbClr val="FF46E6"/>
              </a:buClr>
              <a:defRPr>
                <a:solidFill>
                  <a:srgbClr val="000099"/>
                </a:solidFill>
              </a:defRPr>
            </a:lvl5pPr>
          </a:lstStyle>
          <a:p>
            <a:pPr lvl="0"/>
            <a:r>
              <a:rPr lang="fr-FR" dirty="0"/>
              <a:t>(28) Titre</a:t>
            </a:r>
          </a:p>
          <a:p>
            <a:pPr lvl="1"/>
            <a:r>
              <a:rPr lang="fr-FR" dirty="0"/>
              <a:t>(24) Sous-titre 1</a:t>
            </a:r>
          </a:p>
          <a:p>
            <a:pPr lvl="2"/>
            <a:r>
              <a:rPr lang="fr-FR" dirty="0"/>
              <a:t>(20) Sous-titre 2</a:t>
            </a:r>
          </a:p>
          <a:p>
            <a:pPr lvl="3"/>
            <a:r>
              <a:rPr lang="fr-FR" dirty="0"/>
              <a:t>(16) Sous-titre 3</a:t>
            </a:r>
          </a:p>
        </p:txBody>
      </p:sp>
      <p:sp>
        <p:nvSpPr>
          <p:cNvPr id="11" name="Espace réservé du numéro de diapositive 6"/>
          <p:cNvSpPr txBox="1">
            <a:spLocks/>
          </p:cNvSpPr>
          <p:nvPr userDrawn="1"/>
        </p:nvSpPr>
        <p:spPr bwMode="auto">
          <a:xfrm>
            <a:off x="422694" y="6375337"/>
            <a:ext cx="7101634" cy="3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B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 baseline="0">
                <a:solidFill>
                  <a:srgbClr val="0000C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 dirty="0"/>
          </a:p>
        </p:txBody>
      </p:sp>
      <p:pic>
        <p:nvPicPr>
          <p:cNvPr id="6" name="Image 41" descr="R-TEAM-NB-Logo-2-0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676275"/>
          </a:xfrm>
          <a:prstGeom prst="rect">
            <a:avLst/>
          </a:prstGeom>
          <a:noFill/>
        </p:spPr>
      </p:pic>
      <p:sp>
        <p:nvSpPr>
          <p:cNvPr id="9" name="Rectangle 4"/>
          <p:cNvSpPr txBox="1">
            <a:spLocks noChangeArrowheads="1"/>
          </p:cNvSpPr>
          <p:nvPr userDrawn="1"/>
        </p:nvSpPr>
        <p:spPr bwMode="auto">
          <a:xfrm>
            <a:off x="539552" y="6453336"/>
            <a:ext cx="3034680" cy="26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/>
              <a:t>Team-NB Web Presentation 2021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6408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91F56C-B7FF-44D5-A45D-4B81044E8C76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4" name="Rectangle 4"/>
          <p:cNvSpPr txBox="1">
            <a:spLocks noChangeArrowheads="1"/>
          </p:cNvSpPr>
          <p:nvPr userDrawn="1"/>
        </p:nvSpPr>
        <p:spPr bwMode="auto">
          <a:xfrm>
            <a:off x="539552" y="6453336"/>
            <a:ext cx="3034680" cy="26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/>
              <a:t>Team-NB Web Presentation 2021</a:t>
            </a:r>
            <a:endParaRPr lang="fr-BE" dirty="0"/>
          </a:p>
        </p:txBody>
      </p:sp>
      <p:pic>
        <p:nvPicPr>
          <p:cNvPr id="5" name="Image 41" descr="R-TEAM-NB-Logo-2-0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676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665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FF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/>
              <a:t>Cliquez pour modifier les styles du texte du masque</a:t>
            </a:r>
          </a:p>
          <a:p>
            <a:pPr lvl="1"/>
            <a:r>
              <a:rPr lang="fr-BE"/>
              <a:t>Deuxième niveau</a:t>
            </a:r>
          </a:p>
          <a:p>
            <a:pPr lvl="2"/>
            <a:r>
              <a:rPr lang="fr-BE"/>
              <a:t>Troisième niveau</a:t>
            </a:r>
          </a:p>
          <a:p>
            <a:pPr lvl="3"/>
            <a:r>
              <a:rPr lang="fr-BE"/>
              <a:t>Quatrième niveau</a:t>
            </a:r>
          </a:p>
          <a:p>
            <a:pPr lvl="4"/>
            <a:r>
              <a:rPr lang="fr-BE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091F56C-B7FF-44D5-A45D-4B81044E8C76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7" name="Rectangle 4"/>
          <p:cNvSpPr txBox="1">
            <a:spLocks noChangeArrowheads="1"/>
          </p:cNvSpPr>
          <p:nvPr userDrawn="1"/>
        </p:nvSpPr>
        <p:spPr bwMode="auto">
          <a:xfrm>
            <a:off x="539552" y="6453336"/>
            <a:ext cx="3034680" cy="26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/>
              <a:t>Team-NB Web </a:t>
            </a:r>
            <a:r>
              <a:rPr lang="en-GB"/>
              <a:t>Presentation 2020</a:t>
            </a:r>
            <a:endParaRPr lang="fr-BE" dirty="0"/>
          </a:p>
        </p:txBody>
      </p:sp>
      <p:pic>
        <p:nvPicPr>
          <p:cNvPr id="6" name="Image 41" descr="R-TEAM-NB-Logo-2-0"/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6762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60" r:id="rId4"/>
    <p:sldLayoutId id="2147483661" r:id="rId5"/>
    <p:sldLayoutId id="2147483662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1.png"/><Relationship Id="rId3" Type="http://schemas.openxmlformats.org/officeDocument/2006/relationships/image" Target="../media/image14.jpeg"/><Relationship Id="rId21" Type="http://schemas.openxmlformats.org/officeDocument/2006/relationships/image" Target="../media/image32.pn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17" Type="http://schemas.openxmlformats.org/officeDocument/2006/relationships/image" Target="../media/image28.jpeg"/><Relationship Id="rId25" Type="http://schemas.openxmlformats.org/officeDocument/2006/relationships/image" Target="../media/image36.png"/><Relationship Id="rId2" Type="http://schemas.openxmlformats.org/officeDocument/2006/relationships/image" Target="../media/image13.jpeg"/><Relationship Id="rId16" Type="http://schemas.openxmlformats.org/officeDocument/2006/relationships/image" Target="../media/image27.png"/><Relationship Id="rId20" Type="http://schemas.openxmlformats.org/officeDocument/2006/relationships/image" Target="../media/image3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24" Type="http://schemas.openxmlformats.org/officeDocument/2006/relationships/image" Target="../media/image35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23" Type="http://schemas.openxmlformats.org/officeDocument/2006/relationships/image" Target="../media/image34.png"/><Relationship Id="rId10" Type="http://schemas.openxmlformats.org/officeDocument/2006/relationships/image" Target="../media/image21.jpg"/><Relationship Id="rId19" Type="http://schemas.openxmlformats.org/officeDocument/2006/relationships/image" Target="../media/image30.jpg"/><Relationship Id="rId4" Type="http://schemas.openxmlformats.org/officeDocument/2006/relationships/image" Target="../media/image15.jpeg"/><Relationship Id="rId9" Type="http://schemas.openxmlformats.org/officeDocument/2006/relationships/image" Target="../media/image20.jpg"/><Relationship Id="rId14" Type="http://schemas.openxmlformats.org/officeDocument/2006/relationships/image" Target="../media/image25.png"/><Relationship Id="rId22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31092AE2-D8F3-4B0F-9F1B-6125689F7671}" type="slidenum">
              <a:rPr lang="fr-BE" smtClean="0"/>
              <a:pPr>
                <a:defRPr/>
              </a:pPr>
              <a:t>1</a:t>
            </a:fld>
            <a:endParaRPr lang="fr-BE"/>
          </a:p>
        </p:txBody>
      </p:sp>
      <p:sp>
        <p:nvSpPr>
          <p:cNvPr id="4" name="Espace réservé du numéro de diapositive 5"/>
          <p:cNvSpPr txBox="1">
            <a:spLocks/>
          </p:cNvSpPr>
          <p:nvPr/>
        </p:nvSpPr>
        <p:spPr bwMode="auto">
          <a:xfrm>
            <a:off x="6553200" y="623731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B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endParaRPr lang="fr-BE" sz="1400" dirty="0"/>
          </a:p>
        </p:txBody>
      </p:sp>
      <p:sp>
        <p:nvSpPr>
          <p:cNvPr id="5" name="Sous-titre 8"/>
          <p:cNvSpPr txBox="1">
            <a:spLocks/>
          </p:cNvSpPr>
          <p:nvPr/>
        </p:nvSpPr>
        <p:spPr>
          <a:xfrm>
            <a:off x="683568" y="3717032"/>
            <a:ext cx="7776864" cy="20402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fr-BE" sz="4800" b="1" cap="small" dirty="0" err="1">
                <a:solidFill>
                  <a:srgbClr val="0000CB"/>
                </a:solidFill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</a:rPr>
              <a:t>Presentation</a:t>
            </a:r>
            <a:r>
              <a:rPr lang="fr-BE" sz="4800" b="1" cap="small" dirty="0">
                <a:solidFill>
                  <a:srgbClr val="0000CB"/>
                </a:solidFill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</a:rPr>
              <a:t> on Web Site</a:t>
            </a:r>
          </a:p>
          <a:p>
            <a:pPr marL="0" indent="0" algn="ctr" eaLnBrk="1" hangingPunct="1">
              <a:buNone/>
            </a:pPr>
            <a:r>
              <a:rPr lang="fr-BE" sz="4800" b="1" dirty="0">
                <a:solidFill>
                  <a:srgbClr val="0000CB"/>
                </a:solidFill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</a:rPr>
              <a:t>2021</a:t>
            </a:r>
          </a:p>
          <a:p>
            <a:pPr marL="0" indent="0" algn="ctr" eaLnBrk="1" hangingPunct="1">
              <a:buNone/>
            </a:pPr>
            <a:endParaRPr lang="fr-BE" b="1" u="sng" cap="small" dirty="0">
              <a:solidFill>
                <a:srgbClr val="0000CB"/>
              </a:solidFill>
              <a:uFill>
                <a:solidFill>
                  <a:srgbClr val="FF0000"/>
                </a:solidFill>
              </a:uFill>
              <a:latin typeface="Calibri" panose="020F0502020204030204" pitchFamily="34" charset="0"/>
            </a:endParaRPr>
          </a:p>
          <a:p>
            <a:pPr eaLnBrk="1" hangingPunct="1"/>
            <a:endParaRPr lang="fr-FR" dirty="0">
              <a:solidFill>
                <a:srgbClr val="0000CB"/>
              </a:solidFill>
            </a:endParaRPr>
          </a:p>
        </p:txBody>
      </p:sp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821" y="332656"/>
            <a:ext cx="25463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95536" y="263691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eaLnBrk="1" hangingPunct="1">
              <a:buNone/>
            </a:pPr>
            <a: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T</a:t>
            </a:r>
            <a: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  <a:t>he </a:t>
            </a:r>
            <a: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E</a:t>
            </a:r>
            <a: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  <a:t>uropean </a:t>
            </a:r>
            <a: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A</a:t>
            </a:r>
            <a: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  <a:t>ssociation </a:t>
            </a:r>
            <a: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M</a:t>
            </a:r>
            <a: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  <a:t>edical devices</a:t>
            </a:r>
            <a:endParaRPr lang="fr-BE" sz="1800" dirty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marL="0" indent="0" algn="ctr" eaLnBrk="1" hangingPunct="1">
              <a:buNone/>
            </a:pPr>
            <a: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N</a:t>
            </a:r>
            <a: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  <a:t>otified </a:t>
            </a:r>
            <a: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B</a:t>
            </a:r>
            <a: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  <a:t>odies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39552" y="6453336"/>
            <a:ext cx="3034680" cy="26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/>
              <a:t>Team-NB Web Presentation 2021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3817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864096"/>
          </a:xfrm>
        </p:spPr>
        <p:txBody>
          <a:bodyPr/>
          <a:lstStyle/>
          <a:p>
            <a:r>
              <a:rPr lang="en-US" sz="3600" b="1" dirty="0">
                <a:effectLst/>
                <a:uFill>
                  <a:solidFill>
                    <a:srgbClr val="FFFF99"/>
                  </a:solidFill>
                </a:uFill>
                <a:ea typeface="+mn-ea"/>
                <a:cs typeface="+mn-cs"/>
              </a:rPr>
              <a:t>Implementation of the new regulations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05973-0D6C-482F-B22B-9681BD762AE0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468313" y="1196752"/>
            <a:ext cx="8064127" cy="5178585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 </a:t>
            </a:r>
            <a:r>
              <a:rPr lang="en-US" u="sng" dirty="0">
                <a:uFill>
                  <a:solidFill>
                    <a:srgbClr val="FF0000"/>
                  </a:solidFill>
                </a:uFill>
              </a:rPr>
              <a:t>Task Forces</a:t>
            </a:r>
          </a:p>
          <a:p>
            <a:pPr lvl="1">
              <a:spcBef>
                <a:spcPts val="1800"/>
              </a:spcBef>
              <a:buSzPct val="100000"/>
              <a:buFont typeface="Wingdings" panose="05000000000000000000" pitchFamily="2" charset="2"/>
              <a:buChar char=""/>
            </a:pPr>
            <a:r>
              <a:rPr lang="en-US" sz="2800" b="1" dirty="0">
                <a:uFill>
                  <a:solidFill>
                    <a:schemeClr val="accent5">
                      <a:lumMod val="50000"/>
                    </a:schemeClr>
                  </a:solidFill>
                </a:uFill>
              </a:rPr>
              <a:t> </a:t>
            </a:r>
            <a:r>
              <a:rPr lang="en-US" sz="2800" b="1" dirty="0">
                <a:solidFill>
                  <a:srgbClr val="FF0000"/>
                </a:solidFill>
                <a:uFill>
                  <a:solidFill>
                    <a:schemeClr val="accent5">
                      <a:lumMod val="50000"/>
                    </a:schemeClr>
                  </a:solidFill>
                </a:uFill>
              </a:rPr>
              <a:t>Aims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to </a:t>
            </a:r>
            <a:r>
              <a:rPr lang="en-GB" dirty="0"/>
              <a:t>address specific topics of NBs interest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Article 117</a:t>
            </a:r>
            <a:endParaRPr lang="fr-BE" dirty="0"/>
          </a:p>
          <a:p>
            <a:pPr lvl="2">
              <a:spcBef>
                <a:spcPts val="600"/>
              </a:spcBef>
            </a:pPr>
            <a:r>
              <a:rPr lang="en-US" dirty="0"/>
              <a:t>TCP III - Taiwan</a:t>
            </a:r>
            <a:endParaRPr lang="fr-BE" dirty="0"/>
          </a:p>
          <a:p>
            <a:pPr lvl="2">
              <a:spcBef>
                <a:spcPts val="600"/>
              </a:spcBef>
            </a:pPr>
            <a:r>
              <a:rPr lang="en-US" dirty="0"/>
              <a:t>Transfer Agreement</a:t>
            </a:r>
            <a:endParaRPr lang="fr-BE" dirty="0"/>
          </a:p>
          <a:p>
            <a:pPr lvl="2">
              <a:spcBef>
                <a:spcPts val="600"/>
              </a:spcBef>
            </a:pPr>
            <a:r>
              <a:rPr lang="en-US" dirty="0"/>
              <a:t>Standard fees </a:t>
            </a:r>
            <a:r>
              <a:rPr lang="en-GB" dirty="0"/>
              <a:t>publically available</a:t>
            </a:r>
            <a:endParaRPr lang="en-US" dirty="0"/>
          </a:p>
          <a:p>
            <a:pPr lvl="2">
              <a:spcBef>
                <a:spcPts val="600"/>
              </a:spcBef>
            </a:pPr>
            <a:r>
              <a:rPr lang="en-US" dirty="0"/>
              <a:t>TOC (table of content)</a:t>
            </a:r>
            <a:endParaRPr lang="en-GB" dirty="0"/>
          </a:p>
          <a:p>
            <a:pPr lvl="1">
              <a:spcBef>
                <a:spcPts val="1800"/>
              </a:spcBef>
            </a:pPr>
            <a:endParaRPr lang="en-GB" dirty="0"/>
          </a:p>
          <a:p>
            <a:pPr lvl="1">
              <a:spcBef>
                <a:spcPts val="3000"/>
              </a:spcBef>
            </a:pPr>
            <a:r>
              <a:rPr lang="en-US" dirty="0"/>
              <a:t>to write Position Papers (published on </a:t>
            </a:r>
            <a:r>
              <a:rPr lang="en-US" dirty="0" err="1"/>
              <a:t>Team-NB</a:t>
            </a:r>
            <a:r>
              <a:rPr lang="en-US" dirty="0"/>
              <a:t> web site)</a:t>
            </a:r>
          </a:p>
          <a:p>
            <a:pPr lvl="1">
              <a:spcBef>
                <a:spcPts val="1800"/>
              </a:spcBef>
            </a:pPr>
            <a:endParaRPr lang="en-US" dirty="0"/>
          </a:p>
          <a:p>
            <a:pPr lvl="1">
              <a:spcBef>
                <a:spcPts val="1800"/>
              </a:spcBef>
            </a:pPr>
            <a:endParaRPr lang="en-US" dirty="0"/>
          </a:p>
          <a:p>
            <a:pPr>
              <a:spcBef>
                <a:spcPts val="1800"/>
              </a:spcBef>
            </a:pPr>
            <a:endParaRPr lang="fr-BE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971600" y="4869160"/>
          <a:ext cx="6023992" cy="777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590135724"/>
                    </a:ext>
                  </a:extLst>
                </a:gridCol>
                <a:gridCol w="3575720">
                  <a:extLst>
                    <a:ext uri="{9D8B030D-6E8A-4147-A177-3AD203B41FA5}">
                      <a16:colId xmlns:a16="http://schemas.microsoft.com/office/drawing/2014/main" val="7226697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2400" b="0" dirty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</a:rPr>
                        <a:t>to harmonise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lvl="0" indent="-228600" algn="l" rtl="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Font typeface="Calibri" panose="020F0502020204030204" pitchFamily="34" charset="0"/>
                        <a:buChar char="●"/>
                      </a:pPr>
                      <a:r>
                        <a:rPr lang="en-GB" sz="2000" b="0" dirty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</a:rPr>
                        <a:t>views</a:t>
                      </a:r>
                    </a:p>
                    <a:p>
                      <a:pPr marL="228600" lvl="0" indent="-228600" algn="l" rtl="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Font typeface="Calibri" panose="020F0502020204030204" pitchFamily="34" charset="0"/>
                        <a:buChar char="●"/>
                      </a:pPr>
                      <a:r>
                        <a:rPr lang="en-GB" sz="2000" b="0" dirty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</a:rPr>
                        <a:t>practises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0691029"/>
                  </a:ext>
                </a:extLst>
              </a:tr>
            </a:tbl>
          </a:graphicData>
        </a:graphic>
      </p:graphicFrame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539552" y="6453336"/>
            <a:ext cx="3034680" cy="26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/>
              <a:t>Team-NB Web Presentation 2021</a:t>
            </a:r>
            <a:endParaRPr lang="fr-BE" dirty="0"/>
          </a:p>
        </p:txBody>
      </p:sp>
      <p:pic>
        <p:nvPicPr>
          <p:cNvPr id="9" name="Image 41" descr="R-TEAM-NB-Logo-2-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676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572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864096"/>
          </a:xfrm>
        </p:spPr>
        <p:txBody>
          <a:bodyPr/>
          <a:lstStyle/>
          <a:p>
            <a:r>
              <a:rPr lang="en-US" sz="3600" b="1" dirty="0">
                <a:effectLst/>
                <a:uFill>
                  <a:solidFill>
                    <a:srgbClr val="FFFF99"/>
                  </a:solidFill>
                </a:uFill>
                <a:ea typeface="+mn-ea"/>
                <a:cs typeface="+mn-cs"/>
              </a:rPr>
              <a:t>Implementation of the new regulations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05973-0D6C-482F-B22B-9681BD762AE0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468313" y="1196752"/>
            <a:ext cx="5111799" cy="511197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 Trainings</a:t>
            </a:r>
          </a:p>
          <a:p>
            <a:pPr lvl="1">
              <a:spcBef>
                <a:spcPts val="1800"/>
              </a:spcBef>
              <a:buSzPct val="100000"/>
              <a:buFont typeface="Wingdings" panose="05000000000000000000" pitchFamily="2" charset="2"/>
              <a:buChar char=""/>
            </a:pPr>
            <a:r>
              <a:rPr lang="en-US" sz="2800" b="1" dirty="0">
                <a:uFill>
                  <a:solidFill>
                    <a:schemeClr val="accent5">
                      <a:lumMod val="50000"/>
                    </a:schemeClr>
                  </a:solidFill>
                </a:uFill>
              </a:rPr>
              <a:t> </a:t>
            </a:r>
            <a:r>
              <a:rPr lang="en-US" sz="2800" b="1" dirty="0">
                <a:solidFill>
                  <a:srgbClr val="FF0000"/>
                </a:solidFill>
                <a:uFill>
                  <a:solidFill>
                    <a:schemeClr val="accent5">
                      <a:lumMod val="50000"/>
                    </a:schemeClr>
                  </a:solidFill>
                </a:uFill>
              </a:rPr>
              <a:t>Aims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to help NBs to deal with new MDR / IVDR requirements in their assessment. 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to achieve a better </a:t>
            </a:r>
            <a:r>
              <a:rPr lang="en-US" dirty="0" err="1"/>
              <a:t>harmonisation</a:t>
            </a:r>
            <a:r>
              <a:rPr lang="en-US" dirty="0"/>
              <a:t>                                   among NBs thanks to the exchanges </a:t>
            </a:r>
          </a:p>
          <a:p>
            <a:pPr lvl="1">
              <a:spcBef>
                <a:spcPts val="1800"/>
              </a:spcBef>
            </a:pPr>
            <a:endParaRPr lang="en-US" dirty="0"/>
          </a:p>
          <a:p>
            <a:pPr lvl="1">
              <a:spcBef>
                <a:spcPts val="1800"/>
              </a:spcBef>
            </a:pPr>
            <a:endParaRPr lang="en-US" dirty="0"/>
          </a:p>
          <a:p>
            <a:pPr>
              <a:spcBef>
                <a:spcPts val="1800"/>
              </a:spcBef>
            </a:pP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1340768"/>
            <a:ext cx="3198981" cy="456342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539552" y="6453336"/>
            <a:ext cx="3034680" cy="26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/>
              <a:t>Team-NB Web Presentation 2021</a:t>
            </a:r>
            <a:endParaRPr lang="fr-BE" dirty="0"/>
          </a:p>
        </p:txBody>
      </p:sp>
      <p:pic>
        <p:nvPicPr>
          <p:cNvPr id="9" name="Image 41" descr="R-TEAM-NB-Logo-2-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676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019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864096"/>
          </a:xfrm>
        </p:spPr>
        <p:txBody>
          <a:bodyPr/>
          <a:lstStyle/>
          <a:p>
            <a:r>
              <a:rPr lang="en-US" sz="3600" b="1" dirty="0">
                <a:effectLst/>
                <a:uFill>
                  <a:solidFill>
                    <a:srgbClr val="FFFF99"/>
                  </a:solidFill>
                </a:uFill>
                <a:ea typeface="+mn-ea"/>
                <a:cs typeface="+mn-cs"/>
              </a:rPr>
              <a:t>Implementation of the new regulations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05973-0D6C-482F-B22B-9681BD762AE0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 Trainings in 2019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Clinical data: 3 sessions</a:t>
            </a:r>
          </a:p>
          <a:p>
            <a:pPr>
              <a:spcBef>
                <a:spcPts val="1200"/>
              </a:spcBef>
            </a:pPr>
            <a:r>
              <a:rPr lang="en-US" dirty="0"/>
              <a:t> Trainings </a:t>
            </a:r>
            <a:r>
              <a:rPr lang="en-US"/>
              <a:t>in 2020 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/>
              <a:t>Clinical data: 1 session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Technical Documentation: 2 sessions in September + 1 Q4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Risk Management: 2 sessions in December</a:t>
            </a:r>
          </a:p>
          <a:p>
            <a:pPr>
              <a:spcBef>
                <a:spcPts val="1200"/>
              </a:spcBef>
            </a:pPr>
            <a:r>
              <a:rPr lang="en-US" dirty="0"/>
              <a:t>Trainings in 2021</a:t>
            </a:r>
          </a:p>
          <a:p>
            <a:pPr lvl="1">
              <a:spcBef>
                <a:spcPts val="1200"/>
              </a:spcBef>
            </a:pPr>
            <a:r>
              <a:rPr lang="it-IT" dirty="0"/>
              <a:t>Performance for in vitro </a:t>
            </a:r>
            <a:r>
              <a:rPr lang="it-IT" dirty="0" err="1"/>
              <a:t>diagnostics</a:t>
            </a:r>
            <a:endParaRPr lang="it-IT" dirty="0"/>
          </a:p>
          <a:p>
            <a:pPr lvl="1">
              <a:spcBef>
                <a:spcPts val="1200"/>
              </a:spcBef>
            </a:pPr>
            <a:r>
              <a:rPr lang="it-IT" dirty="0"/>
              <a:t>Software classification</a:t>
            </a:r>
          </a:p>
          <a:p>
            <a:pPr marL="457200" lvl="1" indent="0">
              <a:spcBef>
                <a:spcPts val="1800"/>
              </a:spcBef>
              <a:buNone/>
            </a:pPr>
            <a:endParaRPr lang="en-US" dirty="0"/>
          </a:p>
          <a:p>
            <a:pPr>
              <a:spcBef>
                <a:spcPts val="1800"/>
              </a:spcBef>
            </a:pPr>
            <a:endParaRPr lang="en-US" dirty="0"/>
          </a:p>
          <a:p>
            <a:pPr lvl="1">
              <a:spcBef>
                <a:spcPts val="1800"/>
              </a:spcBef>
            </a:pPr>
            <a:endParaRPr lang="en-US" dirty="0"/>
          </a:p>
          <a:p>
            <a:pPr>
              <a:spcBef>
                <a:spcPts val="1800"/>
              </a:spcBef>
            </a:pPr>
            <a:endParaRPr lang="fr-BE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539552" y="6453336"/>
            <a:ext cx="3034680" cy="26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/>
              <a:t>Team-NB Web Presentation 2021</a:t>
            </a:r>
            <a:endParaRPr lang="fr-BE" dirty="0"/>
          </a:p>
        </p:txBody>
      </p:sp>
      <p:pic>
        <p:nvPicPr>
          <p:cNvPr id="8" name="Image 41" descr="R-TEAM-NB-Logo-2-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676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903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41" descr="R-TEAM-NB-Logo-2-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200" y="1124744"/>
            <a:ext cx="867976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defRPr/>
            </a:pPr>
            <a:r>
              <a:rPr lang="en-US" sz="3200" b="1" dirty="0">
                <a:solidFill>
                  <a:srgbClr val="000099"/>
                </a:solidFill>
                <a:latin typeface="Calibri" panose="020F0502020204030204" pitchFamily="34" charset="0"/>
              </a:rPr>
              <a:t>CE mark after "Entry into Application" </a:t>
            </a:r>
            <a:endParaRPr lang="en-US" sz="2800" b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marL="742950" lvl="2" indent="-342900">
              <a:spcBef>
                <a:spcPts val="12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srgbClr val="000099"/>
                </a:solidFill>
                <a:latin typeface="Calibri" panose="020F0502020204030204" pitchFamily="34" charset="0"/>
              </a:rPr>
              <a:t>Compliance with MDD or AIMD</a:t>
            </a:r>
          </a:p>
          <a:p>
            <a:pPr marL="742950" lvl="2" indent="-342900">
              <a:spcBef>
                <a:spcPts val="12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fr-FR" sz="2800" dirty="0">
                <a:solidFill>
                  <a:srgbClr val="000099"/>
                </a:solidFill>
                <a:latin typeface="Calibri" panose="020F0502020204030204" pitchFamily="34" charset="0"/>
              </a:rPr>
              <a:t>No </a:t>
            </a:r>
            <a:r>
              <a:rPr lang="fr-FR" sz="2800" dirty="0" err="1">
                <a:solidFill>
                  <a:srgbClr val="000099"/>
                </a:solidFill>
                <a:latin typeface="Calibri" panose="020F0502020204030204" pitchFamily="34" charset="0"/>
              </a:rPr>
              <a:t>significant</a:t>
            </a:r>
            <a:r>
              <a:rPr lang="fr-FR" sz="2800" dirty="0">
                <a:solidFill>
                  <a:srgbClr val="000099"/>
                </a:solidFill>
                <a:latin typeface="Calibri" panose="020F0502020204030204" pitchFamily="34" charset="0"/>
              </a:rPr>
              <a:t> change in design and </a:t>
            </a:r>
            <a:r>
              <a:rPr lang="fr-FR" sz="2800" dirty="0" err="1">
                <a:solidFill>
                  <a:srgbClr val="000099"/>
                </a:solidFill>
                <a:latin typeface="Calibri" panose="020F0502020204030204" pitchFamily="34" charset="0"/>
              </a:rPr>
              <a:t>intended</a:t>
            </a:r>
            <a:r>
              <a:rPr lang="fr-FR" sz="2800" dirty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000099"/>
                </a:solidFill>
                <a:latin typeface="Calibri" panose="020F0502020204030204" pitchFamily="34" charset="0"/>
              </a:rPr>
              <a:t>purpose</a:t>
            </a:r>
            <a:r>
              <a:rPr lang="fr-FR" sz="2800" dirty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</a:p>
          <a:p>
            <a:pPr marL="742950" lvl="2" indent="-342900">
              <a:spcBef>
                <a:spcPts val="12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fr-FR" sz="2800" dirty="0">
                <a:solidFill>
                  <a:srgbClr val="000099"/>
                </a:solidFill>
                <a:latin typeface="Calibri" panose="020F0502020204030204" pitchFamily="34" charset="0"/>
              </a:rPr>
              <a:t>Application of the </a:t>
            </a:r>
            <a:r>
              <a:rPr lang="fr-FR" sz="2800" dirty="0" err="1">
                <a:solidFill>
                  <a:srgbClr val="000099"/>
                </a:solidFill>
                <a:latin typeface="Calibri" panose="020F0502020204030204" pitchFamily="34" charset="0"/>
              </a:rPr>
              <a:t>requirements</a:t>
            </a:r>
            <a:r>
              <a:rPr lang="fr-FR" sz="2800" dirty="0">
                <a:solidFill>
                  <a:srgbClr val="000099"/>
                </a:solidFill>
                <a:latin typeface="Calibri" panose="020F0502020204030204" pitchFamily="34" charset="0"/>
              </a:rPr>
              <a:t> of the </a:t>
            </a:r>
            <a:r>
              <a:rPr lang="fr-FR" sz="2800" dirty="0" err="1">
                <a:solidFill>
                  <a:srgbClr val="000099"/>
                </a:solidFill>
                <a:latin typeface="Calibri" panose="020F0502020204030204" pitchFamily="34" charset="0"/>
              </a:rPr>
              <a:t>Regulations</a:t>
            </a:r>
            <a:r>
              <a:rPr lang="fr-FR" sz="2800" dirty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000099"/>
                </a:solidFill>
                <a:latin typeface="Calibri" panose="020F0502020204030204" pitchFamily="34" charset="0"/>
              </a:rPr>
              <a:t>related</a:t>
            </a:r>
            <a:r>
              <a:rPr lang="fr-FR" sz="2800" dirty="0">
                <a:solidFill>
                  <a:srgbClr val="000099"/>
                </a:solidFill>
                <a:latin typeface="Calibri" panose="020F0502020204030204" pitchFamily="34" charset="0"/>
              </a:rPr>
              <a:t> to  </a:t>
            </a:r>
          </a:p>
          <a:p>
            <a:pPr lvl="2">
              <a:spcBef>
                <a:spcPts val="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dirty="0">
                <a:solidFill>
                  <a:srgbClr val="000099"/>
                </a:solidFill>
                <a:latin typeface="Calibri" panose="020F0502020204030204" pitchFamily="34" charset="0"/>
              </a:rPr>
              <a:t>Post-</a:t>
            </a:r>
            <a:r>
              <a:rPr lang="fr-FR" dirty="0" err="1">
                <a:solidFill>
                  <a:srgbClr val="000099"/>
                </a:solidFill>
                <a:latin typeface="Calibri" panose="020F0502020204030204" pitchFamily="34" charset="0"/>
              </a:rPr>
              <a:t>market</a:t>
            </a:r>
            <a:r>
              <a:rPr lang="fr-FR" dirty="0">
                <a:solidFill>
                  <a:srgbClr val="000099"/>
                </a:solidFill>
                <a:latin typeface="Calibri" panose="020F0502020204030204" pitchFamily="34" charset="0"/>
              </a:rPr>
              <a:t> surveillance, </a:t>
            </a:r>
            <a:r>
              <a:rPr lang="fr-FR" dirty="0" err="1">
                <a:solidFill>
                  <a:srgbClr val="000099"/>
                </a:solidFill>
                <a:latin typeface="Calibri" panose="020F0502020204030204" pitchFamily="34" charset="0"/>
              </a:rPr>
              <a:t>Market</a:t>
            </a:r>
            <a:r>
              <a:rPr lang="fr-FR" dirty="0">
                <a:solidFill>
                  <a:srgbClr val="000099"/>
                </a:solidFill>
                <a:latin typeface="Calibri" panose="020F0502020204030204" pitchFamily="34" charset="0"/>
              </a:rPr>
              <a:t> surveillance, Vigilance, Registration of </a:t>
            </a:r>
            <a:r>
              <a:rPr lang="fr-FR" dirty="0" err="1">
                <a:solidFill>
                  <a:srgbClr val="000099"/>
                </a:solidFill>
                <a:latin typeface="Calibri" panose="020F0502020204030204" pitchFamily="34" charset="0"/>
              </a:rPr>
              <a:t>economic</a:t>
            </a:r>
            <a:r>
              <a:rPr lang="fr-FR" dirty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fr-FR" dirty="0" err="1">
                <a:solidFill>
                  <a:srgbClr val="000099"/>
                </a:solidFill>
                <a:latin typeface="Calibri" panose="020F0502020204030204" pitchFamily="34" charset="0"/>
              </a:rPr>
              <a:t>operators</a:t>
            </a:r>
            <a:r>
              <a:rPr lang="fr-FR" dirty="0">
                <a:solidFill>
                  <a:srgbClr val="000099"/>
                </a:solidFill>
                <a:latin typeface="Calibri" panose="020F0502020204030204" pitchFamily="34" charset="0"/>
              </a:rPr>
              <a:t> and </a:t>
            </a:r>
            <a:r>
              <a:rPr lang="fr-FR" dirty="0" err="1">
                <a:solidFill>
                  <a:srgbClr val="000099"/>
                </a:solidFill>
                <a:latin typeface="Calibri" panose="020F0502020204030204" pitchFamily="34" charset="0"/>
              </a:rPr>
              <a:t>devices</a:t>
            </a:r>
            <a:r>
              <a:rPr lang="fr-FR" dirty="0">
                <a:solidFill>
                  <a:srgbClr val="000099"/>
                </a:solidFill>
                <a:latin typeface="Calibri" panose="020F0502020204030204" pitchFamily="34" charset="0"/>
              </a:rPr>
              <a:t>, </a:t>
            </a:r>
            <a:endParaRPr lang="en-US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marL="742950" lvl="2" indent="-342900">
              <a:spcBef>
                <a:spcPts val="12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fr-FR" sz="2800" dirty="0">
                <a:solidFill>
                  <a:srgbClr val="000099"/>
                </a:solidFill>
                <a:latin typeface="Calibri" panose="020F0502020204030204" pitchFamily="34" charset="0"/>
              </a:rPr>
              <a:t>NB </a:t>
            </a:r>
            <a:r>
              <a:rPr lang="fr-FR" sz="2800" dirty="0" err="1">
                <a:solidFill>
                  <a:srgbClr val="000099"/>
                </a:solidFill>
                <a:latin typeface="Calibri" panose="020F0502020204030204" pitchFamily="34" charset="0"/>
              </a:rPr>
              <a:t>remains</a:t>
            </a:r>
            <a:r>
              <a:rPr lang="fr-FR" sz="2800" dirty="0">
                <a:solidFill>
                  <a:srgbClr val="000099"/>
                </a:solidFill>
                <a:latin typeface="Calibri" panose="020F0502020204030204" pitchFamily="34" charset="0"/>
              </a:rPr>
              <a:t> in charge of surveillance</a:t>
            </a:r>
          </a:p>
          <a:p>
            <a:pPr marL="342900" lvl="1" indent="-342900">
              <a:spcBef>
                <a:spcPts val="24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defRPr/>
            </a:pPr>
            <a:r>
              <a:rPr lang="fr-FR" sz="3200" b="1" dirty="0" err="1">
                <a:solidFill>
                  <a:srgbClr val="000099"/>
                </a:solidFill>
                <a:latin typeface="Calibri" panose="020F0502020204030204" pitchFamily="34" charset="0"/>
              </a:rPr>
              <a:t>Contract</a:t>
            </a:r>
            <a:r>
              <a:rPr lang="fr-FR" sz="3200" b="1" dirty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latin typeface="Calibri" panose="020F0502020204030204" pitchFamily="34" charset="0"/>
              </a:rPr>
              <a:t>between</a:t>
            </a:r>
            <a:r>
              <a:rPr lang="fr-FR" sz="3200" b="1" dirty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latin typeface="Calibri" panose="020F0502020204030204" pitchFamily="34" charset="0"/>
              </a:rPr>
              <a:t>Manufacturers</a:t>
            </a:r>
            <a:r>
              <a:rPr lang="fr-FR" sz="3200" b="1" dirty="0">
                <a:solidFill>
                  <a:srgbClr val="000099"/>
                </a:solidFill>
                <a:latin typeface="Calibri" panose="020F0502020204030204" pitchFamily="34" charset="0"/>
              </a:rPr>
              <a:t> and </a:t>
            </a:r>
            <a:r>
              <a:rPr lang="fr-FR" sz="3200" b="1" dirty="0" err="1">
                <a:solidFill>
                  <a:srgbClr val="000099"/>
                </a:solidFill>
                <a:latin typeface="Calibri" panose="020F0502020204030204" pitchFamily="34" charset="0"/>
              </a:rPr>
              <a:t>NBs</a:t>
            </a:r>
            <a:endParaRPr lang="fr-FR" sz="3200" b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marL="742950" lvl="2" indent="-342900">
              <a:spcBef>
                <a:spcPts val="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fr-FR" sz="2800" dirty="0">
                <a:solidFill>
                  <a:srgbClr val="000099"/>
                </a:solidFill>
                <a:latin typeface="Calibri" panose="020F0502020204030204" pitchFamily="34" charset="0"/>
              </a:rPr>
              <a:t>update to </a:t>
            </a:r>
            <a:r>
              <a:rPr lang="fr-FR" sz="2800" dirty="0" err="1">
                <a:solidFill>
                  <a:srgbClr val="000099"/>
                </a:solidFill>
                <a:latin typeface="Calibri" panose="020F0502020204030204" pitchFamily="34" charset="0"/>
              </a:rPr>
              <a:t>be</a:t>
            </a:r>
            <a:r>
              <a:rPr lang="fr-FR" sz="2800" dirty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000099"/>
                </a:solidFill>
                <a:latin typeface="Calibri" panose="020F0502020204030204" pitchFamily="34" charset="0"/>
              </a:rPr>
              <a:t>signed</a:t>
            </a:r>
            <a:r>
              <a:rPr lang="fr-FR" sz="2800" dirty="0">
                <a:solidFill>
                  <a:srgbClr val="000099"/>
                </a:solidFill>
                <a:latin typeface="Calibri" panose="020F0502020204030204" pitchFamily="34" charset="0"/>
              </a:rPr>
              <a:t> to </a:t>
            </a:r>
            <a:r>
              <a:rPr lang="fr-FR" sz="2800" dirty="0" err="1">
                <a:solidFill>
                  <a:srgbClr val="000099"/>
                </a:solidFill>
                <a:latin typeface="Calibri" panose="020F0502020204030204" pitchFamily="34" charset="0"/>
              </a:rPr>
              <a:t>allow</a:t>
            </a:r>
            <a:r>
              <a:rPr lang="fr-FR" sz="2800" dirty="0">
                <a:solidFill>
                  <a:srgbClr val="000099"/>
                </a:solidFill>
                <a:latin typeface="Calibri" panose="020F0502020204030204" pitchFamily="34" charset="0"/>
              </a:rPr>
              <a:t> surveillance audits</a:t>
            </a:r>
            <a:endParaRPr lang="en-GB" sz="2800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marL="742950" lvl="2" indent="-342900">
              <a:spcBef>
                <a:spcPts val="12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v"/>
              <a:defRPr/>
            </a:pPr>
            <a:endParaRPr lang="en-US" sz="2800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lvl="1" eaLnBrk="1" hangingPunct="1"/>
            <a:r>
              <a:rPr lang="en-GB" sz="3600" b="1" u="sng" dirty="0">
                <a:solidFill>
                  <a:srgbClr val="000099"/>
                </a:solidFill>
                <a:uFill>
                  <a:solidFill>
                    <a:srgbClr val="FFFF99"/>
                  </a:solidFill>
                </a:uFill>
                <a:latin typeface="Calibri" panose="020F0502020204030204" pitchFamily="34" charset="0"/>
              </a:rPr>
              <a:t>Transition period</a:t>
            </a:r>
          </a:p>
        </p:txBody>
      </p:sp>
      <p:sp>
        <p:nvSpPr>
          <p:cNvPr id="9" name="Espace réservé du numéro de diapositive 5"/>
          <p:cNvSpPr txBox="1">
            <a:spLocks/>
          </p:cNvSpPr>
          <p:nvPr/>
        </p:nvSpPr>
        <p:spPr bwMode="auto">
          <a:xfrm>
            <a:off x="6553200" y="623731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B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fr-BE" sz="1400" dirty="0">
                <a:solidFill>
                  <a:srgbClr val="0000CB"/>
                </a:solidFill>
              </a:rPr>
              <a:t>13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539552" y="6453336"/>
            <a:ext cx="3034680" cy="26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/>
              <a:t>Team-NB Web Presentation 2021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0238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41" descr="R-TEAM-NB-Logo-2-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texte 4"/>
          <p:cNvSpPr>
            <a:spLocks noGrp="1"/>
          </p:cNvSpPr>
          <p:nvPr>
            <p:ph type="body" sz="half" idx="1"/>
          </p:nvPr>
        </p:nvSpPr>
        <p:spPr>
          <a:xfrm>
            <a:off x="467544" y="1241301"/>
            <a:ext cx="8496944" cy="5140027"/>
          </a:xfrm>
          <a:prstGeom prst="rect">
            <a:avLst/>
          </a:prstGeom>
        </p:spPr>
        <p:txBody>
          <a:bodyPr/>
          <a:lstStyle/>
          <a:p>
            <a:pPr marL="342900" lvl="1" indent="-342900">
              <a:spcBef>
                <a:spcPts val="12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1341438" algn="l"/>
              </a:tabLst>
              <a:defRPr/>
            </a:pPr>
            <a:r>
              <a:rPr lang="en-GB" sz="3200" b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Commission tools</a:t>
            </a:r>
          </a:p>
          <a:p>
            <a:pPr marL="400050" lvl="2" indent="0">
              <a:spcBef>
                <a:spcPts val="1200"/>
              </a:spcBef>
              <a:buClr>
                <a:srgbClr val="FF0000"/>
              </a:buClr>
              <a:buSzPct val="70000"/>
              <a:buNone/>
              <a:tabLst>
                <a:tab pos="1341438" algn="l"/>
              </a:tabLst>
              <a:defRPr/>
            </a:pPr>
            <a:r>
              <a:rPr lang="en-GB" sz="2800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Calibri" panose="020F0502020204030204" pitchFamily="34" charset="0"/>
                <a:ea typeface="+mn-ea"/>
                <a:cs typeface="+mn-cs"/>
              </a:rPr>
              <a:t>Under the MDCG supervision</a:t>
            </a:r>
          </a:p>
          <a:p>
            <a:pPr marL="742950" lvl="2" indent="-342900">
              <a:buClr>
                <a:srgbClr val="FF0000"/>
              </a:buClr>
              <a:buSzPct val="70000"/>
              <a:buFont typeface="Wingdings" panose="05000000000000000000" pitchFamily="2" charset="2"/>
              <a:buChar char="v"/>
              <a:tabLst>
                <a:tab pos="1341438" algn="l"/>
              </a:tabLst>
              <a:defRPr/>
            </a:pPr>
            <a:r>
              <a:rPr lang="en-GB" sz="2800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Common specifications</a:t>
            </a:r>
          </a:p>
          <a:p>
            <a:pPr marL="1257300" lvl="4" indent="-34290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Ä"/>
              <a:tabLst>
                <a:tab pos="1341438" algn="l"/>
              </a:tabLst>
            </a:pPr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</a:rPr>
              <a:t>New instrument to be adopted by implementing acts which manufacturers will need to apply</a:t>
            </a:r>
          </a:p>
          <a:p>
            <a:pPr marL="742950" lvl="2" indent="-342900">
              <a:spcBef>
                <a:spcPts val="12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v"/>
              <a:tabLst>
                <a:tab pos="1341438" algn="l"/>
              </a:tabLst>
              <a:defRPr/>
            </a:pPr>
            <a:r>
              <a:rPr lang="en-GB" sz="2800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Delegated and implementing acts</a:t>
            </a:r>
          </a:p>
          <a:p>
            <a:pPr marL="1257300" lvl="4" indent="-34290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Ä"/>
              <a:tabLst>
                <a:tab pos="1341438" algn="l"/>
              </a:tabLst>
            </a:pPr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</a:rPr>
              <a:t>instrument to precise regulation articles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7200" y="24692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3200" b="1" u="sng" dirty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</a:rPr>
              <a:t>Regulation tools</a:t>
            </a:r>
            <a:endParaRPr lang="fr-BE" sz="3200" b="1" u="sng" dirty="0">
              <a:solidFill>
                <a:srgbClr val="000099"/>
              </a:solidFill>
              <a:uFill>
                <a:solidFill>
                  <a:srgbClr val="FF0000"/>
                </a:solidFill>
              </a:uFill>
              <a:latin typeface="Calibri" panose="020F0502020204030204" pitchFamily="34" charset="0"/>
            </a:endParaRPr>
          </a:p>
        </p:txBody>
      </p:sp>
      <p:sp>
        <p:nvSpPr>
          <p:cNvPr id="13" name="Espace réservé du numéro de diapositive 5"/>
          <p:cNvSpPr txBox="1">
            <a:spLocks/>
          </p:cNvSpPr>
          <p:nvPr/>
        </p:nvSpPr>
        <p:spPr bwMode="auto">
          <a:xfrm>
            <a:off x="6553200" y="623731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B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fr-BE" sz="1400" dirty="0">
                <a:solidFill>
                  <a:srgbClr val="0000CB"/>
                </a:solidFill>
              </a:rPr>
              <a:t>14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39552" y="6453336"/>
            <a:ext cx="3034680" cy="26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/>
              <a:t>Team-NB Web Presentation 2021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5275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41" descr="R-TEAM-NB-Logo-2-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676275"/>
          </a:xfrm>
          <a:prstGeom prst="rect">
            <a:avLst/>
          </a:prstGeom>
          <a:noFill/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3200" b="1" u="sng" dirty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</a:rPr>
              <a:t>European databank on MD (EUDAMED)</a:t>
            </a:r>
            <a:endParaRPr lang="fr-BE" sz="3200" b="1" u="sng" dirty="0">
              <a:solidFill>
                <a:srgbClr val="000099"/>
              </a:solidFill>
              <a:uFill>
                <a:solidFill>
                  <a:srgbClr val="FF0000"/>
                </a:solidFill>
              </a:uFill>
              <a:latin typeface="Calibri" panose="020F050202020403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57200" y="1204914"/>
            <a:ext cx="8186738" cy="452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spcBef>
                <a:spcPts val="12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defRPr/>
            </a:pPr>
            <a:r>
              <a:rPr lang="en-GB" sz="3200" b="1" dirty="0">
                <a:solidFill>
                  <a:srgbClr val="000099"/>
                </a:solidFill>
                <a:uFill>
                  <a:solidFill>
                    <a:schemeClr val="accent5">
                      <a:lumMod val="50000"/>
                    </a:schemeClr>
                  </a:solidFill>
                </a:uFill>
                <a:latin typeface="Calibri" panose="020F0502020204030204" pitchFamily="34" charset="0"/>
              </a:rPr>
              <a:t>Use of a medical device nomenclature mandatory</a:t>
            </a:r>
          </a:p>
          <a:p>
            <a:pPr marL="342900" lvl="1" indent="-342900">
              <a:spcBef>
                <a:spcPts val="12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defRPr/>
            </a:pPr>
            <a:r>
              <a:rPr lang="en-GB" sz="3200" b="1" dirty="0">
                <a:solidFill>
                  <a:srgbClr val="000099"/>
                </a:solidFill>
                <a:uFill>
                  <a:solidFill>
                    <a:schemeClr val="accent5">
                      <a:lumMod val="50000"/>
                    </a:schemeClr>
                  </a:solidFill>
                </a:uFill>
                <a:latin typeface="Calibri" panose="020F0502020204030204" pitchFamily="34" charset="0"/>
              </a:rPr>
              <a:t>Data to be uploaded to collate and process information regarding MD</a:t>
            </a:r>
          </a:p>
          <a:p>
            <a:pPr marL="808038" lvl="1" indent="-350838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000099"/>
                </a:solidFill>
                <a:uFill>
                  <a:solidFill>
                    <a:schemeClr val="accent5">
                      <a:lumMod val="50000"/>
                    </a:schemeClr>
                  </a:solidFill>
                </a:uFill>
                <a:latin typeface="Calibri" panose="020F0502020204030204" pitchFamily="34" charset="0"/>
              </a:rPr>
              <a:t>SRN </a:t>
            </a:r>
            <a:r>
              <a:rPr lang="en-GB" sz="2400" dirty="0">
                <a:solidFill>
                  <a:srgbClr val="000099"/>
                </a:solidFill>
                <a:uFill>
                  <a:solidFill>
                    <a:schemeClr val="accent5">
                      <a:lumMod val="50000"/>
                    </a:schemeClr>
                  </a:solidFill>
                </a:uFill>
                <a:latin typeface="Calibri" panose="020F0502020204030204" pitchFamily="34" charset="0"/>
              </a:rPr>
              <a:t>– single registration number</a:t>
            </a:r>
          </a:p>
          <a:p>
            <a:pPr marL="808038" lvl="1" indent="-350838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000099"/>
                </a:solidFill>
                <a:uFill>
                  <a:solidFill>
                    <a:schemeClr val="accent5">
                      <a:lumMod val="50000"/>
                    </a:schemeClr>
                  </a:solidFill>
                </a:uFill>
                <a:latin typeface="Calibri" panose="020F0502020204030204" pitchFamily="34" charset="0"/>
              </a:rPr>
              <a:t>UDI </a:t>
            </a:r>
            <a:r>
              <a:rPr lang="en-GB" sz="2400" dirty="0">
                <a:solidFill>
                  <a:srgbClr val="000099"/>
                </a:solidFill>
                <a:uFill>
                  <a:solidFill>
                    <a:schemeClr val="accent5">
                      <a:lumMod val="50000"/>
                    </a:schemeClr>
                  </a:solidFill>
                </a:uFill>
                <a:latin typeface="Calibri" panose="020F0502020204030204" pitchFamily="34" charset="0"/>
              </a:rPr>
              <a:t>– unique device identifier </a:t>
            </a:r>
            <a:r>
              <a:rPr lang="en-GB" sz="2400" b="1" dirty="0">
                <a:solidFill>
                  <a:srgbClr val="000099"/>
                </a:solidFill>
                <a:uFill>
                  <a:solidFill>
                    <a:schemeClr val="accent5">
                      <a:lumMod val="50000"/>
                    </a:schemeClr>
                  </a:solidFill>
                </a:uFill>
                <a:latin typeface="Calibri" panose="020F0502020204030204" pitchFamily="34" charset="0"/>
              </a:rPr>
              <a:t>-&gt; traceability</a:t>
            </a:r>
          </a:p>
          <a:p>
            <a:pPr marL="808038" lvl="1" indent="-350838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000099"/>
                </a:solidFill>
                <a:uFill>
                  <a:solidFill>
                    <a:schemeClr val="accent5">
                      <a:lumMod val="50000"/>
                    </a:schemeClr>
                  </a:solidFill>
                </a:uFill>
                <a:latin typeface="Calibri" panose="020F0502020204030204" pitchFamily="34" charset="0"/>
              </a:rPr>
              <a:t>aspects of conformity assessment</a:t>
            </a:r>
          </a:p>
          <a:p>
            <a:pPr marL="808038" lvl="1" indent="-350838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000099"/>
                </a:solidFill>
                <a:uFill>
                  <a:solidFill>
                    <a:schemeClr val="accent5">
                      <a:lumMod val="50000"/>
                    </a:schemeClr>
                  </a:solidFill>
                </a:uFill>
                <a:latin typeface="Calibri" panose="020F0502020204030204" pitchFamily="34" charset="0"/>
              </a:rPr>
              <a:t>notified bodies</a:t>
            </a:r>
          </a:p>
          <a:p>
            <a:pPr marL="808038" lvl="1" indent="-350838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000099"/>
                </a:solidFill>
                <a:uFill>
                  <a:solidFill>
                    <a:schemeClr val="accent5">
                      <a:lumMod val="50000"/>
                    </a:schemeClr>
                  </a:solidFill>
                </a:uFill>
                <a:latin typeface="Calibri" panose="020F0502020204030204" pitchFamily="34" charset="0"/>
              </a:rPr>
              <a:t>certificates</a:t>
            </a:r>
          </a:p>
          <a:p>
            <a:pPr marL="808038" lvl="1" indent="-350838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000099"/>
                </a:solidFill>
                <a:uFill>
                  <a:solidFill>
                    <a:schemeClr val="accent5">
                      <a:lumMod val="50000"/>
                    </a:schemeClr>
                  </a:solidFill>
                </a:uFill>
                <a:latin typeface="Calibri" panose="020F0502020204030204" pitchFamily="34" charset="0"/>
              </a:rPr>
              <a:t>clinical investigations</a:t>
            </a:r>
          </a:p>
          <a:p>
            <a:pPr marL="808038" lvl="1" indent="-350838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000099"/>
                </a:solidFill>
                <a:uFill>
                  <a:solidFill>
                    <a:schemeClr val="accent5">
                      <a:lumMod val="50000"/>
                    </a:schemeClr>
                  </a:solidFill>
                </a:uFill>
                <a:latin typeface="Calibri" panose="020F0502020204030204" pitchFamily="34" charset="0"/>
              </a:rPr>
              <a:t>vigilance and </a:t>
            </a:r>
            <a:r>
              <a:rPr lang="en-US" sz="2400" b="1" dirty="0">
                <a:solidFill>
                  <a:srgbClr val="000099"/>
                </a:solidFill>
                <a:uFill>
                  <a:solidFill>
                    <a:schemeClr val="accent5">
                      <a:lumMod val="50000"/>
                    </a:schemeClr>
                  </a:solidFill>
                </a:uFill>
                <a:latin typeface="Calibri" panose="020F0502020204030204" pitchFamily="34" charset="0"/>
              </a:rPr>
              <a:t>market surveillance</a:t>
            </a:r>
            <a:endParaRPr lang="en-GB" b="1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Espace réservé du numéro de diapositive 5"/>
          <p:cNvSpPr txBox="1">
            <a:spLocks/>
          </p:cNvSpPr>
          <p:nvPr/>
        </p:nvSpPr>
        <p:spPr bwMode="auto">
          <a:xfrm>
            <a:off x="6553200" y="623731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B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fr-BE" sz="1400" dirty="0">
                <a:solidFill>
                  <a:srgbClr val="0000CB"/>
                </a:solidFill>
                <a:latin typeface="Calibri" panose="020F0502020204030204" pitchFamily="34" charset="0"/>
              </a:rPr>
              <a:t>15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539552" y="6453336"/>
            <a:ext cx="3034680" cy="26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/>
              <a:t>Team-NB Web Presentation 2021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3307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GB" sz="3200" b="1" u="sng" dirty="0">
                <a:solidFill>
                  <a:srgbClr val="0000E9"/>
                </a:solidFill>
                <a:cs typeface="Times New Roman" pitchFamily="18" charset="0"/>
              </a:rPr>
            </a:br>
            <a:br>
              <a:rPr lang="en-GB" sz="320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 </a:t>
            </a:r>
            <a:endParaRPr lang="fr-BE" sz="2800" dirty="0">
              <a:solidFill>
                <a:srgbClr val="0000CB"/>
              </a:solidFill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0768"/>
            <a:ext cx="8186738" cy="4731420"/>
          </a:xfrm>
        </p:spPr>
        <p:txBody>
          <a:bodyPr/>
          <a:lstStyle/>
          <a:p>
            <a:pPr eaLnBrk="1" fontAlgn="t" hangingPunct="1">
              <a:spcAft>
                <a:spcPts val="1200"/>
              </a:spcAft>
              <a:buFontTx/>
              <a:buNone/>
              <a:defRPr/>
            </a:pPr>
            <a:r>
              <a:rPr lang="en-GB" sz="2400" u="sng" dirty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</a:rPr>
              <a:t>Management</a:t>
            </a:r>
            <a:r>
              <a:rPr lang="en-GB" sz="2400" dirty="0">
                <a:solidFill>
                  <a:srgbClr val="000099"/>
                </a:solidFill>
                <a:latin typeface="Calibri" panose="020F0502020204030204" pitchFamily="34" charset="0"/>
              </a:rPr>
              <a:t>:</a:t>
            </a:r>
          </a:p>
          <a:p>
            <a:pPr eaLnBrk="1" fontAlgn="t" hangingPunct="1">
              <a:buClr>
                <a:srgbClr val="FF0000"/>
              </a:buClr>
              <a:buSzPct val="80000"/>
              <a:buFont typeface="Wingdings" panose="05000000000000000000" pitchFamily="2" charset="2"/>
              <a:buChar char="u"/>
              <a:defRPr/>
            </a:pPr>
            <a:r>
              <a:rPr lang="en-GB" sz="2000" b="1" dirty="0">
                <a:solidFill>
                  <a:srgbClr val="000099"/>
                </a:solidFill>
                <a:latin typeface="Calibri" panose="020F0502020204030204" pitchFamily="34" charset="0"/>
              </a:rPr>
              <a:t>Alexey Shiryaev </a:t>
            </a:r>
            <a:r>
              <a:rPr lang="en-GB" sz="1600" dirty="0">
                <a:solidFill>
                  <a:srgbClr val="000099"/>
                </a:solidFill>
                <a:latin typeface="Calibri" panose="020F0502020204030204" pitchFamily="34" charset="0"/>
              </a:rPr>
              <a:t>(Alexey.Shiryaev@dnvgl.com) – president</a:t>
            </a:r>
          </a:p>
          <a:p>
            <a:pPr eaLnBrk="1" fontAlgn="t" hangingPunct="1">
              <a:buClr>
                <a:srgbClr val="FF0000"/>
              </a:buClr>
              <a:buSzPct val="80000"/>
              <a:buFont typeface="Wingdings" panose="05000000000000000000" pitchFamily="2" charset="2"/>
              <a:buChar char="u"/>
              <a:defRPr/>
            </a:pPr>
            <a:r>
              <a:rPr lang="en-GB" sz="2000" b="1" dirty="0">
                <a:solidFill>
                  <a:srgbClr val="000099"/>
                </a:solidFill>
                <a:latin typeface="Calibri" panose="020F0502020204030204" pitchFamily="34" charset="0"/>
              </a:rPr>
              <a:t>Guy Buijzen </a:t>
            </a:r>
            <a:r>
              <a:rPr lang="en-GB" sz="1600" dirty="0">
                <a:solidFill>
                  <a:srgbClr val="000099"/>
                </a:solidFill>
                <a:latin typeface="Calibri" panose="020F0502020204030204" pitchFamily="34" charset="0"/>
              </a:rPr>
              <a:t>(guy.buijzen@dekra.com) – treasurer</a:t>
            </a:r>
            <a:endParaRPr lang="en-GB" sz="2000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lvl="0" eaLnBrk="1" fontAlgn="t" hangingPunct="1">
              <a:buClr>
                <a:srgbClr val="FF0000"/>
              </a:buClr>
              <a:buSzPct val="80000"/>
              <a:buFont typeface="Wingdings" panose="05000000000000000000" pitchFamily="2" charset="2"/>
              <a:buChar char="u"/>
              <a:defRPr/>
            </a:pPr>
            <a:r>
              <a:rPr lang="en-GB" sz="2000" b="1" dirty="0">
                <a:solidFill>
                  <a:srgbClr val="000099"/>
                </a:solidFill>
                <a:latin typeface="Calibri" panose="020F0502020204030204" pitchFamily="34" charset="0"/>
              </a:rPr>
              <a:t>Gero Viola</a:t>
            </a:r>
            <a:r>
              <a:rPr lang="es-ES_tradnl" sz="1600" dirty="0">
                <a:solidFill>
                  <a:srgbClr val="000099"/>
                </a:solidFill>
                <a:latin typeface="Calibri" panose="020F0502020204030204" pitchFamily="34" charset="0"/>
              </a:rPr>
              <a:t> (gero.viola@de.tuv.com) – secretary</a:t>
            </a:r>
          </a:p>
          <a:p>
            <a:pPr eaLnBrk="1" fontAlgn="t" hangingPunct="1">
              <a:buClr>
                <a:srgbClr val="FF0000"/>
              </a:buClr>
              <a:buSzPct val="80000"/>
              <a:buFont typeface="Wingdings" panose="05000000000000000000" pitchFamily="2" charset="2"/>
              <a:buChar char="u"/>
              <a:defRPr/>
            </a:pPr>
            <a:r>
              <a:rPr lang="es-ES_tradnl" sz="2000" b="1" dirty="0">
                <a:solidFill>
                  <a:srgbClr val="000099"/>
                </a:solidFill>
                <a:latin typeface="Calibri" panose="020F0502020204030204" pitchFamily="34" charset="0"/>
              </a:rPr>
              <a:t>Suzanne Halliday </a:t>
            </a:r>
            <a:r>
              <a:rPr lang="es-ES_tradnl" sz="1600" dirty="0">
                <a:solidFill>
                  <a:srgbClr val="000099"/>
                </a:solidFill>
                <a:latin typeface="Calibri" panose="020F0502020204030204" pitchFamily="34" charset="0"/>
              </a:rPr>
              <a:t>(</a:t>
            </a:r>
            <a:r>
              <a:rPr lang="en-GB" sz="1600" dirty="0">
                <a:solidFill>
                  <a:srgbClr val="000099"/>
                </a:solidFill>
                <a:latin typeface="Calibri" panose="020F0502020204030204" pitchFamily="34" charset="0"/>
              </a:rPr>
              <a:t>Suzanne.Halliday@bsigroup.com)</a:t>
            </a:r>
            <a:r>
              <a:rPr lang="es-ES_tradnl" sz="1600" dirty="0">
                <a:solidFill>
                  <a:srgbClr val="000099"/>
                </a:solidFill>
                <a:latin typeface="Calibri" panose="020F0502020204030204" pitchFamily="34" charset="0"/>
              </a:rPr>
              <a:t> – </a:t>
            </a:r>
            <a:r>
              <a:rPr lang="en-GB" sz="1600" dirty="0">
                <a:solidFill>
                  <a:srgbClr val="000099"/>
                </a:solidFill>
                <a:latin typeface="Calibri" panose="020F0502020204030204" pitchFamily="34" charset="0"/>
              </a:rPr>
              <a:t>vice president</a:t>
            </a:r>
          </a:p>
          <a:p>
            <a:pPr eaLnBrk="1" fontAlgn="t" hangingPunct="1">
              <a:buClr>
                <a:srgbClr val="FF0000"/>
              </a:buClr>
              <a:buSzPct val="80000"/>
              <a:buFont typeface="Wingdings" panose="05000000000000000000" pitchFamily="2" charset="2"/>
              <a:buChar char="u"/>
              <a:defRPr/>
            </a:pPr>
            <a:r>
              <a:rPr lang="en-GB" sz="2000" b="1" dirty="0">
                <a:solidFill>
                  <a:srgbClr val="000099"/>
                </a:solidFill>
                <a:latin typeface="Calibri" panose="020F0502020204030204" pitchFamily="34" charset="0"/>
              </a:rPr>
              <a:t>Sabina Hoekstra-van den Bosch </a:t>
            </a:r>
            <a:r>
              <a:rPr lang="en-GB" sz="1600" dirty="0">
                <a:solidFill>
                  <a:srgbClr val="000099"/>
                </a:solidFill>
                <a:latin typeface="Calibri" panose="020F0502020204030204" pitchFamily="34" charset="0"/>
              </a:rPr>
              <a:t>(Sabina.Hoekstra@tuv-sud.nl)</a:t>
            </a:r>
            <a:r>
              <a:rPr lang="es-ES_tradnl" sz="1600" dirty="0">
                <a:solidFill>
                  <a:srgbClr val="000099"/>
                </a:solidFill>
                <a:latin typeface="Calibri" panose="020F0502020204030204" pitchFamily="34" charset="0"/>
              </a:rPr>
              <a:t> – </a:t>
            </a:r>
            <a:r>
              <a:rPr lang="en-GB" sz="1600" dirty="0">
                <a:solidFill>
                  <a:srgbClr val="000099"/>
                </a:solidFill>
                <a:latin typeface="Calibri" panose="020F0502020204030204" pitchFamily="34" charset="0"/>
              </a:rPr>
              <a:t>vice president</a:t>
            </a:r>
          </a:p>
          <a:p>
            <a:pPr lvl="0" eaLnBrk="1" fontAlgn="t" hangingPunct="1">
              <a:buSzPct val="80000"/>
              <a:buFont typeface="Wingdings" panose="05000000000000000000" pitchFamily="2" charset="2"/>
              <a:buChar char="u"/>
              <a:defRPr/>
            </a:pPr>
            <a:r>
              <a:rPr lang="en-US" sz="2000" b="1" dirty="0">
                <a:solidFill>
                  <a:srgbClr val="000099"/>
                </a:solidFill>
                <a:latin typeface="Calibri" panose="020F0502020204030204" pitchFamily="34" charset="0"/>
              </a:rPr>
              <a:t>Françoise Schlemmer </a:t>
            </a:r>
            <a:r>
              <a:rPr lang="en-US" sz="1600" dirty="0">
                <a:solidFill>
                  <a:srgbClr val="000099"/>
                </a:solidFill>
                <a:latin typeface="Calibri" panose="020F0502020204030204" pitchFamily="34" charset="0"/>
              </a:rPr>
              <a:t>(s</a:t>
            </a:r>
            <a:r>
              <a:rPr lang="fr-BE" sz="1600" dirty="0" err="1">
                <a:solidFill>
                  <a:srgbClr val="000099"/>
                </a:solidFill>
                <a:latin typeface="Calibri" panose="020F0502020204030204" pitchFamily="34" charset="0"/>
              </a:rPr>
              <a:t>chlemmer@team</a:t>
            </a:r>
            <a:r>
              <a:rPr lang="en-GB" sz="1600" dirty="0">
                <a:solidFill>
                  <a:srgbClr val="000099"/>
                </a:solidFill>
              </a:rPr>
              <a:t>-</a:t>
            </a:r>
            <a:r>
              <a:rPr lang="en-GB" sz="1600" dirty="0" err="1">
                <a:solidFill>
                  <a:srgbClr val="000099"/>
                </a:solidFill>
              </a:rPr>
              <a:t>nb</a:t>
            </a:r>
            <a:r>
              <a:rPr lang="fr-BE" sz="1600" dirty="0">
                <a:solidFill>
                  <a:srgbClr val="000099"/>
                </a:solidFill>
                <a:latin typeface="Calibri" panose="020F0502020204030204" pitchFamily="34" charset="0"/>
              </a:rPr>
              <a:t>.</a:t>
            </a:r>
            <a:r>
              <a:rPr lang="fr-BE" sz="1600" dirty="0" err="1">
                <a:solidFill>
                  <a:srgbClr val="000099"/>
                </a:solidFill>
                <a:latin typeface="Calibri" panose="020F0502020204030204" pitchFamily="34" charset="0"/>
              </a:rPr>
              <a:t>org</a:t>
            </a:r>
            <a:r>
              <a:rPr lang="fr-BE" sz="1600" dirty="0">
                <a:solidFill>
                  <a:srgbClr val="000099"/>
                </a:solidFill>
                <a:latin typeface="Calibri" panose="020F0502020204030204" pitchFamily="34" charset="0"/>
              </a:rPr>
              <a:t>) -</a:t>
            </a:r>
            <a:r>
              <a:rPr lang="en-GB" sz="1600" dirty="0">
                <a:solidFill>
                  <a:srgbClr val="000099"/>
                </a:solidFill>
                <a:latin typeface="Calibri" panose="020F0502020204030204" pitchFamily="34" charset="0"/>
              </a:rPr>
              <a:t>Director and Secretariat</a:t>
            </a:r>
          </a:p>
          <a:p>
            <a:pPr eaLnBrk="1" fontAlgn="t" hangingPunct="1">
              <a:spcBef>
                <a:spcPts val="6000"/>
              </a:spcBef>
              <a:buNone/>
              <a:defRPr/>
            </a:pPr>
            <a:r>
              <a:rPr lang="en-GB" dirty="0">
                <a:solidFill>
                  <a:srgbClr val="000099"/>
                </a:solidFill>
                <a:latin typeface="Calibri" panose="020F0502020204030204" pitchFamily="34" charset="0"/>
              </a:rPr>
              <a:t>		</a:t>
            </a:r>
            <a:r>
              <a:rPr lang="en-GB" u="sng" dirty="0">
                <a:solidFill>
                  <a:srgbClr val="000099"/>
                </a:solidFill>
                <a:latin typeface="Calibri" panose="020F0502020204030204" pitchFamily="34" charset="0"/>
              </a:rPr>
              <a:t>www.team-nb.org</a:t>
            </a:r>
            <a:endParaRPr lang="fr-BE" u="sng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marL="609600" indent="-609600" eaLnBrk="1" hangingPunct="1">
              <a:buFontTx/>
              <a:buNone/>
              <a:defRPr/>
            </a:pPr>
            <a:endParaRPr lang="en-GB" sz="2000" b="1" dirty="0">
              <a:solidFill>
                <a:srgbClr val="0000CB"/>
              </a:solidFill>
              <a:latin typeface="Times New Roman" pitchFamily="18" charset="0"/>
            </a:endParaRPr>
          </a:p>
        </p:txBody>
      </p:sp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35236"/>
            <a:ext cx="2880320" cy="184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space réservé du numéro de diapositive 5"/>
          <p:cNvSpPr txBox="1">
            <a:spLocks/>
          </p:cNvSpPr>
          <p:nvPr/>
        </p:nvSpPr>
        <p:spPr bwMode="auto">
          <a:xfrm>
            <a:off x="6553200" y="623731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B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39905973-0D6C-482F-B22B-9681BD762AE0}" type="slidenum">
              <a:rPr lang="fr-FR" sz="1400"/>
              <a:pPr eaLnBrk="1" hangingPunct="1"/>
              <a:t>16</a:t>
            </a:fld>
            <a:endParaRPr lang="fr-BE" sz="1400" dirty="0"/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500844" y="188640"/>
            <a:ext cx="8280920" cy="71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3600" b="1" u="sng" kern="0" dirty="0">
                <a:uFill>
                  <a:solidFill>
                    <a:srgbClr val="FFFF99"/>
                  </a:solidFill>
                </a:uFill>
                <a:ea typeface="+mn-ea"/>
                <a:cs typeface="+mn-cs"/>
              </a:rPr>
              <a:t>Contacts</a:t>
            </a:r>
            <a:endParaRPr lang="fr-BE" sz="3600" b="1" u="sng" kern="0" dirty="0">
              <a:uFill>
                <a:solidFill>
                  <a:srgbClr val="FFFF99"/>
                </a:solidFill>
              </a:uFill>
              <a:ea typeface="+mn-ea"/>
              <a:cs typeface="+mn-cs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39552" y="6453336"/>
            <a:ext cx="3034680" cy="26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/>
              <a:t>Team-NB Web Presentation 2021</a:t>
            </a:r>
            <a:endParaRPr lang="fr-BE" dirty="0"/>
          </a:p>
        </p:txBody>
      </p:sp>
      <p:pic>
        <p:nvPicPr>
          <p:cNvPr id="8" name="Image 41" descr="R-TEAM-NB-Logo-2-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676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725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8035"/>
          </a:xfrm>
        </p:spPr>
        <p:txBody>
          <a:bodyPr/>
          <a:lstStyle/>
          <a:p>
            <a:r>
              <a:rPr lang="fr-FR" sz="3600" b="1" u="sng" dirty="0" err="1">
                <a:uFill>
                  <a:solidFill>
                    <a:srgbClr val="FFFF99"/>
                  </a:solidFill>
                </a:uFill>
                <a:latin typeface="Calibri" panose="020F0502020204030204" pitchFamily="34" charset="0"/>
                <a:ea typeface="+mn-ea"/>
                <a:cs typeface="+mn-cs"/>
              </a:rPr>
              <a:t>Members</a:t>
            </a:r>
            <a:endParaRPr lang="fr-BE" sz="3600" b="1" u="sng" dirty="0">
              <a:uFill>
                <a:solidFill>
                  <a:srgbClr val="FFFF99"/>
                </a:solidFill>
              </a:u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>
                <a:latin typeface="Calibri" panose="020F0502020204030204" pitchFamily="34" charset="0"/>
              </a:rPr>
              <a:pPr>
                <a:defRPr/>
              </a:pPr>
              <a:t>17</a:t>
            </a:fld>
            <a:endParaRPr lang="fr-BE">
              <a:latin typeface="Calibri" panose="020F0502020204030204" pitchFamily="34" charset="0"/>
            </a:endParaRPr>
          </a:p>
        </p:txBody>
      </p:sp>
      <p:grpSp>
        <p:nvGrpSpPr>
          <p:cNvPr id="28" name="Groupe 27"/>
          <p:cNvGrpSpPr/>
          <p:nvPr/>
        </p:nvGrpSpPr>
        <p:grpSpPr>
          <a:xfrm>
            <a:off x="323528" y="980848"/>
            <a:ext cx="8546052" cy="5544496"/>
            <a:chOff x="323528" y="980848"/>
            <a:chExt cx="8546052" cy="5544496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5834066"/>
              <a:ext cx="1620000" cy="302556"/>
            </a:xfrm>
            <a:prstGeom prst="rect">
              <a:avLst/>
            </a:prstGeom>
          </p:spPr>
        </p:pic>
        <p:grpSp>
          <p:nvGrpSpPr>
            <p:cNvPr id="30" name="Groupe 29"/>
            <p:cNvGrpSpPr/>
            <p:nvPr/>
          </p:nvGrpSpPr>
          <p:grpSpPr>
            <a:xfrm>
              <a:off x="323528" y="980848"/>
              <a:ext cx="8546052" cy="5544496"/>
              <a:chOff x="323528" y="980848"/>
              <a:chExt cx="8546052" cy="5544496"/>
            </a:xfrm>
          </p:grpSpPr>
          <p:pic>
            <p:nvPicPr>
              <p:cNvPr id="31" name="Picture 4" descr="DEKRA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72296" y="1189529"/>
                <a:ext cx="1584000" cy="6626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32" name="Picture 7" descr="NSAI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9634" y="4726119"/>
                <a:ext cx="1584000" cy="502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8" descr="SGS-UK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9846" y="4609852"/>
                <a:ext cx="1557626" cy="7347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36" name="Picture 10" descr="TUV-NORD-CERT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9F9F7"/>
                  </a:clrFrom>
                  <a:clrTo>
                    <a:srgbClr val="F9F9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2565" y="5617309"/>
                <a:ext cx="1620000" cy="7360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59" name="Picture 32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7546" y="5445344"/>
                <a:ext cx="1125777" cy="108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60" name="Picture 34" descr="SIQ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5740" y="4695877"/>
                <a:ext cx="1332000" cy="5626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61" name="Image 60"/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0720" y="2335786"/>
                <a:ext cx="1548000" cy="602349"/>
              </a:xfrm>
              <a:prstGeom prst="rect">
                <a:avLst/>
              </a:prstGeom>
            </p:spPr>
          </p:pic>
          <p:pic>
            <p:nvPicPr>
              <p:cNvPr id="62" name="Image 61"/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1259" y="3568124"/>
                <a:ext cx="1558800" cy="502807"/>
              </a:xfrm>
              <a:prstGeom prst="rect">
                <a:avLst/>
              </a:prstGeom>
            </p:spPr>
          </p:pic>
          <p:pic>
            <p:nvPicPr>
              <p:cNvPr id="63" name="Image 62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9104" y="2357120"/>
                <a:ext cx="1584000" cy="559680"/>
              </a:xfrm>
              <a:prstGeom prst="rect">
                <a:avLst/>
              </a:prstGeom>
            </p:spPr>
          </p:pic>
          <p:pic>
            <p:nvPicPr>
              <p:cNvPr id="64" name="Image 63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21912" y="2204960"/>
                <a:ext cx="864000" cy="864000"/>
              </a:xfrm>
              <a:prstGeom prst="rect">
                <a:avLst/>
              </a:prstGeom>
            </p:spPr>
          </p:pic>
          <p:pic>
            <p:nvPicPr>
              <p:cNvPr id="65" name="Image 64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29580" y="4617211"/>
                <a:ext cx="1440000" cy="720001"/>
              </a:xfrm>
              <a:prstGeom prst="rect">
                <a:avLst/>
              </a:prstGeom>
            </p:spPr>
          </p:pic>
          <p:pic>
            <p:nvPicPr>
              <p:cNvPr id="66" name="Image 65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528" y="2358073"/>
                <a:ext cx="1584000" cy="557774"/>
              </a:xfrm>
              <a:prstGeom prst="rect">
                <a:avLst/>
              </a:prstGeom>
            </p:spPr>
          </p:pic>
          <p:pic>
            <p:nvPicPr>
              <p:cNvPr id="67" name="Picture 2" descr="fCnA-lbJ_400x400[1]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670" b="40167"/>
              <a:stretch>
                <a:fillRect/>
              </a:stretch>
            </p:blipFill>
            <p:spPr bwMode="auto">
              <a:xfrm>
                <a:off x="5229104" y="1297633"/>
                <a:ext cx="1584000" cy="446431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68" name="Image 67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8304" y="5535344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69" name="Image 68"/>
              <p:cNvPicPr>
                <a:picLocks noChangeAspect="1"/>
              </p:cNvPicPr>
              <p:nvPr/>
            </p:nvPicPr>
            <p:blipFill>
              <a:blip r:embed="rId1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7553" y="3519757"/>
                <a:ext cx="1558800" cy="599540"/>
              </a:xfrm>
              <a:prstGeom prst="rect">
                <a:avLst/>
              </a:prstGeom>
            </p:spPr>
          </p:pic>
          <p:pic>
            <p:nvPicPr>
              <p:cNvPr id="70" name="Image 69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54965" y="3603016"/>
                <a:ext cx="1557626" cy="433022"/>
              </a:xfrm>
              <a:prstGeom prst="rect">
                <a:avLst/>
              </a:prstGeom>
            </p:spPr>
          </p:pic>
          <p:pic>
            <p:nvPicPr>
              <p:cNvPr id="71" name="Image 70"/>
              <p:cNvPicPr>
                <a:picLocks noChangeAspect="1"/>
              </p:cNvPicPr>
              <p:nvPr/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528" y="980848"/>
                <a:ext cx="1080000" cy="1080000"/>
              </a:xfrm>
              <a:prstGeom prst="rect">
                <a:avLst/>
              </a:prstGeom>
            </p:spPr>
          </p:pic>
          <p:pic>
            <p:nvPicPr>
              <p:cNvPr id="72" name="Image 71"/>
              <p:cNvPicPr>
                <a:picLocks noChangeAspect="1"/>
              </p:cNvPicPr>
              <p:nvPr/>
            </p:nvPicPr>
            <p:blipFill>
              <a:blip r:embed="rId2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6296" y="2341134"/>
                <a:ext cx="1620000" cy="591652"/>
              </a:xfrm>
              <a:prstGeom prst="rect">
                <a:avLst/>
              </a:prstGeom>
            </p:spPr>
          </p:pic>
          <p:pic>
            <p:nvPicPr>
              <p:cNvPr id="73" name="Image 72"/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528" y="3475784"/>
                <a:ext cx="1559119" cy="687486"/>
              </a:xfrm>
              <a:prstGeom prst="rect">
                <a:avLst/>
              </a:prstGeom>
            </p:spPr>
          </p:pic>
          <p:pic>
            <p:nvPicPr>
              <p:cNvPr id="74" name="Image 73"/>
              <p:cNvPicPr>
                <a:picLocks noChangeAspect="1"/>
              </p:cNvPicPr>
              <p:nvPr/>
            </p:nvPicPr>
            <p:blipFill>
              <a:blip r:embed="rId22" cstate="print">
                <a:clrChange>
                  <a:clrFrom>
                    <a:srgbClr val="FFFEFD"/>
                  </a:clrFrom>
                  <a:clrTo>
                    <a:srgbClr val="FFFE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62720" y="1094197"/>
                <a:ext cx="1224000" cy="853303"/>
              </a:xfrm>
              <a:prstGeom prst="rect">
                <a:avLst/>
              </a:prstGeom>
            </p:spPr>
          </p:pic>
          <p:pic>
            <p:nvPicPr>
              <p:cNvPr id="75" name="Image 74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528" y="4615436"/>
                <a:ext cx="1584000" cy="723551"/>
              </a:xfrm>
              <a:prstGeom prst="rect">
                <a:avLst/>
              </a:prstGeom>
            </p:spPr>
          </p:pic>
          <p:pic>
            <p:nvPicPr>
              <p:cNvPr id="76" name="Image 75"/>
              <p:cNvPicPr>
                <a:picLocks noChangeAspect="1"/>
              </p:cNvPicPr>
              <p:nvPr/>
            </p:nvPicPr>
            <p:blipFill>
              <a:blip r:embed="rId2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5912" y="1196270"/>
                <a:ext cx="1224000" cy="649157"/>
              </a:xfrm>
              <a:prstGeom prst="rect">
                <a:avLst/>
              </a:prstGeom>
            </p:spPr>
          </p:pic>
          <p:pic>
            <p:nvPicPr>
              <p:cNvPr id="77" name="Image 76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7496" y="3429000"/>
                <a:ext cx="1558800" cy="781055"/>
              </a:xfrm>
              <a:prstGeom prst="rect">
                <a:avLst/>
              </a:prstGeom>
            </p:spPr>
          </p:pic>
        </p:grpSp>
      </p:grpSp>
      <p:sp>
        <p:nvSpPr>
          <p:cNvPr id="34" name="Rectangle 4"/>
          <p:cNvSpPr txBox="1">
            <a:spLocks noChangeArrowheads="1"/>
          </p:cNvSpPr>
          <p:nvPr/>
        </p:nvSpPr>
        <p:spPr bwMode="auto">
          <a:xfrm>
            <a:off x="539552" y="6453336"/>
            <a:ext cx="3034680" cy="26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/>
              <a:t>Team-NB Web Presentation 2021</a:t>
            </a:r>
            <a:endParaRPr lang="fr-BE" dirty="0"/>
          </a:p>
        </p:txBody>
      </p:sp>
      <p:pic>
        <p:nvPicPr>
          <p:cNvPr id="35" name="Image 41" descr="R-TEAM-NB-Logo-2-0"/>
          <p:cNvPicPr/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676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293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10"/>
          <p:cNvSpPr>
            <a:spLocks noChangeArrowheads="1"/>
          </p:cNvSpPr>
          <p:nvPr/>
        </p:nvSpPr>
        <p:spPr bwMode="auto">
          <a:xfrm>
            <a:off x="500063" y="152698"/>
            <a:ext cx="74295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600" b="1" u="sng" dirty="0">
                <a:solidFill>
                  <a:srgbClr val="000099"/>
                </a:solidFill>
                <a:uFill>
                  <a:solidFill>
                    <a:srgbClr val="FFFF99"/>
                  </a:solidFill>
                </a:uFill>
                <a:latin typeface="Calibri" panose="020F0502020204030204" pitchFamily="34" charset="0"/>
              </a:rPr>
              <a:t>Context of TEAM-NB</a:t>
            </a:r>
            <a:endParaRPr lang="fr-BE" sz="3600" b="1" u="sng" dirty="0">
              <a:solidFill>
                <a:srgbClr val="000099"/>
              </a:solidFill>
              <a:uFill>
                <a:solidFill>
                  <a:srgbClr val="FFFF99"/>
                </a:solidFill>
              </a:uFill>
              <a:latin typeface="Calibri" panose="020F0502020204030204" pitchFamily="34" charset="0"/>
            </a:endParaRPr>
          </a:p>
          <a:p>
            <a:pPr eaLnBrk="0" hangingPunct="0"/>
            <a:endParaRPr lang="fr-BE" sz="1800" dirty="0">
              <a:latin typeface="Calibri" panose="020F0502020204030204" pitchFamily="34" charset="0"/>
            </a:endParaRPr>
          </a:p>
        </p:txBody>
      </p:sp>
      <p:pic>
        <p:nvPicPr>
          <p:cNvPr id="51" name="Image 41" descr="R-TEAM-NB-Logo-2-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676275"/>
          </a:xfrm>
          <a:prstGeom prst="rect">
            <a:avLst/>
          </a:prstGeom>
          <a:noFill/>
        </p:spPr>
      </p:pic>
      <p:sp>
        <p:nvSpPr>
          <p:cNvPr id="64" name="Espace réservé du numéro de diapositive 5"/>
          <p:cNvSpPr txBox="1">
            <a:spLocks/>
          </p:cNvSpPr>
          <p:nvPr/>
        </p:nvSpPr>
        <p:spPr bwMode="auto">
          <a:xfrm>
            <a:off x="6553200" y="623731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B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fr-BE" sz="1400" dirty="0">
                <a:solidFill>
                  <a:srgbClr val="0000CB"/>
                </a:solidFill>
              </a:rPr>
              <a:t>2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7504" y="836699"/>
            <a:ext cx="8856984" cy="5472025"/>
            <a:chOff x="105290736" y="106853967"/>
            <a:chExt cx="9774071" cy="6232851"/>
          </a:xfrm>
        </p:grpSpPr>
        <p:cxnSp>
          <p:nvCxnSpPr>
            <p:cNvPr id="3075" name="AutoShape 3"/>
            <p:cNvCxnSpPr>
              <a:cxnSpLocks noChangeShapeType="1"/>
            </p:cNvCxnSpPr>
            <p:nvPr/>
          </p:nvCxnSpPr>
          <p:spPr bwMode="auto">
            <a:xfrm>
              <a:off x="112349880" y="110739081"/>
              <a:ext cx="2" cy="324000"/>
            </a:xfrm>
            <a:prstGeom prst="straightConnector1">
              <a:avLst/>
            </a:prstGeom>
            <a:noFill/>
            <a:ln w="19050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3076" name="AutoShape 4"/>
            <p:cNvCxnSpPr>
              <a:cxnSpLocks noChangeShapeType="1"/>
            </p:cNvCxnSpPr>
            <p:nvPr/>
          </p:nvCxnSpPr>
          <p:spPr bwMode="auto">
            <a:xfrm>
              <a:off x="110983117" y="110745724"/>
              <a:ext cx="2" cy="324000"/>
            </a:xfrm>
            <a:prstGeom prst="straightConnector1">
              <a:avLst/>
            </a:prstGeom>
            <a:noFill/>
            <a:ln w="19050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pic>
          <p:nvPicPr>
            <p:cNvPr id="3077" name="Picture 5" descr="eu-2891828_960_72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90736" y="106853967"/>
              <a:ext cx="1565508" cy="1174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078" name="Picture 6" descr="Logo-Team-N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73028" y="109633194"/>
              <a:ext cx="1108032" cy="1027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107489145" y="106853967"/>
              <a:ext cx="5176496" cy="55826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COMMISSION : DG SANTE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107489145" y="107550149"/>
              <a:ext cx="1106904" cy="55826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EMA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108806602" y="107550149"/>
              <a:ext cx="3859039" cy="55826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MDCG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113329247" y="108804642"/>
              <a:ext cx="1733751" cy="2696646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</a:t>
              </a:r>
              <a:br>
                <a: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</a:br>
              <a:r>
                <a: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</a:t>
              </a:r>
              <a:br>
                <a: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</a:br>
              <a:r>
                <a: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altLang="fr-F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anose="05050102010706020507" pitchFamily="18" charset="2"/>
                <a:buChar char="-"/>
                <a:tabLst/>
              </a:pPr>
              <a:r>
                <a:rPr kumimoji="0" lang="fr-FR" altLang="fr-FR" sz="1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Switzerland</a:t>
              </a:r>
              <a:endParaRPr kumimoji="0" lang="fr-FR" altLang="fr-F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anose="05050102010706020507" pitchFamily="18" charset="2"/>
                <a:buChar char="-"/>
                <a:tabLst/>
              </a:pPr>
              <a:r>
                <a: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Canada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anose="05050102010706020507" pitchFamily="18" charset="2"/>
                <a:buChar char="-"/>
                <a:tabLst/>
              </a:pPr>
              <a:r>
                <a:rPr kumimoji="0" lang="fr-FR" altLang="fr-FR" sz="1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Australia</a:t>
              </a:r>
              <a:endParaRPr kumimoji="0" lang="fr-FR" altLang="fr-F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anose="05050102010706020507" pitchFamily="18" charset="2"/>
                <a:buChar char="-"/>
                <a:tabLst/>
              </a:pPr>
              <a:r>
                <a: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New </a:t>
              </a:r>
              <a:r>
                <a:rPr kumimoji="0" lang="fr-FR" altLang="fr-FR" sz="1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Zealand</a:t>
              </a:r>
              <a:endParaRPr kumimoji="0" lang="fr-FR" altLang="fr-F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anose="05050102010706020507" pitchFamily="18" charset="2"/>
                <a:buChar char="-"/>
                <a:tabLst/>
              </a:pPr>
              <a:r>
                <a: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USA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anose="05050102010706020507" pitchFamily="18" charset="2"/>
                <a:buChar char="-"/>
                <a:tabLst/>
              </a:pPr>
              <a:r>
                <a:rPr kumimoji="0" lang="fr-FR" altLang="fr-FR" sz="1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Japan</a:t>
              </a:r>
              <a:endParaRPr kumimoji="0" lang="fr-FR" altLang="fr-F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anose="05050102010706020507" pitchFamily="18" charset="2"/>
                <a:buChar char="-"/>
                <a:tabLst/>
              </a:pPr>
              <a:r>
                <a: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...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113329247" y="111961741"/>
              <a:ext cx="1733751" cy="112507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</a:t>
              </a:r>
              <a:b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</a:br>
              <a: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</a:t>
              </a:r>
              <a:b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</a:br>
              <a: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</a:t>
              </a:r>
              <a:b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</a:br>
              <a: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</a:t>
              </a:r>
              <a:b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</a:br>
              <a: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85" name="Picture 13" descr="images[4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29247" y="111522450"/>
              <a:ext cx="1733751" cy="416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108806602" y="108287497"/>
              <a:ext cx="596765" cy="55826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NBCG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108806602" y="108975229"/>
              <a:ext cx="596765" cy="55826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NBTG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109509250" y="108287497"/>
              <a:ext cx="596765" cy="55826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NBO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110201068" y="108287497"/>
              <a:ext cx="1176675" cy="55826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Market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Surveillance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11488966" y="108287497"/>
              <a:ext cx="1176675" cy="1297967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Expert groups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EUDAMED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IVD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VIGILANCE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091" name="AutoShape 19"/>
            <p:cNvCxnSpPr>
              <a:cxnSpLocks noChangeShapeType="1"/>
            </p:cNvCxnSpPr>
            <p:nvPr/>
          </p:nvCxnSpPr>
          <p:spPr bwMode="auto">
            <a:xfrm>
              <a:off x="108047398" y="107411047"/>
              <a:ext cx="1" cy="144000"/>
            </a:xfrm>
            <a:prstGeom prst="straightConnector1">
              <a:avLst/>
            </a:prstGeom>
            <a:noFill/>
            <a:ln w="19050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3092" name="AutoShape 20"/>
            <p:cNvCxnSpPr>
              <a:cxnSpLocks noChangeShapeType="1"/>
            </p:cNvCxnSpPr>
            <p:nvPr/>
          </p:nvCxnSpPr>
          <p:spPr bwMode="auto">
            <a:xfrm>
              <a:off x="110741269" y="107406060"/>
              <a:ext cx="1" cy="144000"/>
            </a:xfrm>
            <a:prstGeom prst="straightConnector1">
              <a:avLst/>
            </a:prstGeom>
            <a:noFill/>
            <a:ln w="19050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3093" name="AutoShape 21"/>
            <p:cNvCxnSpPr>
              <a:cxnSpLocks noChangeShapeType="1"/>
            </p:cNvCxnSpPr>
            <p:nvPr/>
          </p:nvCxnSpPr>
          <p:spPr bwMode="auto">
            <a:xfrm>
              <a:off x="109103771" y="108107861"/>
              <a:ext cx="1" cy="144000"/>
            </a:xfrm>
            <a:prstGeom prst="straightConnector1">
              <a:avLst/>
            </a:prstGeom>
            <a:noFill/>
            <a:ln w="19050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3094" name="AutoShape 22"/>
            <p:cNvCxnSpPr>
              <a:cxnSpLocks noChangeShapeType="1"/>
            </p:cNvCxnSpPr>
            <p:nvPr/>
          </p:nvCxnSpPr>
          <p:spPr bwMode="auto">
            <a:xfrm>
              <a:off x="109805212" y="108107861"/>
              <a:ext cx="1" cy="144000"/>
            </a:xfrm>
            <a:prstGeom prst="straightConnector1">
              <a:avLst/>
            </a:prstGeom>
            <a:noFill/>
            <a:ln w="19050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3095" name="AutoShape 23"/>
            <p:cNvCxnSpPr>
              <a:cxnSpLocks noChangeShapeType="1"/>
            </p:cNvCxnSpPr>
            <p:nvPr/>
          </p:nvCxnSpPr>
          <p:spPr bwMode="auto">
            <a:xfrm>
              <a:off x="110790598" y="108101845"/>
              <a:ext cx="1" cy="144000"/>
            </a:xfrm>
            <a:prstGeom prst="straightConnector1">
              <a:avLst/>
            </a:prstGeom>
            <a:noFill/>
            <a:ln w="19050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3096" name="AutoShape 24"/>
            <p:cNvCxnSpPr>
              <a:cxnSpLocks noChangeShapeType="1"/>
            </p:cNvCxnSpPr>
            <p:nvPr/>
          </p:nvCxnSpPr>
          <p:spPr bwMode="auto">
            <a:xfrm>
              <a:off x="112070758" y="108107857"/>
              <a:ext cx="1" cy="144000"/>
            </a:xfrm>
            <a:prstGeom prst="straightConnector1">
              <a:avLst/>
            </a:prstGeom>
            <a:noFill/>
            <a:ln w="19050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3097" name="AutoShape 25"/>
            <p:cNvCxnSpPr>
              <a:cxnSpLocks noChangeShapeType="1"/>
            </p:cNvCxnSpPr>
            <p:nvPr/>
          </p:nvCxnSpPr>
          <p:spPr bwMode="auto">
            <a:xfrm>
              <a:off x="109103770" y="108844559"/>
              <a:ext cx="1" cy="144000"/>
            </a:xfrm>
            <a:prstGeom prst="straightConnector1">
              <a:avLst/>
            </a:prstGeom>
            <a:noFill/>
            <a:ln w="19050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20" name="Text Box 26"/>
            <p:cNvSpPr txBox="1">
              <a:spLocks noChangeArrowheads="1"/>
            </p:cNvSpPr>
            <p:nvPr/>
          </p:nvSpPr>
          <p:spPr bwMode="auto">
            <a:xfrm>
              <a:off x="105290736" y="109633194"/>
              <a:ext cx="1106904" cy="558265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CPME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Text Box 27"/>
            <p:cNvSpPr txBox="1">
              <a:spLocks noChangeArrowheads="1"/>
            </p:cNvSpPr>
            <p:nvPr/>
          </p:nvSpPr>
          <p:spPr bwMode="auto">
            <a:xfrm>
              <a:off x="106521569" y="109633194"/>
              <a:ext cx="1106904" cy="558265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CAMD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Text Box 28"/>
            <p:cNvSpPr txBox="1">
              <a:spLocks noChangeArrowheads="1"/>
            </p:cNvSpPr>
            <p:nvPr/>
          </p:nvSpPr>
          <p:spPr bwMode="auto">
            <a:xfrm>
              <a:off x="105290736" y="110934985"/>
              <a:ext cx="1250536" cy="672565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Health</a:t>
              </a:r>
              <a:endParaRPr kumimoji="0" lang="fr-FR" altLang="fr-F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Professionals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101" name="AutoShape 29"/>
            <p:cNvCxnSpPr>
              <a:cxnSpLocks noChangeShapeType="1"/>
            </p:cNvCxnSpPr>
            <p:nvPr/>
          </p:nvCxnSpPr>
          <p:spPr bwMode="auto">
            <a:xfrm flipH="1">
              <a:off x="107084869" y="110195872"/>
              <a:ext cx="8" cy="1908000"/>
            </a:xfrm>
            <a:prstGeom prst="straightConnector1">
              <a:avLst/>
            </a:prstGeom>
            <a:noFill/>
            <a:ln w="19050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23" name="Text Box 30"/>
            <p:cNvSpPr txBox="1">
              <a:spLocks noChangeArrowheads="1"/>
            </p:cNvSpPr>
            <p:nvPr/>
          </p:nvSpPr>
          <p:spPr bwMode="auto">
            <a:xfrm>
              <a:off x="106521569" y="112088736"/>
              <a:ext cx="2147748" cy="558265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27 Competent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Authorities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108172516" y="111049285"/>
              <a:ext cx="1309055" cy="558265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Notified Bodies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104" name="AutoShape 32"/>
            <p:cNvCxnSpPr>
              <a:cxnSpLocks noChangeShapeType="1"/>
            </p:cNvCxnSpPr>
            <p:nvPr/>
          </p:nvCxnSpPr>
          <p:spPr bwMode="auto">
            <a:xfrm>
              <a:off x="108827043" y="110713449"/>
              <a:ext cx="0" cy="360000"/>
            </a:xfrm>
            <a:prstGeom prst="straightConnector1">
              <a:avLst/>
            </a:prstGeom>
            <a:noFill/>
            <a:ln w="19050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3105" name="AutoShape 33"/>
            <p:cNvCxnSpPr>
              <a:cxnSpLocks noChangeShapeType="1"/>
              <a:stCxn id="24" idx="1"/>
              <a:endCxn id="23" idx="0"/>
            </p:cNvCxnSpPr>
            <p:nvPr/>
          </p:nvCxnSpPr>
          <p:spPr bwMode="auto">
            <a:xfrm rot="10800000" flipV="1">
              <a:off x="107595443" y="111328418"/>
              <a:ext cx="577073" cy="760318"/>
            </a:xfrm>
            <a:prstGeom prst="bentConnector2">
              <a:avLst/>
            </a:prstGeom>
            <a:noFill/>
            <a:ln w="19050">
              <a:solidFill>
                <a:srgbClr val="0070C0"/>
              </a:solidFill>
              <a:miter lim="800000"/>
              <a:headEnd type="stealth" w="lg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25" name="Text Box 34"/>
            <p:cNvSpPr txBox="1">
              <a:spLocks noChangeArrowheads="1"/>
            </p:cNvSpPr>
            <p:nvPr/>
          </p:nvSpPr>
          <p:spPr bwMode="auto">
            <a:xfrm>
              <a:off x="107652762" y="111672103"/>
              <a:ext cx="914400" cy="292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Notification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107" name="AutoShape 35"/>
            <p:cNvCxnSpPr>
              <a:cxnSpLocks noChangeShapeType="1"/>
              <a:stCxn id="24" idx="3"/>
              <a:endCxn id="27" idx="0"/>
            </p:cNvCxnSpPr>
            <p:nvPr/>
          </p:nvCxnSpPr>
          <p:spPr bwMode="auto">
            <a:xfrm>
              <a:off x="109481571" y="111328418"/>
              <a:ext cx="427673" cy="760318"/>
            </a:xfrm>
            <a:prstGeom prst="bentConnector2">
              <a:avLst/>
            </a:prstGeom>
            <a:noFill/>
            <a:ln w="19050" algn="ctr">
              <a:solidFill>
                <a:srgbClr val="0070C0"/>
              </a:solidFill>
              <a:miter lim="800000"/>
              <a:headEnd type="stealth" w="lg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26" name="Text Box 36"/>
            <p:cNvSpPr txBox="1">
              <a:spLocks noChangeArrowheads="1"/>
            </p:cNvSpPr>
            <p:nvPr/>
          </p:nvSpPr>
          <p:spPr bwMode="auto">
            <a:xfrm>
              <a:off x="108893214" y="111681731"/>
              <a:ext cx="999866" cy="261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Accreditation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Text Box 37"/>
            <p:cNvSpPr txBox="1">
              <a:spLocks noChangeArrowheads="1"/>
            </p:cNvSpPr>
            <p:nvPr/>
          </p:nvSpPr>
          <p:spPr bwMode="auto">
            <a:xfrm>
              <a:off x="108835370" y="112088736"/>
              <a:ext cx="2147748" cy="558265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National </a:t>
              </a:r>
              <a:r>
                <a:rPr kumimoji="0" lang="fr-FR" altLang="fr-FR" sz="1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Accreditation</a:t>
              </a:r>
              <a:endParaRPr kumimoji="0" lang="fr-FR" altLang="fr-F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Bodies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Text Box 38"/>
            <p:cNvSpPr txBox="1">
              <a:spLocks noChangeArrowheads="1"/>
            </p:cNvSpPr>
            <p:nvPr/>
          </p:nvSpPr>
          <p:spPr bwMode="auto">
            <a:xfrm>
              <a:off x="110641180" y="109633194"/>
              <a:ext cx="2024461" cy="1245649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AESGP, COCIR, EAAR, EHIMA, </a:t>
              </a:r>
              <a:r>
                <a:rPr kumimoji="0" lang="fr-FR" altLang="fr-FR" sz="1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EuPC</a:t>
              </a:r>
              <a:r>
                <a: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, EUROM,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EUROM VI,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EUROMContact</a:t>
              </a:r>
              <a:r>
                <a: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, FIDE,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MedTech</a:t>
              </a:r>
              <a:r>
                <a: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Europe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111" name="AutoShape 39"/>
            <p:cNvCxnSpPr>
              <a:cxnSpLocks noChangeShapeType="1"/>
            </p:cNvCxnSpPr>
            <p:nvPr/>
          </p:nvCxnSpPr>
          <p:spPr bwMode="auto">
            <a:xfrm flipH="1">
              <a:off x="105832383" y="110189442"/>
              <a:ext cx="7" cy="756000"/>
            </a:xfrm>
            <a:prstGeom prst="straightConnector1">
              <a:avLst/>
            </a:prstGeom>
            <a:noFill/>
            <a:ln w="19050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29" name="Text Box 40"/>
            <p:cNvSpPr txBox="1">
              <a:spLocks noChangeArrowheads="1"/>
            </p:cNvSpPr>
            <p:nvPr/>
          </p:nvSpPr>
          <p:spPr bwMode="auto">
            <a:xfrm>
              <a:off x="110201068" y="111049285"/>
              <a:ext cx="1309055" cy="558265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Manufacturers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Text Box 41"/>
            <p:cNvSpPr txBox="1">
              <a:spLocks noChangeArrowheads="1"/>
            </p:cNvSpPr>
            <p:nvPr/>
          </p:nvSpPr>
          <p:spPr bwMode="auto">
            <a:xfrm>
              <a:off x="111694140" y="111049285"/>
              <a:ext cx="1440996" cy="558265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Authorised</a:t>
              </a:r>
              <a:endParaRPr kumimoji="0" lang="fr-FR" altLang="fr-F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Representatives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114" name="Picture 42" descr="Drapeaux-Union-europeenne-28-Etats-membres_0_729_470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73322" y="111777992"/>
              <a:ext cx="1829874" cy="1179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115" name="Picture 4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40840" y="108316659"/>
              <a:ext cx="140220" cy="146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116" name="Picture 4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14920" y="108992362"/>
              <a:ext cx="140220" cy="146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117" name="Picture 4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82148" y="107575703"/>
              <a:ext cx="140220" cy="146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118" name="Picture 4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69296" y="112770275"/>
              <a:ext cx="140220" cy="146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31" name="Text Box 47"/>
            <p:cNvSpPr txBox="1">
              <a:spLocks noChangeArrowheads="1"/>
            </p:cNvSpPr>
            <p:nvPr/>
          </p:nvSpPr>
          <p:spPr bwMode="auto">
            <a:xfrm>
              <a:off x="105642677" y="112677805"/>
              <a:ext cx="2723949" cy="292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800" b="0" i="0" u="none" strike="noStrike" cap="none" normalizeH="0" baseline="0">
                  <a:ln>
                    <a:noFill/>
                  </a:ln>
                  <a:solidFill>
                    <a:srgbClr val="000099"/>
                  </a:solidFill>
                  <a:effectLst/>
                  <a:latin typeface="Calibri" panose="020F0502020204030204" pitchFamily="34" charset="0"/>
                </a:rPr>
                <a:t>TEAM-NB representatives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120" name="Picture 48" descr="716px-Aitoff_projection_SW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29247" y="107836205"/>
              <a:ext cx="1735560" cy="873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32" name="Text Box 49"/>
            <p:cNvSpPr txBox="1">
              <a:spLocks noChangeArrowheads="1"/>
            </p:cNvSpPr>
            <p:nvPr/>
          </p:nvSpPr>
          <p:spPr bwMode="auto">
            <a:xfrm>
              <a:off x="105870888" y="108316659"/>
              <a:ext cx="1106904" cy="55826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CEN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CENLEC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2" name="Rectangle 4"/>
          <p:cNvSpPr txBox="1">
            <a:spLocks noChangeArrowheads="1"/>
          </p:cNvSpPr>
          <p:nvPr/>
        </p:nvSpPr>
        <p:spPr bwMode="auto">
          <a:xfrm>
            <a:off x="539552" y="6453336"/>
            <a:ext cx="3034680" cy="26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/>
              <a:t>Team-NB Web Presentation 2021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844" y="188640"/>
            <a:ext cx="8280920" cy="711473"/>
          </a:xfrm>
        </p:spPr>
        <p:txBody>
          <a:bodyPr/>
          <a:lstStyle/>
          <a:p>
            <a:r>
              <a:rPr lang="fr-FR" sz="3600" b="1" dirty="0">
                <a:effectLst/>
                <a:uFill>
                  <a:solidFill>
                    <a:srgbClr val="FFFF99"/>
                  </a:solidFill>
                </a:uFill>
                <a:ea typeface="+mn-ea"/>
                <a:cs typeface="+mn-cs"/>
              </a:rPr>
              <a:t>Team-NB</a:t>
            </a:r>
            <a:endParaRPr lang="fr-BE" sz="3600" b="1" dirty="0">
              <a:effectLst/>
              <a:uFill>
                <a:solidFill>
                  <a:srgbClr val="FFFF99"/>
                </a:solidFill>
              </a:uFill>
              <a:ea typeface="+mn-ea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05973-0D6C-482F-B22B-9681BD762AE0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4311113"/>
            <a:ext cx="8186738" cy="206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2400" b="1" dirty="0" err="1">
                <a:solidFill>
                  <a:srgbClr val="000099"/>
                </a:solidFill>
                <a:latin typeface="Calibri" panose="020F0502020204030204" pitchFamily="34" charset="0"/>
              </a:rPr>
              <a:t>Promote</a:t>
            </a:r>
            <a:r>
              <a:rPr lang="fr-FR" sz="2400" b="1" dirty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fr-FR" sz="2400" b="1" dirty="0" err="1">
                <a:solidFill>
                  <a:srgbClr val="000099"/>
                </a:solidFill>
                <a:latin typeface="Calibri" panose="020F0502020204030204" pitchFamily="34" charset="0"/>
              </a:rPr>
              <a:t>technical</a:t>
            </a:r>
            <a:r>
              <a:rPr lang="fr-FR" sz="2400" b="1" dirty="0">
                <a:solidFill>
                  <a:srgbClr val="000099"/>
                </a:solidFill>
                <a:latin typeface="Calibri" panose="020F0502020204030204" pitchFamily="34" charset="0"/>
              </a:rPr>
              <a:t> and </a:t>
            </a:r>
            <a:r>
              <a:rPr lang="fr-FR" sz="2400" b="1" dirty="0" err="1">
                <a:solidFill>
                  <a:srgbClr val="000099"/>
                </a:solidFill>
                <a:latin typeface="Calibri" panose="020F0502020204030204" pitchFamily="34" charset="0"/>
              </a:rPr>
              <a:t>ethical</a:t>
            </a:r>
            <a:r>
              <a:rPr lang="fr-FR" sz="2400" b="1" dirty="0">
                <a:solidFill>
                  <a:srgbClr val="000099"/>
                </a:solidFill>
                <a:latin typeface="Calibri" panose="020F0502020204030204" pitchFamily="34" charset="0"/>
              </a:rPr>
              <a:t> standards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</a:rPr>
              <a:t>Participate in improving the legal framework</a:t>
            </a:r>
            <a:endParaRPr lang="fr-BE" sz="2400" b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</a:rPr>
              <a:t>Contribute to harmonization (</a:t>
            </a:r>
            <a:r>
              <a:rPr lang="en-GB" sz="1800" b="1" dirty="0">
                <a:solidFill>
                  <a:srgbClr val="000099"/>
                </a:solidFill>
                <a:latin typeface="Calibri" panose="020F0502020204030204" pitchFamily="34" charset="0"/>
              </a:rPr>
              <a:t>e.g. training ‘for notified bodies by</a:t>
            </a:r>
          </a:p>
          <a:p>
            <a:pPr marL="457200" lvl="1" indent="0">
              <a:lnSpc>
                <a:spcPct val="8000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r>
              <a:rPr lang="en-GB" sz="1800" b="1" dirty="0">
                <a:solidFill>
                  <a:srgbClr val="000099"/>
                </a:solidFill>
                <a:latin typeface="Calibri" panose="020F0502020204030204" pitchFamily="34" charset="0"/>
              </a:rPr>
              <a:t>	notified bodies’)</a:t>
            </a:r>
            <a:endParaRPr lang="fr-BE" sz="1800" b="1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900113"/>
            <a:ext cx="4135438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210727"/>
            <a:ext cx="8186738" cy="244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0000"/>
              </a:buClr>
              <a:buSzPct val="150000"/>
              <a:buFont typeface="Wingdings" panose="05000000000000000000" pitchFamily="2" charset="2"/>
              <a:buChar char="v"/>
              <a:defRPr/>
            </a:pPr>
            <a:r>
              <a:rPr lang="fr-FR" sz="1600" b="1" dirty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latin typeface="Calibri" panose="020F0502020204030204" pitchFamily="34" charset="0"/>
              </a:rPr>
              <a:t>Aims</a:t>
            </a:r>
            <a:r>
              <a:rPr lang="fr-FR" sz="2800" b="1" dirty="0">
                <a:solidFill>
                  <a:srgbClr val="000099"/>
                </a:solidFill>
                <a:latin typeface="Calibri" panose="020F0502020204030204" pitchFamily="34" charset="0"/>
              </a:rPr>
              <a:t>:</a:t>
            </a:r>
            <a:r>
              <a:rPr lang="fr-FR" sz="1600" b="1" dirty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endParaRPr lang="fr-FR" sz="2400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2400" b="1" dirty="0" err="1">
                <a:solidFill>
                  <a:srgbClr val="000099"/>
                </a:solidFill>
                <a:latin typeface="Calibri" panose="020F0502020204030204" pitchFamily="34" charset="0"/>
              </a:rPr>
              <a:t>Represent</a:t>
            </a:r>
            <a:r>
              <a:rPr lang="fr-FR" sz="2400" b="1" dirty="0">
                <a:solidFill>
                  <a:srgbClr val="000099"/>
                </a:solidFill>
                <a:latin typeface="Calibri" panose="020F0502020204030204" pitchFamily="34" charset="0"/>
              </a:rPr>
              <a:t> Notified Bodies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2400" b="1" dirty="0">
                <a:solidFill>
                  <a:srgbClr val="000099"/>
                </a:solidFill>
                <a:latin typeface="Calibri" panose="020F0502020204030204" pitchFamily="34" charset="0"/>
              </a:rPr>
              <a:t>Communication </a:t>
            </a:r>
            <a:r>
              <a:rPr lang="fr-FR" sz="2400" b="1" dirty="0" err="1">
                <a:solidFill>
                  <a:srgbClr val="000099"/>
                </a:solidFill>
                <a:latin typeface="Calibri" panose="020F0502020204030204" pitchFamily="34" charset="0"/>
              </a:rPr>
              <a:t>with</a:t>
            </a:r>
            <a:endParaRPr lang="fr-FR" sz="2400" b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lvl="2">
              <a:spcBef>
                <a:spcPts val="600"/>
              </a:spcBef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fr-FR" dirty="0" err="1">
                <a:solidFill>
                  <a:srgbClr val="000099"/>
                </a:solidFill>
                <a:latin typeface="Calibri" panose="020F0502020204030204" pitchFamily="34" charset="0"/>
              </a:rPr>
              <a:t>European</a:t>
            </a:r>
            <a:r>
              <a:rPr lang="fr-FR" dirty="0">
                <a:solidFill>
                  <a:srgbClr val="000099"/>
                </a:solidFill>
                <a:latin typeface="Calibri" panose="020F0502020204030204" pitchFamily="34" charset="0"/>
              </a:rPr>
              <a:t> Commission</a:t>
            </a:r>
          </a:p>
          <a:p>
            <a:pPr lvl="2">
              <a:spcBef>
                <a:spcPts val="600"/>
              </a:spcBef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fr-FR" dirty="0" err="1">
                <a:solidFill>
                  <a:srgbClr val="000099"/>
                </a:solidFill>
                <a:latin typeface="Calibri" panose="020F0502020204030204" pitchFamily="34" charset="0"/>
              </a:rPr>
              <a:t>Competent</a:t>
            </a:r>
            <a:r>
              <a:rPr lang="fr-FR" dirty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fr-FR" dirty="0" err="1">
                <a:solidFill>
                  <a:srgbClr val="000099"/>
                </a:solidFill>
                <a:latin typeface="Calibri" panose="020F0502020204030204" pitchFamily="34" charset="0"/>
              </a:rPr>
              <a:t>Authorities</a:t>
            </a:r>
            <a:endParaRPr lang="fr-FR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lvl="2">
              <a:spcBef>
                <a:spcPts val="600"/>
              </a:spcBef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fr-FR" dirty="0" err="1">
                <a:solidFill>
                  <a:srgbClr val="000099"/>
                </a:solidFill>
                <a:latin typeface="Calibri" panose="020F0502020204030204" pitchFamily="34" charset="0"/>
              </a:rPr>
              <a:t>Industry</a:t>
            </a:r>
            <a:endParaRPr lang="fr-FR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539552" y="6453336"/>
            <a:ext cx="3034680" cy="26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/>
              <a:t>Team-NB Web Presentation 2021</a:t>
            </a:r>
            <a:endParaRPr lang="fr-BE" dirty="0"/>
          </a:p>
        </p:txBody>
      </p:sp>
      <p:pic>
        <p:nvPicPr>
          <p:cNvPr id="9" name="Image 41" descr="R-TEAM-NB-Logo-2-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676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209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5" advAuto="1000"/>
      <p:bldP spid="7" grpId="0" uiExpand="1" build="p" bldLvl="5" advAuto="1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864096"/>
          </a:xfrm>
        </p:spPr>
        <p:txBody>
          <a:bodyPr/>
          <a:lstStyle/>
          <a:p>
            <a:r>
              <a:rPr lang="fr-FR" sz="3600" b="1" dirty="0" err="1">
                <a:effectLst/>
                <a:uFill>
                  <a:solidFill>
                    <a:srgbClr val="FFFF99"/>
                  </a:solidFill>
                </a:uFill>
              </a:rPr>
              <a:t>Team-NB</a:t>
            </a:r>
            <a:endParaRPr lang="fr-BE" sz="3600" b="1" dirty="0">
              <a:effectLst/>
              <a:uFill>
                <a:solidFill>
                  <a:srgbClr val="FFFF99"/>
                </a:solidFill>
              </a:uFill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05973-0D6C-482F-B22B-9681BD762AE0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 Members over the years</a:t>
            </a:r>
            <a:endParaRPr lang="fr-BE" dirty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6667984"/>
              </p:ext>
            </p:extLst>
          </p:nvPr>
        </p:nvGraphicFramePr>
        <p:xfrm>
          <a:off x="1043608" y="1700807"/>
          <a:ext cx="7643192" cy="4674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539552" y="6453336"/>
            <a:ext cx="3034680" cy="26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/>
              <a:t>Team-NB Web Presentation 2021</a:t>
            </a:r>
            <a:endParaRPr lang="fr-BE" dirty="0"/>
          </a:p>
        </p:txBody>
      </p:sp>
      <p:pic>
        <p:nvPicPr>
          <p:cNvPr id="9" name="Image 41" descr="R-TEAM-NB-Logo-2-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676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313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864096"/>
          </a:xfrm>
        </p:spPr>
        <p:txBody>
          <a:bodyPr/>
          <a:lstStyle/>
          <a:p>
            <a:r>
              <a:rPr lang="fr-FR" sz="3600" b="1" dirty="0" err="1">
                <a:effectLst/>
                <a:uFill>
                  <a:solidFill>
                    <a:srgbClr val="FFFF99"/>
                  </a:solidFill>
                </a:uFill>
              </a:rPr>
              <a:t>Team-NB</a:t>
            </a:r>
            <a:endParaRPr lang="fr-BE" sz="3600" b="1" dirty="0">
              <a:effectLst/>
              <a:uFill>
                <a:solidFill>
                  <a:srgbClr val="FFFF99"/>
                </a:solidFill>
              </a:uFill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05973-0D6C-482F-B22B-9681BD762AE0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467544" y="1052737"/>
            <a:ext cx="7930483" cy="936104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 </a:t>
            </a:r>
            <a:r>
              <a:rPr lang="fr-BE" dirty="0"/>
              <a:t>MDR / IVDR  </a:t>
            </a:r>
            <a:r>
              <a:rPr lang="fr-BE" dirty="0" err="1"/>
              <a:t>designation</a:t>
            </a:r>
            <a:r>
              <a:rPr lang="fr-BE" dirty="0"/>
              <a:t>: TEAM-NB </a:t>
            </a:r>
            <a:r>
              <a:rPr lang="fr-BE" dirty="0" err="1"/>
              <a:t>Members</a:t>
            </a:r>
            <a:r>
              <a:rPr lang="fr-BE" dirty="0"/>
              <a:t> versus </a:t>
            </a:r>
            <a:r>
              <a:rPr lang="fr-BE" dirty="0" err="1"/>
              <a:t>Designated</a:t>
            </a:r>
            <a:r>
              <a:rPr lang="fr-BE" dirty="0"/>
              <a:t> </a:t>
            </a:r>
            <a:r>
              <a:rPr lang="fr-BE" dirty="0" err="1"/>
              <a:t>NBs</a:t>
            </a:r>
            <a:endParaRPr lang="fr-BE" dirty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539552" y="6453336"/>
            <a:ext cx="3034680" cy="26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/>
              <a:t>Team-NB Web Presentation 2021</a:t>
            </a:r>
            <a:endParaRPr lang="fr-BE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807946"/>
              </p:ext>
            </p:extLst>
          </p:nvPr>
        </p:nvGraphicFramePr>
        <p:xfrm>
          <a:off x="846819" y="1988841"/>
          <a:ext cx="7522369" cy="4294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Image 41" descr="R-TEAM-NB-Logo-2-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676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290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864096"/>
          </a:xfrm>
        </p:spPr>
        <p:txBody>
          <a:bodyPr/>
          <a:lstStyle/>
          <a:p>
            <a:r>
              <a:rPr lang="en-US" sz="3600" b="1" dirty="0">
                <a:effectLst/>
                <a:uFill>
                  <a:solidFill>
                    <a:srgbClr val="FFFF99"/>
                  </a:solidFill>
                </a:uFill>
                <a:ea typeface="+mn-ea"/>
                <a:cs typeface="+mn-cs"/>
              </a:rPr>
              <a:t>Code of Conduct Version 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05973-0D6C-482F-B22B-9681BD762AE0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468313" y="1340768"/>
            <a:ext cx="4895775" cy="4967957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 Mandatory to sign for TEAM-NB members </a:t>
            </a:r>
          </a:p>
          <a:p>
            <a:pPr>
              <a:spcBef>
                <a:spcPts val="1800"/>
              </a:spcBef>
            </a:pPr>
            <a:r>
              <a:rPr lang="en-US" dirty="0"/>
              <a:t>Version 4.0 approved on October 2019 </a:t>
            </a:r>
          </a:p>
          <a:p>
            <a:pPr>
              <a:spcBef>
                <a:spcPts val="1800"/>
              </a:spcBef>
            </a:pPr>
            <a:r>
              <a:rPr lang="en-US" dirty="0"/>
              <a:t>Alignment with MDR / IVDR requirements</a:t>
            </a:r>
          </a:p>
          <a:p>
            <a:pPr>
              <a:spcBef>
                <a:spcPts val="1800"/>
              </a:spcBef>
            </a:pPr>
            <a:r>
              <a:rPr lang="en-US" dirty="0"/>
              <a:t>Available on website                                    </a:t>
            </a:r>
            <a:r>
              <a:rPr lang="en-US" u="sng" dirty="0"/>
              <a:t>www.team-nb.org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899" y="1340768"/>
            <a:ext cx="3183558" cy="4419739"/>
          </a:xfrm>
          <a:prstGeom prst="rect">
            <a:avLst/>
          </a:prstGeom>
        </p:spPr>
      </p:pic>
      <p:pic>
        <p:nvPicPr>
          <p:cNvPr id="9" name="Image 41" descr="R-TEAM-NB-Logo-2-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676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133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41" descr="R-TEAM-NB-Logo-2-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Espace réservé du numéro de diapositive 5"/>
          <p:cNvSpPr txBox="1">
            <a:spLocks/>
          </p:cNvSpPr>
          <p:nvPr/>
        </p:nvSpPr>
        <p:spPr bwMode="auto">
          <a:xfrm>
            <a:off x="6553200" y="623731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B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fr-BE" sz="1400" dirty="0">
                <a:solidFill>
                  <a:srgbClr val="0000CB"/>
                </a:solidFill>
              </a:rPr>
              <a:t>6</a:t>
            </a:r>
          </a:p>
        </p:txBody>
      </p:sp>
      <p:grpSp>
        <p:nvGrpSpPr>
          <p:cNvPr id="20" name="Groupe 19"/>
          <p:cNvGrpSpPr/>
          <p:nvPr/>
        </p:nvGrpSpPr>
        <p:grpSpPr>
          <a:xfrm>
            <a:off x="1259632" y="1700808"/>
            <a:ext cx="6120680" cy="720080"/>
            <a:chOff x="971600" y="2276872"/>
            <a:chExt cx="6120680" cy="720080"/>
          </a:xfrm>
        </p:grpSpPr>
        <p:sp>
          <p:nvSpPr>
            <p:cNvPr id="21" name="Rectangle 20"/>
            <p:cNvSpPr/>
            <p:nvPr/>
          </p:nvSpPr>
          <p:spPr bwMode="gray">
            <a:xfrm>
              <a:off x="971600" y="2276872"/>
              <a:ext cx="1440160" cy="72008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72000" tIns="72000" rIns="72000" bIns="72000" rtlCol="0" anchor="ctr"/>
            <a:lstStyle/>
            <a:p>
              <a:pPr marL="180000" marR="0" lvl="0" indent="-18000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Classification &amp; Conformity Assessment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2555776" y="2276872"/>
              <a:ext cx="1440160" cy="72008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72000" tIns="72000" rIns="72000" bIns="72000" rtlCol="0" anchor="ctr"/>
            <a:lstStyle/>
            <a:p>
              <a:pPr marL="180000" marR="0" lvl="0" indent="-18000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NB requirements</a:t>
              </a:r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4067944" y="2276872"/>
              <a:ext cx="1440160" cy="72008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72000" tIns="72000" rIns="72000" bIns="72000" rtlCol="0" anchor="ctr"/>
            <a:lstStyle/>
            <a:p>
              <a:pPr marL="180000" marR="0" lvl="0" indent="-18000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Clinical</a:t>
              </a:r>
            </a:p>
          </p:txBody>
        </p:sp>
        <p:sp>
          <p:nvSpPr>
            <p:cNvPr id="24" name="Rectangle 23"/>
            <p:cNvSpPr/>
            <p:nvPr/>
          </p:nvSpPr>
          <p:spPr bwMode="gray">
            <a:xfrm>
              <a:off x="5652120" y="2276872"/>
              <a:ext cx="1440160" cy="72008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72000" tIns="72000" rIns="72000" bIns="72000" rtlCol="0" anchor="ctr"/>
            <a:lstStyle/>
            <a:p>
              <a:pPr marL="180000" marR="0" lvl="0" indent="-18000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Vigilance</a:t>
              </a:r>
            </a:p>
          </p:txBody>
        </p:sp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57200" y="1196752"/>
            <a:ext cx="8147248" cy="3668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spcBef>
                <a:spcPts val="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defRPr/>
            </a:pPr>
            <a:r>
              <a:rPr lang="fr-FR" sz="2400" dirty="0">
                <a:solidFill>
                  <a:srgbClr val="0000CB"/>
                </a:solidFill>
                <a:latin typeface="Calibri" panose="020F0502020204030204" pitchFamily="34" charset="0"/>
              </a:rPr>
              <a:t>Team-NB </a:t>
            </a:r>
            <a:r>
              <a:rPr lang="fr-FR" sz="2400" dirty="0" err="1">
                <a:solidFill>
                  <a:srgbClr val="0000CB"/>
                </a:solidFill>
                <a:latin typeface="Calibri" panose="020F0502020204030204" pitchFamily="34" charset="0"/>
              </a:rPr>
              <a:t>established</a:t>
            </a:r>
            <a:r>
              <a:rPr lang="fr-FR" sz="2400" dirty="0">
                <a:solidFill>
                  <a:srgbClr val="0000CB"/>
                </a:solidFill>
                <a:latin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CB"/>
                </a:solidFill>
                <a:latin typeface="Calibri" panose="020F0502020204030204" pitchFamily="34" charset="0"/>
              </a:rPr>
              <a:t>working</a:t>
            </a:r>
            <a:r>
              <a:rPr lang="fr-FR" sz="2400" dirty="0">
                <a:solidFill>
                  <a:srgbClr val="0000CB"/>
                </a:solidFill>
                <a:latin typeface="Calibri" panose="020F0502020204030204" pitchFamily="34" charset="0"/>
              </a:rPr>
              <a:t> groups </a:t>
            </a:r>
            <a:r>
              <a:rPr lang="fr-FR" sz="2400" dirty="0" err="1">
                <a:solidFill>
                  <a:srgbClr val="0000CB"/>
                </a:solidFill>
                <a:latin typeface="Calibri" panose="020F0502020204030204" pitchFamily="34" charset="0"/>
              </a:rPr>
              <a:t>already</a:t>
            </a:r>
            <a:r>
              <a:rPr lang="fr-FR" sz="2400" dirty="0">
                <a:solidFill>
                  <a:srgbClr val="0000CB"/>
                </a:solidFill>
                <a:latin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CB"/>
                </a:solidFill>
                <a:latin typeface="Calibri" panose="020F0502020204030204" pitchFamily="34" charset="0"/>
              </a:rPr>
              <a:t>from</a:t>
            </a:r>
            <a:r>
              <a:rPr lang="fr-FR" sz="2400" dirty="0">
                <a:solidFill>
                  <a:srgbClr val="0000CB"/>
                </a:solidFill>
                <a:latin typeface="Calibri" panose="020F0502020204030204" pitchFamily="34" charset="0"/>
              </a:rPr>
              <a:t> April 2016</a:t>
            </a:r>
            <a:endParaRPr lang="fr-FR" sz="2400" b="1" dirty="0">
              <a:solidFill>
                <a:srgbClr val="0000CB"/>
              </a:solidFill>
              <a:latin typeface="Calibri" panose="020F0502020204030204" pitchFamily="34" charset="0"/>
            </a:endParaRPr>
          </a:p>
          <a:p>
            <a:pPr marL="342900" lvl="1" indent="-342900">
              <a:spcBef>
                <a:spcPts val="72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defRPr/>
            </a:pPr>
            <a:r>
              <a:rPr lang="fr-FR" sz="2400" b="1" u="sng" dirty="0" err="1">
                <a:solidFill>
                  <a:srgbClr val="0000CB"/>
                </a:solidFill>
                <a:latin typeface="Calibri" panose="020F0502020204030204" pitchFamily="34" charset="0"/>
              </a:rPr>
              <a:t>Aim</a:t>
            </a:r>
            <a:r>
              <a:rPr lang="fr-FR" sz="2400" dirty="0">
                <a:solidFill>
                  <a:srgbClr val="0000CB"/>
                </a:solidFill>
                <a:latin typeface="Calibri" panose="020F0502020204030204" pitchFamily="34" charset="0"/>
              </a:rPr>
              <a:t>: </a:t>
            </a:r>
            <a:r>
              <a:rPr lang="fr-FR" sz="2400" dirty="0" err="1">
                <a:solidFill>
                  <a:srgbClr val="0000CB"/>
                </a:solidFill>
                <a:latin typeface="Calibri" panose="020F0502020204030204" pitchFamily="34" charset="0"/>
              </a:rPr>
              <a:t>formulate</a:t>
            </a:r>
            <a:r>
              <a:rPr lang="fr-FR" sz="2400" dirty="0">
                <a:solidFill>
                  <a:srgbClr val="0000CB"/>
                </a:solidFill>
                <a:latin typeface="Calibri" panose="020F0502020204030204" pitchFamily="34" charset="0"/>
              </a:rPr>
              <a:t> an analyse of the new </a:t>
            </a:r>
            <a:r>
              <a:rPr lang="fr-FR" sz="2400" dirty="0" err="1">
                <a:solidFill>
                  <a:srgbClr val="0000CB"/>
                </a:solidFill>
                <a:latin typeface="Calibri" panose="020F0502020204030204" pitchFamily="34" charset="0"/>
              </a:rPr>
              <a:t>regulations</a:t>
            </a:r>
            <a:r>
              <a:rPr lang="fr-FR" sz="2400" dirty="0">
                <a:solidFill>
                  <a:srgbClr val="0000CB"/>
                </a:solidFill>
                <a:latin typeface="Calibri" panose="020F0502020204030204" pitchFamily="34" charset="0"/>
              </a:rPr>
              <a:t> and propose to the </a:t>
            </a:r>
            <a:r>
              <a:rPr lang="fr-FR" sz="2400" dirty="0" err="1">
                <a:solidFill>
                  <a:srgbClr val="0000CB"/>
                </a:solidFill>
                <a:latin typeface="Calibri" panose="020F0502020204030204" pitchFamily="34" charset="0"/>
              </a:rPr>
              <a:t>members</a:t>
            </a:r>
            <a:endParaRPr lang="fr-FR" sz="2400" dirty="0">
              <a:solidFill>
                <a:srgbClr val="0000CB"/>
              </a:solidFill>
              <a:latin typeface="Calibri" panose="020F0502020204030204" pitchFamily="34" charset="0"/>
            </a:endParaRPr>
          </a:p>
          <a:p>
            <a:pPr marL="742950" lvl="2" indent="-342900">
              <a:spcBef>
                <a:spcPts val="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fr-FR" dirty="0" err="1">
                <a:solidFill>
                  <a:srgbClr val="0000CB"/>
                </a:solidFill>
                <a:latin typeface="Calibri" panose="020F0502020204030204" pitchFamily="34" charset="0"/>
              </a:rPr>
              <a:t>Procedures</a:t>
            </a:r>
            <a:r>
              <a:rPr lang="fr-FR" dirty="0">
                <a:solidFill>
                  <a:srgbClr val="0000CB"/>
                </a:solidFill>
                <a:latin typeface="Calibri" panose="020F0502020204030204" pitchFamily="34" charset="0"/>
              </a:rPr>
              <a:t> to </a:t>
            </a:r>
            <a:r>
              <a:rPr lang="fr-FR" dirty="0" err="1">
                <a:solidFill>
                  <a:srgbClr val="0000CB"/>
                </a:solidFill>
                <a:latin typeface="Calibri" panose="020F0502020204030204" pitchFamily="34" charset="0"/>
              </a:rPr>
              <a:t>be</a:t>
            </a:r>
            <a:r>
              <a:rPr lang="fr-FR" dirty="0">
                <a:solidFill>
                  <a:srgbClr val="0000CB"/>
                </a:solidFill>
                <a:latin typeface="Calibri" panose="020F0502020204030204" pitchFamily="34" charset="0"/>
              </a:rPr>
              <a:t> put in place</a:t>
            </a:r>
          </a:p>
          <a:p>
            <a:pPr marL="742950" lvl="2" indent="-342900">
              <a:spcBef>
                <a:spcPts val="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fr-FR" dirty="0" err="1">
                <a:solidFill>
                  <a:srgbClr val="0000CB"/>
                </a:solidFill>
                <a:latin typeface="Calibri" panose="020F0502020204030204" pitchFamily="34" charset="0"/>
              </a:rPr>
              <a:t>To-do</a:t>
            </a:r>
            <a:r>
              <a:rPr lang="fr-FR" dirty="0">
                <a:solidFill>
                  <a:srgbClr val="0000CB"/>
                </a:solidFill>
                <a:latin typeface="Calibri" panose="020F0502020204030204" pitchFamily="34" charset="0"/>
              </a:rPr>
              <a:t> </a:t>
            </a:r>
            <a:r>
              <a:rPr lang="fr-FR" dirty="0" err="1">
                <a:solidFill>
                  <a:srgbClr val="0000CB"/>
                </a:solidFill>
                <a:latin typeface="Calibri" panose="020F0502020204030204" pitchFamily="34" charset="0"/>
              </a:rPr>
              <a:t>lists</a:t>
            </a:r>
            <a:endParaRPr lang="fr-FR" dirty="0">
              <a:solidFill>
                <a:srgbClr val="0000CB"/>
              </a:solidFill>
              <a:latin typeface="Calibri" panose="020F0502020204030204" pitchFamily="34" charset="0"/>
            </a:endParaRPr>
          </a:p>
          <a:p>
            <a:pPr marL="742950" lvl="2" indent="-342900">
              <a:spcBef>
                <a:spcPts val="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fr-FR" dirty="0">
                <a:solidFill>
                  <a:srgbClr val="0000CB"/>
                </a:solidFill>
                <a:latin typeface="Calibri" panose="020F0502020204030204" pitchFamily="34" charset="0"/>
              </a:rPr>
              <a:t>…</a:t>
            </a:r>
          </a:p>
          <a:p>
            <a:pPr marL="400050" lvl="2" indent="0">
              <a:spcBef>
                <a:spcPts val="0"/>
              </a:spcBef>
              <a:buClr>
                <a:srgbClr val="FF0000"/>
              </a:buClr>
              <a:buSzPct val="70000"/>
              <a:buNone/>
              <a:defRPr/>
            </a:pPr>
            <a:r>
              <a:rPr lang="fr-FR" dirty="0">
                <a:solidFill>
                  <a:srgbClr val="0000CB"/>
                </a:solidFill>
                <a:latin typeface="Calibri" panose="020F0502020204030204" pitchFamily="34" charset="0"/>
              </a:rPr>
              <a:t>to </a:t>
            </a:r>
            <a:r>
              <a:rPr lang="fr-FR" dirty="0" err="1">
                <a:solidFill>
                  <a:srgbClr val="0000CB"/>
                </a:solidFill>
                <a:latin typeface="Calibri" panose="020F0502020204030204" pitchFamily="34" charset="0"/>
              </a:rPr>
              <a:t>be</a:t>
            </a:r>
            <a:r>
              <a:rPr lang="fr-FR" dirty="0">
                <a:solidFill>
                  <a:srgbClr val="0000CB"/>
                </a:solidFill>
                <a:latin typeface="Calibri" panose="020F0502020204030204" pitchFamily="34" charset="0"/>
              </a:rPr>
              <a:t> </a:t>
            </a:r>
            <a:r>
              <a:rPr lang="fr-FR" dirty="0" err="1">
                <a:solidFill>
                  <a:srgbClr val="0000CB"/>
                </a:solidFill>
                <a:latin typeface="Calibri" panose="020F0502020204030204" pitchFamily="34" charset="0"/>
              </a:rPr>
              <a:t>done</a:t>
            </a:r>
            <a:r>
              <a:rPr lang="fr-FR" dirty="0">
                <a:solidFill>
                  <a:srgbClr val="0000CB"/>
                </a:solidFill>
                <a:latin typeface="Calibri" panose="020F0502020204030204" pitchFamily="34" charset="0"/>
              </a:rPr>
              <a:t> </a:t>
            </a:r>
            <a:r>
              <a:rPr lang="en-GB" dirty="0">
                <a:solidFill>
                  <a:srgbClr val="0000CB"/>
                </a:solidFill>
                <a:latin typeface="Calibri" panose="020F0502020204030204" pitchFamily="34" charset="0"/>
              </a:rPr>
              <a:t>to submit application for designation and/or wait for implementing acts</a:t>
            </a:r>
            <a:endParaRPr lang="fr-FR" dirty="0">
              <a:solidFill>
                <a:srgbClr val="0000CB"/>
              </a:solidFill>
              <a:latin typeface="Calibri" panose="020F0502020204030204" pitchFamily="34" charset="0"/>
            </a:endParaRPr>
          </a:p>
          <a:p>
            <a:pPr marL="1200150" lvl="3" indent="-342900">
              <a:spcBef>
                <a:spcPts val="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è"/>
              <a:defRPr/>
            </a:pPr>
            <a:r>
              <a:rPr lang="fr-FR" sz="2400" dirty="0">
                <a:solidFill>
                  <a:srgbClr val="0000CB"/>
                </a:solidFill>
                <a:latin typeface="Calibri" panose="020F0502020204030204" pitchFamily="34" charset="0"/>
              </a:rPr>
              <a:t>Help </a:t>
            </a:r>
            <a:r>
              <a:rPr lang="fr-FR" sz="2400" dirty="0" err="1">
                <a:solidFill>
                  <a:srgbClr val="0000CB"/>
                </a:solidFill>
                <a:latin typeface="Calibri" panose="020F0502020204030204" pitchFamily="34" charset="0"/>
              </a:rPr>
              <a:t>members</a:t>
            </a:r>
            <a:r>
              <a:rPr lang="fr-FR" sz="2400" dirty="0">
                <a:solidFill>
                  <a:srgbClr val="0000CB"/>
                </a:solidFill>
                <a:latin typeface="Calibri" panose="020F0502020204030204" pitchFamily="34" charset="0"/>
              </a:rPr>
              <a:t> to </a:t>
            </a:r>
            <a:r>
              <a:rPr lang="fr-FR" sz="2400" dirty="0" err="1">
                <a:solidFill>
                  <a:srgbClr val="0000CB"/>
                </a:solidFill>
                <a:latin typeface="Calibri" panose="020F0502020204030204" pitchFamily="34" charset="0"/>
              </a:rPr>
              <a:t>be</a:t>
            </a:r>
            <a:r>
              <a:rPr lang="fr-FR" sz="2400" dirty="0">
                <a:solidFill>
                  <a:srgbClr val="0000CB"/>
                </a:solidFill>
                <a:latin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CB"/>
                </a:solidFill>
                <a:latin typeface="Calibri" panose="020F0502020204030204" pitchFamily="34" charset="0"/>
              </a:rPr>
              <a:t>designated</a:t>
            </a:r>
            <a:endParaRPr lang="fr-FR" sz="2400" dirty="0">
              <a:solidFill>
                <a:srgbClr val="0000CB"/>
              </a:solidFill>
              <a:latin typeface="Calibri" panose="020F0502020204030204" pitchFamily="34" charset="0"/>
            </a:endParaRPr>
          </a:p>
          <a:p>
            <a:pPr marL="1200150" lvl="3" indent="-342900">
              <a:spcBef>
                <a:spcPts val="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è"/>
              <a:defRPr/>
            </a:pPr>
            <a:r>
              <a:rPr lang="fr-FR" sz="2400" dirty="0" err="1">
                <a:solidFill>
                  <a:srgbClr val="0000CB"/>
                </a:solidFill>
                <a:latin typeface="Calibri" panose="020F0502020204030204" pitchFamily="34" charset="0"/>
              </a:rPr>
              <a:t>Allow</a:t>
            </a:r>
            <a:r>
              <a:rPr lang="fr-FR" sz="2400" dirty="0">
                <a:solidFill>
                  <a:srgbClr val="0000CB"/>
                </a:solidFill>
                <a:latin typeface="Calibri" panose="020F0502020204030204" pitchFamily="34" charset="0"/>
              </a:rPr>
              <a:t> harmonisation</a:t>
            </a:r>
          </a:p>
          <a:p>
            <a:pPr marL="1200150" lvl="3" indent="-342900"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endParaRPr lang="fr-FR" b="1" dirty="0">
              <a:solidFill>
                <a:srgbClr val="0000CB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864096"/>
          </a:xfrm>
        </p:spPr>
        <p:txBody>
          <a:bodyPr/>
          <a:lstStyle/>
          <a:p>
            <a:r>
              <a:rPr lang="en-US" sz="3600" b="1" u="sng" dirty="0">
                <a:solidFill>
                  <a:srgbClr val="000099"/>
                </a:solidFill>
                <a:uFill>
                  <a:solidFill>
                    <a:srgbClr val="FFFF99"/>
                  </a:solidFill>
                </a:uFill>
                <a:latin typeface="Calibri" panose="020F0502020204030204" pitchFamily="34" charset="0"/>
                <a:ea typeface="+mn-ea"/>
                <a:cs typeface="+mn-cs"/>
              </a:rPr>
              <a:t>Interpretation of the new regulations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539552" y="6453336"/>
            <a:ext cx="3034680" cy="26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/>
              <a:t>Team-NB Web Presentation 2021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6898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bldLvl="5" advAuto="1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864096"/>
          </a:xfrm>
        </p:spPr>
        <p:txBody>
          <a:bodyPr/>
          <a:lstStyle/>
          <a:p>
            <a:r>
              <a:rPr lang="en-US" sz="3600" b="1" dirty="0">
                <a:effectLst/>
                <a:uFill>
                  <a:solidFill>
                    <a:srgbClr val="FFFF99"/>
                  </a:solidFill>
                </a:uFill>
                <a:ea typeface="+mn-ea"/>
                <a:cs typeface="+mn-cs"/>
              </a:rPr>
              <a:t>Interpretation of the new regulations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05973-0D6C-482F-B22B-9681BD762AE0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431800" y="1196752"/>
            <a:ext cx="8280400" cy="511197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 </a:t>
            </a:r>
            <a:r>
              <a:rPr lang="en-US" dirty="0" err="1"/>
              <a:t>Team-NB</a:t>
            </a:r>
            <a:r>
              <a:rPr lang="en-US" dirty="0"/>
              <a:t> established working groups from 2016</a:t>
            </a:r>
          </a:p>
          <a:p>
            <a:pPr lvl="1">
              <a:spcBef>
                <a:spcPts val="0"/>
              </a:spcBef>
              <a:buSzPct val="100000"/>
              <a:buFont typeface="Wingdings" panose="05000000000000000000" pitchFamily="2" charset="2"/>
              <a:buChar char=""/>
            </a:pPr>
            <a:r>
              <a:rPr lang="en-US" sz="2800" baseline="30000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Aims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Help members to be designated</a:t>
            </a:r>
          </a:p>
          <a:p>
            <a:pPr lvl="1">
              <a:spcBef>
                <a:spcPts val="0"/>
              </a:spcBef>
            </a:pPr>
            <a:r>
              <a:rPr lang="en-US" dirty="0"/>
              <a:t>Allow harmonization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539552" y="6453336"/>
            <a:ext cx="3034680" cy="26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/>
              <a:t>Team-NB Web Presentation 2021</a:t>
            </a:r>
            <a:endParaRPr lang="fr-BE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2412506"/>
              </p:ext>
            </p:extLst>
          </p:nvPr>
        </p:nvGraphicFramePr>
        <p:xfrm>
          <a:off x="2195736" y="3068959"/>
          <a:ext cx="5399608" cy="3239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Image 41" descr="R-TEAM-NB-Logo-2-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676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708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864096"/>
          </a:xfrm>
        </p:spPr>
        <p:txBody>
          <a:bodyPr/>
          <a:lstStyle/>
          <a:p>
            <a:r>
              <a:rPr lang="en-US" sz="3600" b="1" dirty="0">
                <a:effectLst/>
                <a:uFill>
                  <a:solidFill>
                    <a:srgbClr val="FFFF99"/>
                  </a:solidFill>
                </a:uFill>
                <a:ea typeface="+mn-ea"/>
                <a:cs typeface="+mn-cs"/>
              </a:rPr>
              <a:t>Implementation of the new regulations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05973-0D6C-482F-B22B-9681BD762AE0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468313" y="1196752"/>
            <a:ext cx="8064127" cy="511197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 </a:t>
            </a:r>
            <a:r>
              <a:rPr lang="en-US" u="sng" dirty="0">
                <a:uFill>
                  <a:solidFill>
                    <a:srgbClr val="FF0000"/>
                  </a:solidFill>
                </a:uFill>
              </a:rPr>
              <a:t>MDCG mirror WGs</a:t>
            </a:r>
          </a:p>
          <a:p>
            <a:pPr lvl="1">
              <a:spcBef>
                <a:spcPts val="1800"/>
              </a:spcBef>
              <a:buSzPct val="100000"/>
              <a:buFont typeface="Wingdings" panose="05000000000000000000" pitchFamily="2" charset="2"/>
              <a:buChar char=""/>
            </a:pPr>
            <a:r>
              <a:rPr lang="en-US" sz="2800" b="1" dirty="0">
                <a:uFill>
                  <a:solidFill>
                    <a:schemeClr val="accent5">
                      <a:lumMod val="50000"/>
                    </a:schemeClr>
                  </a:solidFill>
                </a:uFill>
                <a:ea typeface="+mn-ea"/>
                <a:cs typeface="+mn-cs"/>
              </a:rPr>
              <a:t> </a:t>
            </a:r>
            <a:r>
              <a:rPr lang="en-US" sz="2800" b="1" dirty="0">
                <a:solidFill>
                  <a:srgbClr val="FF0000"/>
                </a:solidFill>
                <a:uFill>
                  <a:solidFill>
                    <a:schemeClr val="accent5">
                      <a:lumMod val="50000"/>
                    </a:schemeClr>
                  </a:solidFill>
                </a:uFill>
                <a:ea typeface="+mn-ea"/>
                <a:cs typeface="+mn-cs"/>
              </a:rPr>
              <a:t>Aims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to </a:t>
            </a:r>
            <a:r>
              <a:rPr lang="en-GB" dirty="0"/>
              <a:t>allow notified bodies members to speak of 1 voice  </a:t>
            </a:r>
            <a:endParaRPr lang="fr-BE" sz="2000" dirty="0"/>
          </a:p>
          <a:p>
            <a:pPr lvl="1">
              <a:spcBef>
                <a:spcPts val="1800"/>
              </a:spcBef>
            </a:pPr>
            <a:r>
              <a:rPr lang="fr-BE" sz="2000" dirty="0"/>
              <a:t>t</a:t>
            </a:r>
            <a:r>
              <a:rPr lang="en-GB" sz="2400" dirty="0"/>
              <a:t>o prepare </a:t>
            </a:r>
            <a:r>
              <a:rPr lang="en-GB" dirty="0"/>
              <a:t>and participate in </a:t>
            </a:r>
            <a:r>
              <a:rPr lang="en-GB" sz="2400" dirty="0"/>
              <a:t>the MDCG meetings</a:t>
            </a:r>
            <a:endParaRPr lang="fr-BE" dirty="0"/>
          </a:p>
          <a:p>
            <a:pPr lvl="1">
              <a:spcBef>
                <a:spcPts val="1800"/>
              </a:spcBef>
            </a:pPr>
            <a:r>
              <a:rPr lang="en-GB" dirty="0"/>
              <a:t>to </a:t>
            </a:r>
            <a:r>
              <a:rPr lang="en-GB" sz="2400" dirty="0"/>
              <a:t>write reports </a:t>
            </a:r>
          </a:p>
          <a:p>
            <a:pPr lvl="2">
              <a:spcBef>
                <a:spcPts val="600"/>
              </a:spcBef>
            </a:pPr>
            <a:r>
              <a:rPr lang="en-GB" dirty="0"/>
              <a:t>distributed to all members</a:t>
            </a:r>
          </a:p>
          <a:p>
            <a:pPr lvl="2">
              <a:spcBef>
                <a:spcPts val="600"/>
              </a:spcBef>
            </a:pPr>
            <a:r>
              <a:rPr lang="en-GB" dirty="0"/>
              <a:t>to share information</a:t>
            </a:r>
            <a:endParaRPr lang="en-US" dirty="0"/>
          </a:p>
          <a:p>
            <a:pPr lvl="1">
              <a:spcBef>
                <a:spcPts val="1800"/>
              </a:spcBef>
            </a:pPr>
            <a:r>
              <a:rPr lang="en-US" dirty="0"/>
              <a:t>to comment on MDCG proposals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to write Position Papers (published on </a:t>
            </a:r>
            <a:r>
              <a:rPr lang="en-US" dirty="0" err="1"/>
              <a:t>Team-NB</a:t>
            </a:r>
            <a:r>
              <a:rPr lang="en-US" dirty="0"/>
              <a:t> web site)</a:t>
            </a:r>
          </a:p>
          <a:p>
            <a:pPr lvl="1">
              <a:spcBef>
                <a:spcPts val="1800"/>
              </a:spcBef>
            </a:pPr>
            <a:endParaRPr lang="en-US" dirty="0"/>
          </a:p>
          <a:p>
            <a:pPr lvl="1">
              <a:spcBef>
                <a:spcPts val="1800"/>
              </a:spcBef>
            </a:pPr>
            <a:endParaRPr lang="en-US" dirty="0"/>
          </a:p>
          <a:p>
            <a:pPr>
              <a:spcBef>
                <a:spcPts val="1800"/>
              </a:spcBef>
            </a:pPr>
            <a:endParaRPr lang="fr-BE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539552" y="6453336"/>
            <a:ext cx="3034680" cy="26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/>
              <a:t>Team-NB Web Presentation 2021</a:t>
            </a:r>
            <a:endParaRPr lang="fr-BE" dirty="0"/>
          </a:p>
        </p:txBody>
      </p:sp>
      <p:pic>
        <p:nvPicPr>
          <p:cNvPr id="8" name="Image 41" descr="R-TEAM-NB-Logo-2-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676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349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4620</TotalTime>
  <Words>852</Words>
  <Application>Microsoft Office PowerPoint</Application>
  <PresentationFormat>Affichage à l'écran (4:3)</PresentationFormat>
  <Paragraphs>227</Paragraphs>
  <Slides>17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 New</vt:lpstr>
      <vt:lpstr>Symbol</vt:lpstr>
      <vt:lpstr>Times New Roman</vt:lpstr>
      <vt:lpstr>Wingdings</vt:lpstr>
      <vt:lpstr>Modèle par défaut</vt:lpstr>
      <vt:lpstr>Présentation PowerPoint</vt:lpstr>
      <vt:lpstr>Présentation PowerPoint</vt:lpstr>
      <vt:lpstr>Team-NB</vt:lpstr>
      <vt:lpstr>Team-NB</vt:lpstr>
      <vt:lpstr>Team-NB</vt:lpstr>
      <vt:lpstr>Code of Conduct Version 4</vt:lpstr>
      <vt:lpstr>Interpretation of the new regulations</vt:lpstr>
      <vt:lpstr>Interpretation of the new regulations</vt:lpstr>
      <vt:lpstr>Implementation of the new regulations</vt:lpstr>
      <vt:lpstr>Implementation of the new regulations</vt:lpstr>
      <vt:lpstr>Implementation of the new regulations</vt:lpstr>
      <vt:lpstr>Implementation of the new regulations</vt:lpstr>
      <vt:lpstr>Présentation PowerPoint</vt:lpstr>
      <vt:lpstr>Présentation PowerPoint</vt:lpstr>
      <vt:lpstr>Présentation PowerPoint</vt:lpstr>
      <vt:lpstr>   </vt:lpstr>
      <vt:lpstr>Members</vt:lpstr>
    </vt:vector>
  </TitlesOfParts>
  <Company>QUASYS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ADir</dc:creator>
  <cp:lastModifiedBy>Pascale Michel</cp:lastModifiedBy>
  <cp:revision>543</cp:revision>
  <cp:lastPrinted>2015-03-12T13:45:44Z</cp:lastPrinted>
  <dcterms:created xsi:type="dcterms:W3CDTF">2003-11-17T09:11:45Z</dcterms:created>
  <dcterms:modified xsi:type="dcterms:W3CDTF">2021-03-22T12:40:11Z</dcterms:modified>
</cp:coreProperties>
</file>