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3.xml" ContentType="application/vnd.openxmlformats-officedocument.drawingml.chartshapes+xml"/>
  <Override PartName="/ppt/charts/chart19.xml" ContentType="application/vnd.openxmlformats-officedocument.drawingml.chart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drawings/drawing5.xml" ContentType="application/vnd.openxmlformats-officedocument.drawingml.chartshapes+xml"/>
  <Override PartName="/ppt/charts/chart2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6.xml" ContentType="application/vnd.openxmlformats-officedocument.drawingml.chartshapes+xml"/>
  <Override PartName="/ppt/charts/chart2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7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8" r:id="rId4"/>
    <p:sldId id="259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81" r:id="rId23"/>
    <p:sldId id="277" r:id="rId24"/>
    <p:sldId id="301" r:id="rId25"/>
    <p:sldId id="300" r:id="rId26"/>
    <p:sldId id="299" r:id="rId27"/>
    <p:sldId id="280" r:id="rId28"/>
  </p:sldIdLst>
  <p:sldSz cx="9144000" cy="6858000" type="screen4x3"/>
  <p:notesSz cx="6669088" cy="9926638"/>
  <p:defaultTextStyle>
    <a:defPPr>
      <a:defRPr lang="fr-B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2F05CB"/>
    <a:srgbClr val="FFFFFF"/>
    <a:srgbClr val="0000FF"/>
    <a:srgbClr val="0000CC"/>
    <a:srgbClr val="0000CB"/>
    <a:srgbClr val="000066"/>
    <a:srgbClr val="9DF8FD"/>
    <a:srgbClr val="FFCC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49" autoAdjust="0"/>
  </p:normalViewPr>
  <p:slideViewPr>
    <p:cSldViewPr>
      <p:cViewPr varScale="1">
        <p:scale>
          <a:sx n="115" d="100"/>
          <a:sy n="115" d="100"/>
        </p:scale>
        <p:origin x="17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de_calcul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3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euille_de_calcul_Microsoft_Excel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5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Feuille_de_calcul_Microsoft_Excel16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Feuille_de_calcul_Microsoft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Feuille_de_calcul_Microsoft_Excel18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qua-serv-dom\data\team-nb\6-Members\Enregistrements%20en%20cours\Team-NB-Annual-Sector-Survey\MD-survey-2020\MD-survey-answers-2020-CONFIDENTIAL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6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qua-serv-dom\data\team-nb\6-Members\Enregistrements%20en%20cours\Team-NB-Annual-Sector-Survey\MD-survey-2020\MD-survey-answers-2020-CONFIDENTIAL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7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dom\data\team-nb\6-Members\Enregistrements%20en%20cours\Team-NB-Annual-Sector-Survey\MD-survey-2020\MD-survey-answers-2020-CONFIDENTI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7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616720247247208E-2"/>
          <c:y val="0.16011247737868367"/>
          <c:w val="0.9701491455579887"/>
          <c:h val="0.733146070782248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2311-4542-AC83-D41D809C8F03}"/>
              </c:ext>
            </c:extLst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2311-4542-AC83-D41D809C8F0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80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Data2020!$AC$1:$AE$1</c:f>
              <c:strCache>
                <c:ptCount val="3"/>
                <c:pt idx="0">
                  <c:v>Total</c:v>
                </c:pt>
                <c:pt idx="1">
                  <c:v>Average</c:v>
                </c:pt>
                <c:pt idx="2">
                  <c:v>Median</c:v>
                </c:pt>
              </c:strCache>
            </c:strRef>
          </c:cat>
          <c:val>
            <c:numRef>
              <c:f>Data2020!$AC$2:$AE$2</c:f>
            </c:numRef>
          </c:val>
          <c:extLst>
            <c:ext xmlns:c16="http://schemas.microsoft.com/office/drawing/2014/chart" uri="{C3380CC4-5D6E-409C-BE32-E72D297353CC}">
              <c16:uniqueId val="{00000004-2311-4542-AC83-D41D809C8F03}"/>
            </c:ext>
          </c:extLst>
        </c:ser>
        <c:ser>
          <c:idx val="1"/>
          <c:order val="1"/>
          <c:spPr>
            <a:solidFill>
              <a:srgbClr val="0000F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6-2311-4542-AC83-D41D809C8F0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8-2311-4542-AC83-D41D809C8F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0099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Data2020!$AC$1:$AE$1</c:f>
              <c:strCache>
                <c:ptCount val="3"/>
                <c:pt idx="0">
                  <c:v>Total</c:v>
                </c:pt>
                <c:pt idx="1">
                  <c:v>Average</c:v>
                </c:pt>
                <c:pt idx="2">
                  <c:v>Median</c:v>
                </c:pt>
              </c:strCache>
            </c:strRef>
          </c:cat>
          <c:val>
            <c:numRef>
              <c:f>Data2020!$AC$3:$AE$3</c:f>
              <c:numCache>
                <c:formatCode>_ * #,##0_ ;_ * \-#,##0_ ;_ * "-"??_ ;_ @_ </c:formatCode>
                <c:ptCount val="3"/>
                <c:pt idx="0">
                  <c:v>18784</c:v>
                </c:pt>
                <c:pt idx="1">
                  <c:v>722.46153846153845</c:v>
                </c:pt>
                <c:pt idx="2" formatCode="0">
                  <c:v>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311-4542-AC83-D41D809C8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221552"/>
        <c:axId val="195221944"/>
      </c:barChart>
      <c:catAx>
        <c:axId val="19522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400">
                <a:solidFill>
                  <a:srgbClr val="000080"/>
                </a:solidFill>
                <a:latin typeface="+mn-lt"/>
              </a:defRPr>
            </a:pPr>
            <a:endParaRPr lang="en-US"/>
          </a:p>
        </c:txPr>
        <c:crossAx val="195221944"/>
        <c:crosses val="autoZero"/>
        <c:auto val="1"/>
        <c:lblAlgn val="ctr"/>
        <c:lblOffset val="100"/>
        <c:noMultiLvlLbl val="0"/>
      </c:catAx>
      <c:valAx>
        <c:axId val="195221944"/>
        <c:scaling>
          <c:orientation val="minMax"/>
        </c:scaling>
        <c:delete val="1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crossAx val="195221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75087489063871"/>
          <c:y val="0.31546551472732576"/>
          <c:w val="0.44908027121609806"/>
          <c:h val="0.6521270778652668"/>
        </c:manualLayout>
      </c:layout>
      <c:pieChart>
        <c:varyColors val="1"/>
        <c:ser>
          <c:idx val="1"/>
          <c:order val="0"/>
          <c:tx>
            <c:strRef>
              <c:f>Data2020!$X$28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B548-414A-93F1-B9E17C187902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3-B548-414A-93F1-B9E17C18790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B548-414A-93F1-B9E17C187902}"/>
              </c:ext>
            </c:extLst>
          </c:dPt>
          <c:dLbls>
            <c:dLbl>
              <c:idx val="0"/>
              <c:layout>
                <c:manualLayout>
                  <c:x val="0.18249208073128789"/>
                  <c:y val="6.75524059492563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48-414A-93F1-B9E17C187902}"/>
                </c:ext>
              </c:extLst>
            </c:dLbl>
            <c:dLbl>
              <c:idx val="1"/>
              <c:layout>
                <c:manualLayout>
                  <c:x val="-6.4685605032129598E-2"/>
                  <c:y val="-0.1780888888888888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48-414A-93F1-B9E17C187902}"/>
                </c:ext>
              </c:extLst>
            </c:dLbl>
            <c:dLbl>
              <c:idx val="2"/>
              <c:layout>
                <c:manualLayout>
                  <c:x val="4.3739478685853976E-2"/>
                  <c:y val="8.5522309711286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48-414A-93F1-B9E17C1879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Data2020!$B$29:$W$31</c:f>
              <c:strCache>
                <c:ptCount val="3"/>
                <c:pt idx="0">
                  <c:v>AIMDD</c:v>
                </c:pt>
                <c:pt idx="1">
                  <c:v>MDD</c:v>
                </c:pt>
                <c:pt idx="2">
                  <c:v>IVD</c:v>
                </c:pt>
              </c:strCache>
            </c:strRef>
          </c:cat>
          <c:val>
            <c:numRef>
              <c:f>Data2020!$X$29:$X$31</c:f>
            </c:numRef>
          </c:val>
          <c:extLst>
            <c:ext xmlns:c16="http://schemas.microsoft.com/office/drawing/2014/chart" uri="{C3380CC4-5D6E-409C-BE32-E72D297353CC}">
              <c16:uniqueId val="{00000006-B548-414A-93F1-B9E17C187902}"/>
            </c:ext>
          </c:extLst>
        </c:ser>
        <c:ser>
          <c:idx val="0"/>
          <c:order val="1"/>
          <c:tx>
            <c:strRef>
              <c:f>Data2020!$Y$28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Data2020!$B$29:$W$31</c:f>
              <c:strCache>
                <c:ptCount val="3"/>
                <c:pt idx="0">
                  <c:v>AIMDD</c:v>
                </c:pt>
                <c:pt idx="1">
                  <c:v>MDD</c:v>
                </c:pt>
                <c:pt idx="2">
                  <c:v>IVD</c:v>
                </c:pt>
              </c:strCache>
            </c:strRef>
          </c:cat>
          <c:val>
            <c:numRef>
              <c:f>Data2020!$Y$29:$Y$31</c:f>
            </c:numRef>
          </c:val>
          <c:extLst>
            <c:ext xmlns:c16="http://schemas.microsoft.com/office/drawing/2014/chart" uri="{C3380CC4-5D6E-409C-BE32-E72D297353CC}">
              <c16:uniqueId val="{00000007-B548-414A-93F1-B9E17C187902}"/>
            </c:ext>
          </c:extLst>
        </c:ser>
        <c:ser>
          <c:idx val="2"/>
          <c:order val="2"/>
          <c:tx>
            <c:strRef>
              <c:f>Data2020!$Z$28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Data2020!$B$29:$W$31</c:f>
              <c:strCache>
                <c:ptCount val="3"/>
                <c:pt idx="0">
                  <c:v>AIMDD</c:v>
                </c:pt>
                <c:pt idx="1">
                  <c:v>MDD</c:v>
                </c:pt>
                <c:pt idx="2">
                  <c:v>IVD</c:v>
                </c:pt>
              </c:strCache>
            </c:strRef>
          </c:cat>
          <c:val>
            <c:numRef>
              <c:f>Data2020!$Z$29:$Z$31</c:f>
            </c:numRef>
          </c:val>
          <c:extLst>
            <c:ext xmlns:c16="http://schemas.microsoft.com/office/drawing/2014/chart" uri="{C3380CC4-5D6E-409C-BE32-E72D297353CC}">
              <c16:uniqueId val="{00000008-B548-414A-93F1-B9E17C187902}"/>
            </c:ext>
          </c:extLst>
        </c:ser>
        <c:ser>
          <c:idx val="3"/>
          <c:order val="3"/>
          <c:tx>
            <c:strRef>
              <c:f>Data2020!$AA$28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Data2020!$B$29:$W$31</c:f>
              <c:strCache>
                <c:ptCount val="3"/>
                <c:pt idx="0">
                  <c:v>AIMDD</c:v>
                </c:pt>
                <c:pt idx="1">
                  <c:v>MDD</c:v>
                </c:pt>
                <c:pt idx="2">
                  <c:v>IVD</c:v>
                </c:pt>
              </c:strCache>
            </c:strRef>
          </c:cat>
          <c:val>
            <c:numRef>
              <c:f>Data2020!$AA$29:$AA$31</c:f>
            </c:numRef>
          </c:val>
          <c:extLst>
            <c:ext xmlns:c16="http://schemas.microsoft.com/office/drawing/2014/chart" uri="{C3380CC4-5D6E-409C-BE32-E72D297353CC}">
              <c16:uniqueId val="{00000009-B548-414A-93F1-B9E17C187902}"/>
            </c:ext>
          </c:extLst>
        </c:ser>
        <c:ser>
          <c:idx val="4"/>
          <c:order val="4"/>
          <c:tx>
            <c:strRef>
              <c:f>Data2020!$AB$28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Data2020!$B$29:$W$31</c:f>
              <c:strCache>
                <c:ptCount val="3"/>
                <c:pt idx="0">
                  <c:v>AIMDD</c:v>
                </c:pt>
                <c:pt idx="1">
                  <c:v>MDD</c:v>
                </c:pt>
                <c:pt idx="2">
                  <c:v>IVD</c:v>
                </c:pt>
              </c:strCache>
            </c:strRef>
          </c:cat>
          <c:val>
            <c:numRef>
              <c:f>Data2020!$AB$29:$AB$31</c:f>
            </c:numRef>
          </c:val>
          <c:extLst>
            <c:ext xmlns:c16="http://schemas.microsoft.com/office/drawing/2014/chart" uri="{C3380CC4-5D6E-409C-BE32-E72D297353CC}">
              <c16:uniqueId val="{0000000A-B548-414A-93F1-B9E17C187902}"/>
            </c:ext>
          </c:extLst>
        </c:ser>
        <c:ser>
          <c:idx val="5"/>
          <c:order val="5"/>
          <c:tx>
            <c:strRef>
              <c:f>Data2020!$AC$28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C-B548-414A-93F1-B9E17C187902}"/>
              </c:ext>
            </c:extLst>
          </c:dPt>
          <c:dPt>
            <c:idx val="1"/>
            <c:bubble3D val="0"/>
            <c:spPr>
              <a:solidFill>
                <a:srgbClr val="0101FF"/>
              </a:solidFill>
            </c:spPr>
            <c:extLst>
              <c:ext xmlns:c16="http://schemas.microsoft.com/office/drawing/2014/chart" uri="{C3380CC4-5D6E-409C-BE32-E72D297353CC}">
                <c16:uniqueId val="{0000000E-B548-414A-93F1-B9E17C18790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0-B548-414A-93F1-B9E17C187902}"/>
              </c:ext>
            </c:extLst>
          </c:dPt>
          <c:dLbls>
            <c:dLbl>
              <c:idx val="0"/>
              <c:layout>
                <c:manualLayout>
                  <c:x val="0.12091248898834765"/>
                  <c:y val="4.17173738699329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>
                      <a:solidFill>
                        <a:srgbClr val="000099"/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063971988395711"/>
                      <c:h val="0.108379702537182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B548-414A-93F1-B9E17C18790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B548-414A-93F1-B9E17C187902}"/>
                </c:ext>
              </c:extLst>
            </c:dLbl>
            <c:dLbl>
              <c:idx val="2"/>
              <c:layout>
                <c:manualLayout>
                  <c:x val="-0.19391239237089325"/>
                  <c:y val="0.103259317585301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>
                      <a:solidFill>
                        <a:srgbClr val="000099"/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651992519062011E-2"/>
                      <c:h val="0.174666666666666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B548-414A-93F1-B9E17C1879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0099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Data2020!$B$29:$W$31</c:f>
              <c:strCache>
                <c:ptCount val="3"/>
                <c:pt idx="0">
                  <c:v>AIMDD</c:v>
                </c:pt>
                <c:pt idx="1">
                  <c:v>MDD</c:v>
                </c:pt>
                <c:pt idx="2">
                  <c:v>IVD</c:v>
                </c:pt>
              </c:strCache>
            </c:strRef>
          </c:cat>
          <c:val>
            <c:numRef>
              <c:f>Data2020!$AC$29:$AC$31</c:f>
              <c:numCache>
                <c:formatCode>_ * #,##0_ ;_ * \-#,##0_ ;_ * "-"??_ ;_ @_ </c:formatCode>
                <c:ptCount val="3"/>
                <c:pt idx="0">
                  <c:v>397</c:v>
                </c:pt>
                <c:pt idx="1">
                  <c:v>4838</c:v>
                </c:pt>
                <c:pt idx="2">
                  <c:v>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548-414A-93F1-B9E17C187902}"/>
            </c:ext>
          </c:extLst>
        </c:ser>
        <c:ser>
          <c:idx val="6"/>
          <c:order val="6"/>
          <c:tx>
            <c:strRef>
              <c:f>Data2020!$AD$28</c:f>
              <c:strCache>
                <c:ptCount val="1"/>
                <c:pt idx="0">
                  <c:v>Average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Data2020!$B$29:$W$31</c:f>
              <c:strCache>
                <c:ptCount val="3"/>
                <c:pt idx="0">
                  <c:v>AIMDD</c:v>
                </c:pt>
                <c:pt idx="1">
                  <c:v>MDD</c:v>
                </c:pt>
                <c:pt idx="2">
                  <c:v>IVD</c:v>
                </c:pt>
              </c:strCache>
            </c:strRef>
          </c:cat>
          <c:val>
            <c:numRef>
              <c:f>Data2020!$AD$29:$AD$31</c:f>
              <c:numCache>
                <c:formatCode>_ * #,##0_ ;_ * \-#,##0_ ;_ * "-"??_ ;_ @_ </c:formatCode>
                <c:ptCount val="3"/>
                <c:pt idx="0">
                  <c:v>15.26923076923077</c:v>
                </c:pt>
                <c:pt idx="1">
                  <c:v>186.07692307692307</c:v>
                </c:pt>
                <c:pt idx="2">
                  <c:v>13.692307692307692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548-414A-93F1-B9E17C18790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49628426275386"/>
          <c:y val="0.17811937123013244"/>
          <c:w val="0.5239387182216545"/>
          <c:h val="0.81140955208363208"/>
        </c:manualLayout>
      </c:layout>
      <c:pieChart>
        <c:varyColors val="1"/>
        <c:ser>
          <c:idx val="1"/>
          <c:order val="0"/>
          <c:tx>
            <c:strRef>
              <c:f>Data2020!$V$32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rgbClr val="000080"/>
              </a:solidFill>
            </c:spPr>
            <c:extLst>
              <c:ext xmlns:c16="http://schemas.microsoft.com/office/drawing/2014/chart" uri="{C3380CC4-5D6E-409C-BE32-E72D297353CC}">
                <c16:uniqueId val="{00000001-3EB9-4E2D-8BFA-85185BF82DE9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3EB9-4E2D-8BFA-85185BF82DE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3EB9-4E2D-8BFA-85185BF82DE9}"/>
              </c:ext>
            </c:extLst>
          </c:dPt>
          <c:dPt>
            <c:idx val="3"/>
            <c:bubble3D val="0"/>
            <c:spPr>
              <a:solidFill>
                <a:srgbClr val="00FFCC"/>
              </a:solidFill>
            </c:spPr>
            <c:extLst>
              <c:ext xmlns:c16="http://schemas.microsoft.com/office/drawing/2014/chart" uri="{C3380CC4-5D6E-409C-BE32-E72D297353CC}">
                <c16:uniqueId val="{00000007-3EB9-4E2D-8BFA-85185BF82DE9}"/>
              </c:ext>
            </c:extLst>
          </c:dPt>
          <c:dLbls>
            <c:dLbl>
              <c:idx val="0"/>
              <c:layout>
                <c:manualLayout>
                  <c:x val="-0.17114304461942256"/>
                  <c:y val="-0.19126106194690265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B9-4E2D-8BFA-85185BF82DE9}"/>
                </c:ext>
              </c:extLst>
            </c:dLbl>
            <c:dLbl>
              <c:idx val="1"/>
              <c:layout>
                <c:manualLayout>
                  <c:x val="-0.23485498687664041"/>
                  <c:y val="8.2069484124218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B9-4E2D-8BFA-85185BF82DE9}"/>
                </c:ext>
              </c:extLst>
            </c:dLbl>
            <c:dLbl>
              <c:idx val="2"/>
              <c:layout>
                <c:manualLayout>
                  <c:x val="-0.26064489161077087"/>
                  <c:y val="0.390800002322718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B9-4E2D-8BFA-85185BF82DE9}"/>
                </c:ext>
              </c:extLst>
            </c:dLbl>
            <c:dLbl>
              <c:idx val="3"/>
              <c:layout>
                <c:manualLayout>
                  <c:x val="0.23240293887995184"/>
                  <c:y val="8.7640209118214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B9-4E2D-8BFA-85185BF82D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Data2020!$B$33:$U$36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Data2020!$V$33:$V$36</c:f>
            </c:numRef>
          </c:val>
          <c:extLst>
            <c:ext xmlns:c16="http://schemas.microsoft.com/office/drawing/2014/chart" uri="{C3380CC4-5D6E-409C-BE32-E72D297353CC}">
              <c16:uniqueId val="{00000008-3EB9-4E2D-8BFA-85185BF82DE9}"/>
            </c:ext>
          </c:extLst>
        </c:ser>
        <c:ser>
          <c:idx val="0"/>
          <c:order val="1"/>
          <c:tx>
            <c:strRef>
              <c:f>Data2020!$W$32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Data2020!$B$33:$U$36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Data2020!$W$33:$W$36</c:f>
            </c:numRef>
          </c:val>
          <c:extLst>
            <c:ext xmlns:c16="http://schemas.microsoft.com/office/drawing/2014/chart" uri="{C3380CC4-5D6E-409C-BE32-E72D297353CC}">
              <c16:uniqueId val="{00000009-3EB9-4E2D-8BFA-85185BF82DE9}"/>
            </c:ext>
          </c:extLst>
        </c:ser>
        <c:ser>
          <c:idx val="2"/>
          <c:order val="2"/>
          <c:tx>
            <c:strRef>
              <c:f>Data2020!$X$32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Data2020!$B$33:$U$36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Data2020!$X$33:$X$36</c:f>
            </c:numRef>
          </c:val>
          <c:extLst>
            <c:ext xmlns:c16="http://schemas.microsoft.com/office/drawing/2014/chart" uri="{C3380CC4-5D6E-409C-BE32-E72D297353CC}">
              <c16:uniqueId val="{0000000A-3EB9-4E2D-8BFA-85185BF82DE9}"/>
            </c:ext>
          </c:extLst>
        </c:ser>
        <c:ser>
          <c:idx val="3"/>
          <c:order val="3"/>
          <c:tx>
            <c:strRef>
              <c:f>Data2020!$Y$32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Data2020!$B$33:$U$36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Data2020!$Y$33:$Y$36</c:f>
            </c:numRef>
          </c:val>
          <c:extLst>
            <c:ext xmlns:c16="http://schemas.microsoft.com/office/drawing/2014/chart" uri="{C3380CC4-5D6E-409C-BE32-E72D297353CC}">
              <c16:uniqueId val="{0000000B-3EB9-4E2D-8BFA-85185BF82DE9}"/>
            </c:ext>
          </c:extLst>
        </c:ser>
        <c:ser>
          <c:idx val="4"/>
          <c:order val="4"/>
          <c:tx>
            <c:strRef>
              <c:f>Data2020!$Z$32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Data2020!$B$33:$U$36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Data2020!$Z$33:$Z$36</c:f>
            </c:numRef>
          </c:val>
          <c:extLst>
            <c:ext xmlns:c16="http://schemas.microsoft.com/office/drawing/2014/chart" uri="{C3380CC4-5D6E-409C-BE32-E72D297353CC}">
              <c16:uniqueId val="{0000000C-3EB9-4E2D-8BFA-85185BF82DE9}"/>
            </c:ext>
          </c:extLst>
        </c:ser>
        <c:ser>
          <c:idx val="5"/>
          <c:order val="5"/>
          <c:tx>
            <c:strRef>
              <c:f>Data2020!$AA$32</c:f>
              <c:strCache>
                <c:ptCount val="1"/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AFAF"/>
              </a:solidFill>
            </c:spPr>
            <c:extLst>
              <c:ext xmlns:c16="http://schemas.microsoft.com/office/drawing/2014/chart" uri="{C3380CC4-5D6E-409C-BE32-E72D297353CC}">
                <c16:uniqueId val="{0000000E-3EB9-4E2D-8BFA-85185BF82DE9}"/>
              </c:ext>
            </c:extLst>
          </c:dPt>
          <c:dPt>
            <c:idx val="1"/>
            <c:bubble3D val="0"/>
            <c:spPr>
              <a:solidFill>
                <a:srgbClr val="FF6969"/>
              </a:solidFill>
            </c:spPr>
            <c:extLst>
              <c:ext xmlns:c16="http://schemas.microsoft.com/office/drawing/2014/chart" uri="{C3380CC4-5D6E-409C-BE32-E72D297353CC}">
                <c16:uniqueId val="{00000010-3EB9-4E2D-8BFA-85185BF82DE9}"/>
              </c:ext>
            </c:extLst>
          </c:dPt>
          <c:dLbls>
            <c:dLbl>
              <c:idx val="2"/>
              <c:layout>
                <c:manualLayout>
                  <c:x val="0.27682546292290394"/>
                  <c:y val="0.147718833532905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EB9-4E2D-8BFA-85185BF82DE9}"/>
                </c:ext>
              </c:extLst>
            </c:dLbl>
            <c:dLbl>
              <c:idx val="3"/>
              <c:layout>
                <c:manualLayout>
                  <c:x val="9.130117749704364E-2"/>
                  <c:y val="4.42780337941628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EB9-4E2D-8BFA-85185BF82D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Data2020!$B$33:$U$36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Data2020!$AA$33:$AA$36</c:f>
            </c:numRef>
          </c:val>
          <c:extLst>
            <c:ext xmlns:c16="http://schemas.microsoft.com/office/drawing/2014/chart" uri="{C3380CC4-5D6E-409C-BE32-E72D297353CC}">
              <c16:uniqueId val="{00000013-3EB9-4E2D-8BFA-85185BF82DE9}"/>
            </c:ext>
          </c:extLst>
        </c:ser>
        <c:ser>
          <c:idx val="6"/>
          <c:order val="6"/>
          <c:tx>
            <c:strRef>
              <c:f>Data2020!$AB$32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Data2020!$B$33:$U$36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Data2020!$AB$33:$AB$36</c:f>
            </c:numRef>
          </c:val>
          <c:extLst>
            <c:ext xmlns:c16="http://schemas.microsoft.com/office/drawing/2014/chart" uri="{C3380CC4-5D6E-409C-BE32-E72D297353CC}">
              <c16:uniqueId val="{00000014-3EB9-4E2D-8BFA-85185BF82DE9}"/>
            </c:ext>
          </c:extLst>
        </c:ser>
        <c:ser>
          <c:idx val="7"/>
          <c:order val="7"/>
          <c:tx>
            <c:strRef>
              <c:f>Data2020!$AC$32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6-3EB9-4E2D-8BFA-85185BF82DE9}"/>
              </c:ext>
            </c:extLst>
          </c:dPt>
          <c:dPt>
            <c:idx val="3"/>
            <c:bubble3D val="0"/>
            <c:spPr>
              <a:solidFill>
                <a:srgbClr val="FFCCFF"/>
              </a:solidFill>
            </c:spPr>
            <c:extLst>
              <c:ext xmlns:c16="http://schemas.microsoft.com/office/drawing/2014/chart" uri="{C3380CC4-5D6E-409C-BE32-E72D297353CC}">
                <c16:uniqueId val="{00000018-3EB9-4E2D-8BFA-85185BF82DE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6-3EB9-4E2D-8BFA-85185BF82DE9}"/>
                </c:ext>
              </c:extLst>
            </c:dLbl>
            <c:dLbl>
              <c:idx val="1"/>
              <c:layout>
                <c:manualLayout>
                  <c:x val="-0.16488151481064867"/>
                  <c:y val="8.18749564490279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3EB9-4E2D-8BFA-85185BF82DE9}"/>
                </c:ext>
              </c:extLst>
            </c:dLbl>
            <c:dLbl>
              <c:idx val="2"/>
              <c:layout>
                <c:manualLayout>
                  <c:x val="0.33892369703787029"/>
                  <c:y val="0.234632313659907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3EB9-4E2D-8BFA-85185BF82DE9}"/>
                </c:ext>
              </c:extLst>
            </c:dLbl>
            <c:dLbl>
              <c:idx val="3"/>
              <c:layout>
                <c:manualLayout>
                  <c:x val="0.18939932508436436"/>
                  <c:y val="6.22038533900076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3EB9-4E2D-8BFA-85185BF82DE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Data2020!$B$33:$U$36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Data2020!$AC$33:$AC$36</c:f>
              <c:numCache>
                <c:formatCode>_ * #,##0_ ;_ * \-#,##0_ ;_ * "-"??_ ;_ @_ </c:formatCode>
                <c:ptCount val="4"/>
                <c:pt idx="0">
                  <c:v>145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3EB9-4E2D-8BFA-85185BF82DE9}"/>
            </c:ext>
          </c:extLst>
        </c:ser>
        <c:ser>
          <c:idx val="8"/>
          <c:order val="8"/>
          <c:tx>
            <c:strRef>
              <c:f>Data2020!$AD$32</c:f>
              <c:strCache>
                <c:ptCount val="1"/>
                <c:pt idx="0">
                  <c:v>Average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Data2020!$B$33:$U$36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Data2020!$AD$33:$AD$36</c:f>
              <c:numCache>
                <c:formatCode>_ * #,##0_ ;_ * \-#,##0_ ;_ * "-"??_ ;_ @_ </c:formatCode>
                <c:ptCount val="4"/>
                <c:pt idx="0">
                  <c:v>5.5769230769230766</c:v>
                </c:pt>
                <c:pt idx="1">
                  <c:v>3.8461538461538464E-2</c:v>
                </c:pt>
                <c:pt idx="2">
                  <c:v>0</c:v>
                </c:pt>
                <c:pt idx="3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3EB9-4E2D-8BFA-85185BF82DE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 b="1">
          <a:solidFill>
            <a:srgbClr val="2F05CB"/>
          </a:solidFill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Data2020!$AC$37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00080"/>
              </a:solidFill>
            </c:spPr>
            <c:extLst>
              <c:ext xmlns:c16="http://schemas.microsoft.com/office/drawing/2014/chart" uri="{C3380CC4-5D6E-409C-BE32-E72D297353CC}">
                <c16:uniqueId val="{00000001-991E-4E51-9CB6-B6D65478658B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</c:spPr>
            <c:extLst>
              <c:ext xmlns:c16="http://schemas.microsoft.com/office/drawing/2014/chart" uri="{C3380CC4-5D6E-409C-BE32-E72D297353CC}">
                <c16:uniqueId val="{00000003-991E-4E51-9CB6-B6D65478658B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991E-4E51-9CB6-B6D65478658B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991E-4E51-9CB6-B6D65478658B}"/>
              </c:ext>
            </c:extLst>
          </c:dPt>
          <c:dPt>
            <c:idx val="4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9-991E-4E51-9CB6-B6D65478658B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991E-4E51-9CB6-B6D65478658B}"/>
              </c:ext>
            </c:extLst>
          </c:dPt>
          <c:dPt>
            <c:idx val="6"/>
            <c:bubble3D val="0"/>
            <c:spPr>
              <a:solidFill>
                <a:srgbClr val="00FFCC"/>
              </a:solidFill>
            </c:spPr>
            <c:extLst>
              <c:ext xmlns:c16="http://schemas.microsoft.com/office/drawing/2014/chart" uri="{C3380CC4-5D6E-409C-BE32-E72D297353CC}">
                <c16:uniqueId val="{0000000D-991E-4E51-9CB6-B6D65478658B}"/>
              </c:ext>
            </c:extLst>
          </c:dPt>
          <c:dPt>
            <c:idx val="7"/>
            <c:bubble3D val="0"/>
            <c:spPr>
              <a:solidFill>
                <a:srgbClr val="0101FF"/>
              </a:solidFill>
            </c:spPr>
            <c:extLst>
              <c:ext xmlns:c16="http://schemas.microsoft.com/office/drawing/2014/chart" uri="{C3380CC4-5D6E-409C-BE32-E72D297353CC}">
                <c16:uniqueId val="{0000000F-991E-4E51-9CB6-B6D65478658B}"/>
              </c:ext>
            </c:extLst>
          </c:dPt>
          <c:dLbls>
            <c:dLbl>
              <c:idx val="0"/>
              <c:layout>
                <c:manualLayout>
                  <c:x val="-0.18731424480454525"/>
                  <c:y val="3.79426329721604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71811596606722"/>
                      <c:h val="0.253917378917378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91E-4E51-9CB6-B6D65478658B}"/>
                </c:ext>
              </c:extLst>
            </c:dLbl>
            <c:dLbl>
              <c:idx val="1"/>
              <c:layout>
                <c:manualLayout>
                  <c:x val="8.5115204630233365E-2"/>
                  <c:y val="-0.1560978755860645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91E-4E51-9CB6-B6D65478658B}"/>
                </c:ext>
              </c:extLst>
            </c:dLbl>
            <c:dLbl>
              <c:idx val="2"/>
              <c:layout>
                <c:manualLayout>
                  <c:x val="-2.5357089271172709E-2"/>
                  <c:y val="0.130300939946609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91E-4E51-9CB6-B6D65478658B}"/>
                </c:ext>
              </c:extLst>
            </c:dLbl>
            <c:dLbl>
              <c:idx val="3"/>
              <c:layout>
                <c:manualLayout>
                  <c:x val="0.50041854558774113"/>
                  <c:y val="-0.239389707696794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91E-4E51-9CB6-B6D65478658B}"/>
                </c:ext>
              </c:extLst>
            </c:dLbl>
            <c:dLbl>
              <c:idx val="4"/>
              <c:layout>
                <c:manualLayout>
                  <c:x val="-8.9217249657897457E-2"/>
                  <c:y val="-4.00085806581869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91E-4E51-9CB6-B6D65478658B}"/>
                </c:ext>
              </c:extLst>
            </c:dLbl>
            <c:dLbl>
              <c:idx val="6"/>
              <c:layout>
                <c:manualLayout>
                  <c:x val="-6.0242401766329765E-2"/>
                  <c:y val="-5.88487229894268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>
                      <a:solidFill>
                        <a:srgbClr val="000080"/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52427642115577"/>
                      <c:h val="0.221442266640163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91E-4E51-9CB6-B6D65478658B}"/>
                </c:ext>
              </c:extLst>
            </c:dLbl>
            <c:dLbl>
              <c:idx val="7"/>
              <c:layout>
                <c:manualLayout>
                  <c:x val="0.35739529104218276"/>
                  <c:y val="0.476930417036049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991E-4E51-9CB6-B6D6547865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Data2020!$B$38:$AB$45</c:f>
              <c:strCache>
                <c:ptCount val="8"/>
                <c:pt idx="0">
                  <c:v>Annex 2</c:v>
                </c:pt>
                <c:pt idx="1">
                  <c:v>Annex 5</c:v>
                </c:pt>
                <c:pt idx="2">
                  <c:v>Annex 6</c:v>
                </c:pt>
                <c:pt idx="3">
                  <c:v>Annex 4</c:v>
                </c:pt>
                <c:pt idx="4">
                  <c:v>Annex 3</c:v>
                </c:pt>
                <c:pt idx="5">
                  <c:v>EC design examination</c:v>
                </c:pt>
                <c:pt idx="6">
                  <c:v>EC design examination with drug consultation</c:v>
                </c:pt>
                <c:pt idx="7">
                  <c:v>EC design examination with drug consultation for initial certification</c:v>
                </c:pt>
              </c:strCache>
            </c:strRef>
          </c:cat>
          <c:val>
            <c:numRef>
              <c:f>Data2020!$AC$38:$AC$45</c:f>
              <c:numCache>
                <c:formatCode>_ * #,##0_ ;_ * \-#,##0_ ;_ * "-"??_ ;_ @_ </c:formatCode>
                <c:ptCount val="8"/>
                <c:pt idx="0">
                  <c:v>2893.7368421052633</c:v>
                </c:pt>
                <c:pt idx="1">
                  <c:v>1208.8421052631579</c:v>
                </c:pt>
                <c:pt idx="2">
                  <c:v>42</c:v>
                </c:pt>
                <c:pt idx="3">
                  <c:v>15</c:v>
                </c:pt>
                <c:pt idx="4">
                  <c:v>84</c:v>
                </c:pt>
                <c:pt idx="5">
                  <c:v>1144.421052631579</c:v>
                </c:pt>
                <c:pt idx="6">
                  <c:v>220</c:v>
                </c:pt>
                <c:pt idx="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91E-4E51-9CB6-B6D65478658B}"/>
            </c:ext>
          </c:extLst>
        </c:ser>
        <c:ser>
          <c:idx val="1"/>
          <c:order val="1"/>
          <c:tx>
            <c:strRef>
              <c:f>Data2020!$AD$37</c:f>
              <c:strCache>
                <c:ptCount val="1"/>
                <c:pt idx="0">
                  <c:v>Average</c:v>
                </c:pt>
              </c:strCache>
            </c:strRef>
          </c:tx>
          <c:dPt>
            <c:idx val="0"/>
            <c:bubble3D val="0"/>
            <c:spPr>
              <a:solidFill>
                <a:srgbClr val="000080"/>
              </a:solidFill>
            </c:spPr>
            <c:extLst>
              <c:ext xmlns:c16="http://schemas.microsoft.com/office/drawing/2014/chart" uri="{C3380CC4-5D6E-409C-BE32-E72D297353CC}">
                <c16:uniqueId val="{00000012-991E-4E51-9CB6-B6D65478658B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</c:spPr>
            <c:extLst>
              <c:ext xmlns:c16="http://schemas.microsoft.com/office/drawing/2014/chart" uri="{C3380CC4-5D6E-409C-BE32-E72D297353CC}">
                <c16:uniqueId val="{00000014-991E-4E51-9CB6-B6D65478658B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6-991E-4E51-9CB6-B6D65478658B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8-991E-4E51-9CB6-B6D65478658B}"/>
              </c:ext>
            </c:extLst>
          </c:dPt>
          <c:dPt>
            <c:idx val="4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A-991E-4E51-9CB6-B6D65478658B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C-991E-4E51-9CB6-B6D65478658B}"/>
              </c:ext>
            </c:extLst>
          </c:dPt>
          <c:dPt>
            <c:idx val="6"/>
            <c:bubble3D val="0"/>
            <c:spPr>
              <a:solidFill>
                <a:srgbClr val="00FFCC"/>
              </a:solidFill>
            </c:spPr>
            <c:extLst>
              <c:ext xmlns:c16="http://schemas.microsoft.com/office/drawing/2014/chart" uri="{C3380CC4-5D6E-409C-BE32-E72D297353CC}">
                <c16:uniqueId val="{0000001E-991E-4E51-9CB6-B6D65478658B}"/>
              </c:ext>
            </c:extLst>
          </c:dPt>
          <c:dPt>
            <c:idx val="7"/>
            <c:bubble3D val="0"/>
            <c:spPr>
              <a:solidFill>
                <a:srgbClr val="0101FF"/>
              </a:solidFill>
            </c:spPr>
            <c:extLst>
              <c:ext xmlns:c16="http://schemas.microsoft.com/office/drawing/2014/chart" uri="{C3380CC4-5D6E-409C-BE32-E72D297353CC}">
                <c16:uniqueId val="{00000020-991E-4E51-9CB6-B6D65478658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2-991E-4E51-9CB6-B6D65478658B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991E-4E51-9CB6-B6D65478658B}"/>
                </c:ext>
              </c:extLst>
            </c:dLbl>
            <c:dLbl>
              <c:idx val="2"/>
              <c:layout>
                <c:manualLayout>
                  <c:x val="-0.21817359912997872"/>
                  <c:y val="0.270649662381945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91E-4E51-9CB6-B6D65478658B}"/>
                </c:ext>
              </c:extLst>
            </c:dLbl>
            <c:dLbl>
              <c:idx val="3"/>
              <c:layout>
                <c:manualLayout>
                  <c:x val="-0.18279163008424762"/>
                  <c:y val="0.1638785135832378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91E-4E51-9CB6-B6D65478658B}"/>
                </c:ext>
              </c:extLst>
            </c:dLbl>
            <c:dLbl>
              <c:idx val="4"/>
              <c:layout>
                <c:manualLayout>
                  <c:x val="-0.12951877023548095"/>
                  <c:y val="7.4609383762927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91E-4E51-9CB6-B6D65478658B}"/>
                </c:ext>
              </c:extLst>
            </c:dLbl>
            <c:dLbl>
              <c:idx val="5"/>
              <c:layout>
                <c:manualLayout>
                  <c:x val="0.12956599458271442"/>
                  <c:y val="0.1935900240034098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91E-4E51-9CB6-B6D65478658B}"/>
                </c:ext>
              </c:extLst>
            </c:dLbl>
            <c:dLbl>
              <c:idx val="6"/>
              <c:layout>
                <c:manualLayout>
                  <c:x val="-0.22458570884959972"/>
                  <c:y val="0.2216880341880341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91E-4E51-9CB6-B6D65478658B}"/>
                </c:ext>
              </c:extLst>
            </c:dLbl>
            <c:dLbl>
              <c:idx val="7"/>
              <c:layout>
                <c:manualLayout>
                  <c:x val="0.2314144861216601"/>
                  <c:y val="7.83475783475783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47857426810612"/>
                      <c:h val="0.438034188034188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0-991E-4E51-9CB6-B6D6547865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Data2020!$B$38:$AB$45</c:f>
              <c:strCache>
                <c:ptCount val="8"/>
                <c:pt idx="0">
                  <c:v>Annex 2</c:v>
                </c:pt>
                <c:pt idx="1">
                  <c:v>Annex 5</c:v>
                </c:pt>
                <c:pt idx="2">
                  <c:v>Annex 6</c:v>
                </c:pt>
                <c:pt idx="3">
                  <c:v>Annex 4</c:v>
                </c:pt>
                <c:pt idx="4">
                  <c:v>Annex 3</c:v>
                </c:pt>
                <c:pt idx="5">
                  <c:v>EC design examination</c:v>
                </c:pt>
                <c:pt idx="6">
                  <c:v>EC design examination with drug consultation</c:v>
                </c:pt>
                <c:pt idx="7">
                  <c:v>EC design examination with drug consultation for initial certification</c:v>
                </c:pt>
              </c:strCache>
            </c:strRef>
          </c:cat>
          <c:val>
            <c:numRef>
              <c:f>Data2020!$AD$38:$AD$45</c:f>
              <c:numCache>
                <c:formatCode>_ * #,##0_ ;_ * \-#,##0_ ;_ * "-"??_ ;_ @_ </c:formatCode>
                <c:ptCount val="8"/>
                <c:pt idx="0">
                  <c:v>111.29757085020243</c:v>
                </c:pt>
                <c:pt idx="1">
                  <c:v>46.493927125506076</c:v>
                </c:pt>
                <c:pt idx="2">
                  <c:v>1.6153846153846154</c:v>
                </c:pt>
                <c:pt idx="3">
                  <c:v>0.57692307692307687</c:v>
                </c:pt>
                <c:pt idx="4">
                  <c:v>3.2307692307692308</c:v>
                </c:pt>
                <c:pt idx="5">
                  <c:v>44.016194331983804</c:v>
                </c:pt>
                <c:pt idx="6">
                  <c:v>8.4615384615384617</c:v>
                </c:pt>
                <c:pt idx="7">
                  <c:v>0.73076923076923073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991E-4E51-9CB6-B6D65478658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Data2020!$O$46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0FAB-417C-920D-BF5AA28FFF74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3-0FAB-417C-920D-BF5AA28FFF74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0FAB-417C-920D-BF5AA28FFF74}"/>
              </c:ext>
            </c:extLst>
          </c:dPt>
          <c:dLbls>
            <c:dLbl>
              <c:idx val="0"/>
              <c:layout>
                <c:manualLayout>
                  <c:x val="-0.11547178089425213"/>
                  <c:y val="0.196830918395474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rgbClr val="00008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AB-417C-920D-BF5AA28FFF74}"/>
                </c:ext>
              </c:extLst>
            </c:dLbl>
            <c:dLbl>
              <c:idx val="1"/>
              <c:layout>
                <c:manualLayout>
                  <c:x val="0.15029411079532215"/>
                  <c:y val="-0.18398021308980214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AB-417C-920D-BF5AA28FFF74}"/>
                </c:ext>
              </c:extLst>
            </c:dLbl>
            <c:dLbl>
              <c:idx val="2"/>
              <c:layout>
                <c:manualLayout>
                  <c:x val="3.161720169594185E-2"/>
                  <c:y val="9.39422811874543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rgbClr val="00008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AB-417C-920D-BF5AA28FFF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Data2020!$O$47:$O$50</c:f>
            </c:numRef>
          </c:val>
          <c:extLst>
            <c:ext xmlns:c16="http://schemas.microsoft.com/office/drawing/2014/chart" uri="{C3380CC4-5D6E-409C-BE32-E72D297353CC}">
              <c16:uniqueId val="{00000006-0FAB-417C-920D-BF5AA28FFF74}"/>
            </c:ext>
          </c:extLst>
        </c:ser>
        <c:ser>
          <c:idx val="0"/>
          <c:order val="1"/>
          <c:tx>
            <c:strRef>
              <c:f>Data2020!$P$46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Data2020!$P$47:$P$50</c:f>
            </c:numRef>
          </c:val>
          <c:extLst>
            <c:ext xmlns:c16="http://schemas.microsoft.com/office/drawing/2014/chart" uri="{C3380CC4-5D6E-409C-BE32-E72D297353CC}">
              <c16:uniqueId val="{00000007-0FAB-417C-920D-BF5AA28FFF74}"/>
            </c:ext>
          </c:extLst>
        </c:ser>
        <c:ser>
          <c:idx val="2"/>
          <c:order val="2"/>
          <c:tx>
            <c:strRef>
              <c:f>Data2020!$Q$46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Data2020!$Q$47:$Q$50</c:f>
            </c:numRef>
          </c:val>
          <c:extLst>
            <c:ext xmlns:c16="http://schemas.microsoft.com/office/drawing/2014/chart" uri="{C3380CC4-5D6E-409C-BE32-E72D297353CC}">
              <c16:uniqueId val="{00000008-0FAB-417C-920D-BF5AA28FFF74}"/>
            </c:ext>
          </c:extLst>
        </c:ser>
        <c:ser>
          <c:idx val="3"/>
          <c:order val="3"/>
          <c:tx>
            <c:strRef>
              <c:f>Data2020!$R$46</c:f>
              <c:strCache>
                <c:ptCount val="1"/>
                <c:pt idx="0">
                  <c:v>0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Data2020!$R$47:$R$50</c:f>
            </c:numRef>
          </c:val>
          <c:extLst>
            <c:ext xmlns:c16="http://schemas.microsoft.com/office/drawing/2014/chart" uri="{C3380CC4-5D6E-409C-BE32-E72D297353CC}">
              <c16:uniqueId val="{00000009-0FAB-417C-920D-BF5AA28FFF74}"/>
            </c:ext>
          </c:extLst>
        </c:ser>
        <c:ser>
          <c:idx val="4"/>
          <c:order val="4"/>
          <c:tx>
            <c:strRef>
              <c:f>Data2020!$S$46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Data2020!$S$47:$S$50</c:f>
            </c:numRef>
          </c:val>
          <c:extLst>
            <c:ext xmlns:c16="http://schemas.microsoft.com/office/drawing/2014/chart" uri="{C3380CC4-5D6E-409C-BE32-E72D297353CC}">
              <c16:uniqueId val="{0000000A-0FAB-417C-920D-BF5AA28FFF74}"/>
            </c:ext>
          </c:extLst>
        </c:ser>
        <c:ser>
          <c:idx val="5"/>
          <c:order val="5"/>
          <c:tx>
            <c:strRef>
              <c:f>Data2020!$T$46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C-0FAB-417C-920D-BF5AA28FFF74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E-0FAB-417C-920D-BF5AA28FFF74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</c:spPr>
            <c:extLst>
              <c:ext xmlns:c16="http://schemas.microsoft.com/office/drawing/2014/chart" uri="{C3380CC4-5D6E-409C-BE32-E72D297353CC}">
                <c16:uniqueId val="{00000010-0FAB-417C-920D-BF5AA28FFF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Data2020!$T$47:$T$50</c:f>
            </c:numRef>
          </c:val>
          <c:extLst>
            <c:ext xmlns:c16="http://schemas.microsoft.com/office/drawing/2014/chart" uri="{C3380CC4-5D6E-409C-BE32-E72D297353CC}">
              <c16:uniqueId val="{00000011-0FAB-417C-920D-BF5AA28FFF74}"/>
            </c:ext>
          </c:extLst>
        </c:ser>
        <c:ser>
          <c:idx val="6"/>
          <c:order val="6"/>
          <c:tx>
            <c:strRef>
              <c:f>Data2020!$U$46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Data2020!$U$47:$U$50</c:f>
            </c:numRef>
          </c:val>
          <c:extLst>
            <c:ext xmlns:c16="http://schemas.microsoft.com/office/drawing/2014/chart" uri="{C3380CC4-5D6E-409C-BE32-E72D297353CC}">
              <c16:uniqueId val="{00000012-0FAB-417C-920D-BF5AA28FFF74}"/>
            </c:ext>
          </c:extLst>
        </c:ser>
        <c:ser>
          <c:idx val="7"/>
          <c:order val="7"/>
          <c:tx>
            <c:strRef>
              <c:f>Data2020!$V$46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Data2020!$V$47:$V$50</c:f>
            </c:numRef>
          </c:val>
          <c:extLst>
            <c:ext xmlns:c16="http://schemas.microsoft.com/office/drawing/2014/chart" uri="{C3380CC4-5D6E-409C-BE32-E72D297353CC}">
              <c16:uniqueId val="{00000013-0FAB-417C-920D-BF5AA28FFF74}"/>
            </c:ext>
          </c:extLst>
        </c:ser>
        <c:ser>
          <c:idx val="8"/>
          <c:order val="8"/>
          <c:tx>
            <c:strRef>
              <c:f>Data2020!$W$46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Data2020!$W$47:$W$50</c:f>
            </c:numRef>
          </c:val>
          <c:extLst>
            <c:ext xmlns:c16="http://schemas.microsoft.com/office/drawing/2014/chart" uri="{C3380CC4-5D6E-409C-BE32-E72D297353CC}">
              <c16:uniqueId val="{00000014-0FAB-417C-920D-BF5AA28FFF74}"/>
            </c:ext>
          </c:extLst>
        </c:ser>
        <c:ser>
          <c:idx val="9"/>
          <c:order val="9"/>
          <c:tx>
            <c:strRef>
              <c:f>Data2020!$X$46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Data2020!$X$47:$X$50</c:f>
            </c:numRef>
          </c:val>
          <c:extLst>
            <c:ext xmlns:c16="http://schemas.microsoft.com/office/drawing/2014/chart" uri="{C3380CC4-5D6E-409C-BE32-E72D297353CC}">
              <c16:uniqueId val="{00000015-0FAB-417C-920D-BF5AA28FFF74}"/>
            </c:ext>
          </c:extLst>
        </c:ser>
        <c:ser>
          <c:idx val="10"/>
          <c:order val="10"/>
          <c:tx>
            <c:strRef>
              <c:f>Data2020!$Y$46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Data2020!$Y$47:$Y$50</c:f>
            </c:numRef>
          </c:val>
          <c:extLst>
            <c:ext xmlns:c16="http://schemas.microsoft.com/office/drawing/2014/chart" uri="{C3380CC4-5D6E-409C-BE32-E72D297353CC}">
              <c16:uniqueId val="{00000016-0FAB-417C-920D-BF5AA28FFF74}"/>
            </c:ext>
          </c:extLst>
        </c:ser>
        <c:ser>
          <c:idx val="11"/>
          <c:order val="11"/>
          <c:tx>
            <c:strRef>
              <c:f>Data2020!$Z$46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Data2020!$Z$47:$Z$50</c:f>
            </c:numRef>
          </c:val>
          <c:extLst>
            <c:ext xmlns:c16="http://schemas.microsoft.com/office/drawing/2014/chart" uri="{C3380CC4-5D6E-409C-BE32-E72D297353CC}">
              <c16:uniqueId val="{00000017-0FAB-417C-920D-BF5AA28FFF74}"/>
            </c:ext>
          </c:extLst>
        </c:ser>
        <c:ser>
          <c:idx val="12"/>
          <c:order val="12"/>
          <c:tx>
            <c:strRef>
              <c:f>Data2020!$AA$46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Data2020!$AA$47:$AA$50</c:f>
            </c:numRef>
          </c:val>
          <c:extLst>
            <c:ext xmlns:c16="http://schemas.microsoft.com/office/drawing/2014/chart" uri="{C3380CC4-5D6E-409C-BE32-E72D297353CC}">
              <c16:uniqueId val="{00000018-0FAB-417C-920D-BF5AA28FFF74}"/>
            </c:ext>
          </c:extLst>
        </c:ser>
        <c:ser>
          <c:idx val="13"/>
          <c:order val="13"/>
          <c:tx>
            <c:strRef>
              <c:f>Data2020!$AB$46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Data2020!$AB$47:$AB$50</c:f>
            </c:numRef>
          </c:val>
          <c:extLst>
            <c:ext xmlns:c16="http://schemas.microsoft.com/office/drawing/2014/chart" uri="{C3380CC4-5D6E-409C-BE32-E72D297353CC}">
              <c16:uniqueId val="{00000019-0FAB-417C-920D-BF5AA28FFF74}"/>
            </c:ext>
          </c:extLst>
        </c:ser>
        <c:ser>
          <c:idx val="14"/>
          <c:order val="14"/>
          <c:tx>
            <c:strRef>
              <c:f>Data2020!$AC$46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B-0FAB-417C-920D-BF5AA28FFF74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D-0FAB-417C-920D-BF5AA28FFF74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1F-0FAB-417C-920D-BF5AA28FFF74}"/>
              </c:ext>
            </c:extLst>
          </c:dPt>
          <c:dLbls>
            <c:dLbl>
              <c:idx val="0"/>
              <c:layout>
                <c:manualLayout>
                  <c:x val="0.13134376601593439"/>
                  <c:y val="8.055315859490166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0FAB-417C-920D-BF5AA28FFF74}"/>
                </c:ext>
              </c:extLst>
            </c:dLbl>
            <c:dLbl>
              <c:idx val="3"/>
              <c:layout>
                <c:manualLayout>
                  <c:x val="-0.16939044324341115"/>
                  <c:y val="6.7282985174798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0FAB-417C-920D-BF5AA28FFF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0099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Data2020!$AC$47:$AC$50</c:f>
              <c:numCache>
                <c:formatCode>_ * #,##0_ ;_ * \-#,##0_ ;_ * "-"??_ ;_ @_ </c:formatCode>
                <c:ptCount val="4"/>
                <c:pt idx="0">
                  <c:v>31</c:v>
                </c:pt>
                <c:pt idx="1">
                  <c:v>291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0FAB-417C-920D-BF5AA28FFF74}"/>
            </c:ext>
          </c:extLst>
        </c:ser>
        <c:ser>
          <c:idx val="15"/>
          <c:order val="15"/>
          <c:tx>
            <c:strRef>
              <c:f>Data2020!$AD$46</c:f>
              <c:strCache>
                <c:ptCount val="1"/>
                <c:pt idx="0">
                  <c:v>Average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Data2020!$B$47:$N$50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Data2020!$AD$47:$AD$50</c:f>
              <c:numCache>
                <c:formatCode>_ * #,##0_ ;_ * \-#,##0_ ;_ * "-"??_ ;_ @_ </c:formatCode>
                <c:ptCount val="4"/>
                <c:pt idx="0">
                  <c:v>1.1923076923076923</c:v>
                </c:pt>
                <c:pt idx="1">
                  <c:v>11.192307692307692</c:v>
                </c:pt>
                <c:pt idx="3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0FAB-417C-920D-BF5AA28FFF7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Data2020!$B$75:$AB$75</c:f>
              <c:strCache>
                <c:ptCount val="27"/>
                <c:pt idx="0">
                  <c:v>Valid certificates against ISO 13485.</c:v>
                </c:pt>
                <c:pt idx="1">
                  <c:v>58</c:v>
                </c:pt>
                <c:pt idx="2">
                  <c:v>5216</c:v>
                </c:pt>
                <c:pt idx="3">
                  <c:v>46</c:v>
                </c:pt>
                <c:pt idx="4">
                  <c:v>8</c:v>
                </c:pt>
                <c:pt idx="5">
                  <c:v>240</c:v>
                </c:pt>
                <c:pt idx="6">
                  <c:v>676</c:v>
                </c:pt>
                <c:pt idx="7">
                  <c:v>974</c:v>
                </c:pt>
                <c:pt idx="8">
                  <c:v>674</c:v>
                </c:pt>
                <c:pt idx="10">
                  <c:v>53</c:v>
                </c:pt>
                <c:pt idx="11">
                  <c:v>638</c:v>
                </c:pt>
                <c:pt idx="12">
                  <c:v>28</c:v>
                </c:pt>
                <c:pt idx="13">
                  <c:v>197</c:v>
                </c:pt>
                <c:pt idx="14">
                  <c:v>214</c:v>
                </c:pt>
                <c:pt idx="15">
                  <c:v>479</c:v>
                </c:pt>
                <c:pt idx="16">
                  <c:v>1262</c:v>
                </c:pt>
                <c:pt idx="17">
                  <c:v>79</c:v>
                </c:pt>
                <c:pt idx="18">
                  <c:v>41</c:v>
                </c:pt>
                <c:pt idx="19">
                  <c:v>237</c:v>
                </c:pt>
                <c:pt idx="22">
                  <c:v>450</c:v>
                </c:pt>
                <c:pt idx="23">
                  <c:v>189</c:v>
                </c:pt>
                <c:pt idx="24">
                  <c:v>263</c:v>
                </c:pt>
                <c:pt idx="25">
                  <c:v>2378</c:v>
                </c:pt>
                <c:pt idx="26">
                  <c:v>3645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F44C-4BFB-8E85-4AAA7E798E51}"/>
              </c:ext>
            </c:extLst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F44C-4BFB-8E85-4AAA7E798E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Data2020!$AC$74:$AD$74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Data2020!$AC$75:$AD$75</c:f>
              <c:numCache>
                <c:formatCode>_ * #,##0_ ;_ * \-#,##0_ ;_ * "-"??_ ;_ @_ </c:formatCode>
                <c:ptCount val="2"/>
                <c:pt idx="0">
                  <c:v>17987</c:v>
                </c:pt>
                <c:pt idx="1">
                  <c:v>691.80769230769226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4C-4BFB-8E85-4AAA7E798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184144"/>
        <c:axId val="279184536"/>
      </c:barChart>
      <c:catAx>
        <c:axId val="27918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400">
                <a:solidFill>
                  <a:srgbClr val="000080"/>
                </a:solidFill>
              </a:defRPr>
            </a:pPr>
            <a:endParaRPr lang="en-US"/>
          </a:p>
        </c:txPr>
        <c:crossAx val="279184536"/>
        <c:crosses val="autoZero"/>
        <c:auto val="1"/>
        <c:lblAlgn val="ctr"/>
        <c:lblOffset val="100"/>
        <c:noMultiLvlLbl val="0"/>
      </c:catAx>
      <c:valAx>
        <c:axId val="279184536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200">
                <a:solidFill>
                  <a:srgbClr val="000080"/>
                </a:solidFill>
              </a:defRPr>
            </a:pPr>
            <a:endParaRPr lang="en-US"/>
          </a:p>
        </c:txPr>
        <c:crossAx val="279184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6592314636465E-2"/>
          <c:y val="0.20866662701590444"/>
          <c:w val="0.88956188168786576"/>
          <c:h val="0.69050313110009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'Comparaison 2010-à-20'!$A$55</c:f>
              <c:strCache>
                <c:ptCount val="1"/>
                <c:pt idx="0">
                  <c:v>2010 (19 NBs)</c:v>
                </c:pt>
              </c:strCache>
            </c:strRef>
          </c:tx>
          <c:spPr>
            <a:pattFill prst="lgCheck">
              <a:fgClr>
                <a:srgbClr val="0099FF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5600245550321693E-2"/>
                  <c:y val="-7.147415808011224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204-48D4-A42B-FC0138E08A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2010-à-20'!$B$54:$C$54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2010-à-20'!$B$55:$C$55</c:f>
              <c:numCache>
                <c:formatCode>0</c:formatCode>
                <c:ptCount val="2"/>
                <c:pt idx="0" formatCode="_ * #,##0_ ;_ * \-#,##0_ ;_ * &quot;-&quot;??_ ;_ @_ ">
                  <c:v>11695</c:v>
                </c:pt>
                <c:pt idx="1">
                  <c:v>687.94117647058829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04-48D4-A42B-FC0138E08AE9}"/>
            </c:ext>
          </c:extLst>
        </c:ser>
        <c:ser>
          <c:idx val="1"/>
          <c:order val="1"/>
          <c:tx>
            <c:strRef>
              <c:f>'Comparaison 2010-à-20'!$A$56</c:f>
              <c:strCache>
                <c:ptCount val="1"/>
                <c:pt idx="0">
                  <c:v>2012 (28 NBs)</c:v>
                </c:pt>
              </c:strCache>
            </c:strRef>
          </c:tx>
          <c:spPr>
            <a:pattFill prst="lgCheck">
              <a:fgClr>
                <a:srgbClr val="FF990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2010-à-20'!$B$54:$C$54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2010-à-20'!$B$56:$C$56</c:f>
              <c:numCache>
                <c:formatCode>0</c:formatCode>
                <c:ptCount val="2"/>
                <c:pt idx="0" formatCode="_ * #,##0_ ;_ * \-#,##0_ ;_ * &quot;-&quot;??_ ;_ @_ ">
                  <c:v>18734</c:v>
                </c:pt>
                <c:pt idx="1">
                  <c:v>669.07142857142856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04-48D4-A42B-FC0138E08AE9}"/>
            </c:ext>
          </c:extLst>
        </c:ser>
        <c:ser>
          <c:idx val="2"/>
          <c:order val="2"/>
          <c:tx>
            <c:strRef>
              <c:f>'Comparaison 2010-à-20'!$A$57</c:f>
              <c:strCache>
                <c:ptCount val="1"/>
                <c:pt idx="0">
                  <c:v>2013 (28 NBs)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2010-à-20'!$B$54:$C$54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2010-à-20'!$B$57:$C$57</c:f>
              <c:numCache>
                <c:formatCode>0</c:formatCode>
                <c:ptCount val="2"/>
                <c:pt idx="0" formatCode="_ * #,##0_ ;_ * \-#,##0_ ;_ * &quot;-&quot;??_ ;_ @_ ">
                  <c:v>16946</c:v>
                </c:pt>
                <c:pt idx="1">
                  <c:v>605.21428571428567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04-48D4-A42B-FC0138E08AE9}"/>
            </c:ext>
          </c:extLst>
        </c:ser>
        <c:ser>
          <c:idx val="3"/>
          <c:order val="3"/>
          <c:tx>
            <c:strRef>
              <c:f>'Comparaison 2010-à-20'!$A$58</c:f>
              <c:strCache>
                <c:ptCount val="1"/>
                <c:pt idx="0">
                  <c:v>2014 (25 NBs)</c:v>
                </c:pt>
              </c:strCache>
            </c:strRef>
          </c:tx>
          <c:spPr>
            <a:pattFill prst="lgCheck">
              <a:fgClr>
                <a:srgbClr val="7030A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5.8500920813706354E-3"/>
                  <c:y val="-6.23781676413256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204-48D4-A42B-FC0138E08A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2010-à-20'!$B$54:$C$54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2010-à-20'!$B$58:$C$58</c:f>
              <c:numCache>
                <c:formatCode>0</c:formatCode>
                <c:ptCount val="2"/>
                <c:pt idx="0" formatCode="_ * #,##0_ ;_ * \-#,##0_ ;_ * &quot;-&quot;??_ ;_ @_ ">
                  <c:v>17113</c:v>
                </c:pt>
                <c:pt idx="1">
                  <c:v>684.52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04-48D4-A42B-FC0138E08AE9}"/>
            </c:ext>
          </c:extLst>
        </c:ser>
        <c:ser>
          <c:idx val="4"/>
          <c:order val="4"/>
          <c:tx>
            <c:strRef>
              <c:f>'Comparaison 2010-à-20'!$A$59</c:f>
              <c:strCache>
                <c:ptCount val="1"/>
                <c:pt idx="0">
                  <c:v>2015 (22 NBs)</c:v>
                </c:pt>
              </c:strCache>
            </c:strRef>
          </c:tx>
          <c:spPr>
            <a:pattFill prst="lgCheck">
              <a:fgClr>
                <a:srgbClr val="FD91E8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5600245550321693E-2"/>
                  <c:y val="-4.67836257309941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204-48D4-A42B-FC0138E08A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2010-à-20'!$B$54:$C$54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2010-à-20'!$B$59:$C$59</c:f>
              <c:numCache>
                <c:formatCode>0</c:formatCode>
                <c:ptCount val="2"/>
                <c:pt idx="0" formatCode="_ * #,##0_ ;_ * \-#,##0_ ;_ * &quot;-&quot;??_ ;_ @_ ">
                  <c:v>20157</c:v>
                </c:pt>
                <c:pt idx="1">
                  <c:v>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204-48D4-A42B-FC0138E08AE9}"/>
            </c:ext>
          </c:extLst>
        </c:ser>
        <c:ser>
          <c:idx val="5"/>
          <c:order val="5"/>
          <c:tx>
            <c:strRef>
              <c:f>'Comparaison 2010-à-20'!$A$60</c:f>
              <c:strCache>
                <c:ptCount val="1"/>
                <c:pt idx="0">
                  <c:v>2016 (21 NBs)</c:v>
                </c:pt>
              </c:strCache>
            </c:strRef>
          </c:tx>
          <c:spPr>
            <a:pattFill prst="lgCheck">
              <a:fgClr>
                <a:srgbClr val="0080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0"/>
                  <c:y val="-3.11890838206627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204-48D4-A42B-FC0138E08A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2010-à-20'!$B$54:$C$54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2010-à-20'!$B$60:$C$60</c:f>
              <c:numCache>
                <c:formatCode>0</c:formatCode>
                <c:ptCount val="2"/>
                <c:pt idx="0" formatCode="_ * #,##0_ ;_ * \-#,##0_ ;_ * &quot;-&quot;??_ ;_ @_ ">
                  <c:v>23484</c:v>
                </c:pt>
                <c:pt idx="1">
                  <c:v>1118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204-48D4-A42B-FC0138E08AE9}"/>
            </c:ext>
          </c:extLst>
        </c:ser>
        <c:ser>
          <c:idx val="6"/>
          <c:order val="6"/>
          <c:tx>
            <c:strRef>
              <c:f>'Comparaison 2010-à-20'!$A$61</c:f>
              <c:strCache>
                <c:ptCount val="1"/>
                <c:pt idx="0">
                  <c:v>2017 (24 NBs)</c:v>
                </c:pt>
              </c:strCache>
            </c:strRef>
          </c:tx>
          <c:spPr>
            <a:pattFill prst="lgCheck">
              <a:fgClr>
                <a:srgbClr val="C709B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2010-à-20'!$B$54:$C$54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2010-à-20'!$B$61:$C$61</c:f>
              <c:numCache>
                <c:formatCode>0</c:formatCode>
                <c:ptCount val="2"/>
                <c:pt idx="0" formatCode="_ * #,##0_ ;_ * \-#,##0_ ;_ * &quot;-&quot;??_ ;_ @_ ">
                  <c:v>22523</c:v>
                </c:pt>
                <c:pt idx="1">
                  <c:v>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204-48D4-A42B-FC0138E08AE9}"/>
            </c:ext>
          </c:extLst>
        </c:ser>
        <c:ser>
          <c:idx val="7"/>
          <c:order val="7"/>
          <c:tx>
            <c:strRef>
              <c:f>'Comparaison 2010-à-20'!$A$62</c:f>
              <c:strCache>
                <c:ptCount val="1"/>
                <c:pt idx="0">
                  <c:v>2018 (23 NBs)</c:v>
                </c:pt>
              </c:strCache>
            </c:strRef>
          </c:tx>
          <c:spPr>
            <a:pattFill prst="lgCheck">
              <a:fgClr>
                <a:srgbClr val="00FFFF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4.713866833591407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204-48D4-A42B-FC0138E08A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2010-à-20'!$B$54:$C$54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2010-à-20'!$B$62:$C$62</c:f>
              <c:numCache>
                <c:formatCode>0</c:formatCode>
                <c:ptCount val="2"/>
                <c:pt idx="0" formatCode="_ * #,##0_ ;_ * \-#,##0_ ;_ * &quot;-&quot;??_ ;_ @_ ">
                  <c:v>17987</c:v>
                </c:pt>
                <c:pt idx="1">
                  <c:v>691.80769230769226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204-48D4-A42B-FC0138E08AE9}"/>
            </c:ext>
          </c:extLst>
        </c:ser>
        <c:ser>
          <c:idx val="8"/>
          <c:order val="8"/>
          <c:tx>
            <c:strRef>
              <c:f>'Comparaison 2010-à-20'!$A$63</c:f>
              <c:strCache>
                <c:ptCount val="1"/>
                <c:pt idx="0">
                  <c:v>2019 (23 NBs)</c:v>
                </c:pt>
              </c:strCache>
            </c:strRef>
          </c:tx>
          <c:spPr>
            <a:pattFill prst="lgCheck">
              <a:fgClr>
                <a:srgbClr val="92D05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3.3472803347280332E-2"/>
                  <c:y val="-1.5325670498084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204-48D4-A42B-FC0138E08A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2010-à-20'!$B$54:$C$54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2010-à-20'!$B$63:$C$63</c:f>
              <c:numCache>
                <c:formatCode>0</c:formatCode>
                <c:ptCount val="2"/>
                <c:pt idx="0" formatCode="_ * #,##0_ ;_ * \-#,##0_ ;_ * &quot;-&quot;??_ ;_ @_ ">
                  <c:v>20772</c:v>
                </c:pt>
                <c:pt idx="1">
                  <c:v>903.13043478260875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204-48D4-A42B-FC0138E08AE9}"/>
            </c:ext>
          </c:extLst>
        </c:ser>
        <c:ser>
          <c:idx val="9"/>
          <c:order val="9"/>
          <c:tx>
            <c:strRef>
              <c:f>'Comparaison 2010-à-20'!$A$64</c:f>
              <c:strCache>
                <c:ptCount val="1"/>
                <c:pt idx="0">
                  <c:v>2020 (26 NBs)</c:v>
                </c:pt>
              </c:strCache>
            </c:strRef>
          </c:tx>
          <c:spPr>
            <a:solidFill>
              <a:srgbClr val="0101FF"/>
            </a:solidFill>
          </c:spPr>
          <c:invertIfNegative val="0"/>
          <c:dLbls>
            <c:dLbl>
              <c:idx val="0"/>
              <c:layout>
                <c:manualLayout>
                  <c:x val="1.6931215802610224E-2"/>
                  <c:y val="-1.23599860536535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A204-48D4-A42B-FC0138E08AE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2010-à-20'!$B$54:$C$54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2010-à-20'!$B$64:$C$64</c:f>
              <c:numCache>
                <c:formatCode>0</c:formatCode>
                <c:ptCount val="2"/>
                <c:pt idx="0" formatCode="_ * #,##0_ ;_ * \-#,##0_ ;_ * &quot;-&quot;??_ ;_ @_ ">
                  <c:v>17987</c:v>
                </c:pt>
                <c:pt idx="1">
                  <c:v>691.80769230769226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204-48D4-A42B-FC0138E08A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899352"/>
        <c:axId val="209899744"/>
      </c:barChart>
      <c:catAx>
        <c:axId val="209899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solidFill>
                  <a:srgbClr val="000080"/>
                </a:solidFill>
              </a:defRPr>
            </a:pPr>
            <a:endParaRPr lang="en-US"/>
          </a:p>
        </c:txPr>
        <c:crossAx val="209899744"/>
        <c:crosses val="autoZero"/>
        <c:auto val="1"/>
        <c:lblAlgn val="ctr"/>
        <c:lblOffset val="100"/>
        <c:noMultiLvlLbl val="0"/>
      </c:catAx>
      <c:valAx>
        <c:axId val="209899744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solidFill>
                  <a:srgbClr val="000080"/>
                </a:solidFill>
              </a:defRPr>
            </a:pPr>
            <a:endParaRPr lang="en-US"/>
          </a:p>
        </c:txPr>
        <c:crossAx val="209899352"/>
        <c:crosses val="autoZero"/>
        <c:crossBetween val="between"/>
        <c:majorUnit val="4000"/>
      </c:valAx>
    </c:plotArea>
    <c:legend>
      <c:legendPos val="r"/>
      <c:layout>
        <c:manualLayout>
          <c:xMode val="edge"/>
          <c:yMode val="edge"/>
          <c:x val="0.80973610516258698"/>
          <c:y val="5.3710951993862825E-2"/>
          <c:w val="0.16819509773311017"/>
          <c:h val="0.64591875936883292"/>
        </c:manualLayout>
      </c:layout>
      <c:overlay val="0"/>
      <c:txPr>
        <a:bodyPr/>
        <a:lstStyle/>
        <a:p>
          <a:pPr>
            <a:defRPr sz="1200" b="0">
              <a:solidFill>
                <a:srgbClr val="00008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298609839467735E-2"/>
          <c:y val="0.15513183171138462"/>
          <c:w val="0.58214928190155957"/>
          <c:h val="0.68835091644185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Data2020!$B$78:$AB$78</c:f>
              <c:strCache>
                <c:ptCount val="27"/>
                <c:pt idx="0">
                  <c:v>Number of certificates withdrawn in 2020</c:v>
                </c:pt>
                <c:pt idx="1">
                  <c:v>10</c:v>
                </c:pt>
                <c:pt idx="2">
                  <c:v>53</c:v>
                </c:pt>
                <c:pt idx="3">
                  <c:v>3</c:v>
                </c:pt>
                <c:pt idx="4">
                  <c:v>0</c:v>
                </c:pt>
                <c:pt idx="6">
                  <c:v>31</c:v>
                </c:pt>
                <c:pt idx="7">
                  <c:v>8</c:v>
                </c:pt>
                <c:pt idx="8">
                  <c:v>3</c:v>
                </c:pt>
                <c:pt idx="10">
                  <c:v>2</c:v>
                </c:pt>
                <c:pt idx="11">
                  <c:v>115</c:v>
                </c:pt>
                <c:pt idx="14">
                  <c:v>45</c:v>
                </c:pt>
                <c:pt idx="15">
                  <c:v>135</c:v>
                </c:pt>
                <c:pt idx="16">
                  <c:v>25</c:v>
                </c:pt>
                <c:pt idx="17">
                  <c:v>6</c:v>
                </c:pt>
                <c:pt idx="18">
                  <c:v>24</c:v>
                </c:pt>
                <c:pt idx="19">
                  <c:v>18</c:v>
                </c:pt>
                <c:pt idx="20">
                  <c:v>96</c:v>
                </c:pt>
                <c:pt idx="21">
                  <c:v>12</c:v>
                </c:pt>
                <c:pt idx="22">
                  <c:v>6</c:v>
                </c:pt>
                <c:pt idx="23">
                  <c:v>2</c:v>
                </c:pt>
                <c:pt idx="24">
                  <c:v>0</c:v>
                </c:pt>
                <c:pt idx="25">
                  <c:v>not determined</c:v>
                </c:pt>
                <c:pt idx="26">
                  <c:v>299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BA3B-4EA1-893C-4108360829DE}"/>
              </c:ext>
            </c:extLst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BA3B-4EA1-893C-4108360829DE}"/>
              </c:ext>
            </c:extLst>
          </c:dPt>
          <c:dLbls>
            <c:dLbl>
              <c:idx val="0"/>
              <c:layout>
                <c:manualLayout>
                  <c:x val="2.2205815827941848E-17"/>
                  <c:y val="2.2341376228775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A3B-4EA1-893C-4108360829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Data2020!$AC$77:$AD$77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Data2020!$AC$78:$AD$78</c:f>
              <c:numCache>
                <c:formatCode>_ * #,##0_ ;_ * \-#,##0_ ;_ * "-"??_ ;_ @_ </c:formatCode>
                <c:ptCount val="2"/>
                <c:pt idx="0">
                  <c:v>883</c:v>
                </c:pt>
                <c:pt idx="1">
                  <c:v>33.96153846153846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3B-4EA1-893C-410836082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185320"/>
        <c:axId val="279185712"/>
      </c:barChart>
      <c:catAx>
        <c:axId val="279185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400">
                <a:solidFill>
                  <a:srgbClr val="000080"/>
                </a:solidFill>
              </a:defRPr>
            </a:pPr>
            <a:endParaRPr lang="en-US"/>
          </a:p>
        </c:txPr>
        <c:crossAx val="279185712"/>
        <c:crosses val="autoZero"/>
        <c:auto val="1"/>
        <c:lblAlgn val="ctr"/>
        <c:lblOffset val="100"/>
        <c:noMultiLvlLbl val="0"/>
      </c:catAx>
      <c:valAx>
        <c:axId val="279185712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>
                <a:solidFill>
                  <a:srgbClr val="000080"/>
                </a:solidFill>
              </a:defRPr>
            </a:pPr>
            <a:endParaRPr lang="en-US"/>
          </a:p>
        </c:txPr>
        <c:crossAx val="279185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67223245297571E-2"/>
          <c:y val="3.1743528648818638E-2"/>
          <c:w val="0.8909903226047311"/>
          <c:h val="0.8898979003598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'Comparaison 2010-à-20'!$A$77</c:f>
              <c:strCache>
                <c:ptCount val="1"/>
                <c:pt idx="0">
                  <c:v>2010</c:v>
                </c:pt>
              </c:strCache>
            </c:strRef>
          </c:tx>
          <c:spPr>
            <a:pattFill prst="lgCheck">
              <a:fgClr>
                <a:srgbClr val="0099FF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1251761077801764E-2"/>
                  <c:y val="-1.266372942639820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26E-4830-BBEE-30D0B6500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2010-à-20'!$B$76:$C$76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2010-à-20'!$B$77:$C$77</c:f>
              <c:numCache>
                <c:formatCode>General</c:formatCode>
                <c:ptCount val="2"/>
                <c:pt idx="0" formatCode="_ * #,##0_ ;_ * \-#,##0_ ;_ * &quot;-&quot;??_ ;_ @_ ">
                  <c:v>244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6E-4830-BBEE-30D0B6500FF6}"/>
            </c:ext>
          </c:extLst>
        </c:ser>
        <c:ser>
          <c:idx val="1"/>
          <c:order val="1"/>
          <c:tx>
            <c:strRef>
              <c:f>'Comparaison 2010-à-20'!$A$78</c:f>
              <c:strCache>
                <c:ptCount val="1"/>
                <c:pt idx="0">
                  <c:v>2012</c:v>
                </c:pt>
              </c:strCache>
            </c:strRef>
          </c:tx>
          <c:spPr>
            <a:pattFill prst="lgCheck">
              <a:fgClr>
                <a:srgbClr val="FF99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8002817724482822E-2"/>
                  <c:y val="3.45378428696746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26E-4830-BBEE-30D0B6500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BE" sz="1100" b="1" i="0" u="none" strike="noStrike" kern="1200" baseline="0">
                    <a:solidFill>
                      <a:srgbClr val="00008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2010-à-20'!$B$76:$C$76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2010-à-20'!$B$78:$C$78</c:f>
              <c:numCache>
                <c:formatCode>0</c:formatCode>
                <c:ptCount val="2"/>
                <c:pt idx="0" formatCode="_ * #,##0_ ;_ * \-#,##0_ ;_ * &quot;-&quot;??_ ;_ @_ ">
                  <c:v>915</c:v>
                </c:pt>
                <c:pt idx="1">
                  <c:v>32.678571428571431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6E-4830-BBEE-30D0B6500FF6}"/>
            </c:ext>
          </c:extLst>
        </c:ser>
        <c:ser>
          <c:idx val="2"/>
          <c:order val="2"/>
          <c:tx>
            <c:strRef>
              <c:f>'Comparaison 2010-à-20'!$A$79</c:f>
              <c:strCache>
                <c:ptCount val="1"/>
                <c:pt idx="0">
                  <c:v>2013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4.50070443112070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26E-4830-BBEE-30D0B6500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BE" sz="1100" b="1" i="0" u="none" strike="noStrike" kern="1200" baseline="0">
                    <a:solidFill>
                      <a:srgbClr val="00008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2010-à-20'!$B$76:$C$76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2010-à-20'!$B$79:$C$79</c:f>
              <c:numCache>
                <c:formatCode>General</c:formatCode>
                <c:ptCount val="2"/>
                <c:pt idx="0" formatCode="_ * #,##0_ ;_ * \-#,##0_ ;_ * &quot;-&quot;??_ ;_ @_ ">
                  <c:v>881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6E-4830-BBEE-30D0B6500FF6}"/>
            </c:ext>
          </c:extLst>
        </c:ser>
        <c:ser>
          <c:idx val="3"/>
          <c:order val="3"/>
          <c:tx>
            <c:strRef>
              <c:f>'Comparaison 2010-à-20'!$A$80</c:f>
              <c:strCache>
                <c:ptCount val="1"/>
                <c:pt idx="0">
                  <c:v>2014</c:v>
                </c:pt>
              </c:strCache>
            </c:strRef>
          </c:tx>
          <c:spPr>
            <a:pattFill prst="lgCheck">
              <a:fgClr>
                <a:srgbClr val="7030A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5752462717694961E-2"/>
                  <c:y val="-3.45378428696765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26E-4830-BBEE-30D0B6500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BE" sz="1100" b="1" i="0" u="none" strike="noStrike" kern="1200" baseline="0">
                    <a:solidFill>
                      <a:srgbClr val="00008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2010-à-20'!$B$76:$C$76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2010-à-20'!$B$80:$C$80</c:f>
              <c:numCache>
                <c:formatCode>0</c:formatCode>
                <c:ptCount val="2"/>
                <c:pt idx="0" formatCode="_ * #,##0_ ;_ * \-#,##0_ ;_ * &quot;-&quot;??_ ;_ @_ ">
                  <c:v>1058</c:v>
                </c:pt>
                <c:pt idx="1">
                  <c:v>42.32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26E-4830-BBEE-30D0B6500FF6}"/>
            </c:ext>
          </c:extLst>
        </c:ser>
        <c:ser>
          <c:idx val="4"/>
          <c:order val="4"/>
          <c:tx>
            <c:strRef>
              <c:f>'Comparaison 2010-à-20'!$A$81</c:f>
              <c:strCache>
                <c:ptCount val="1"/>
                <c:pt idx="0">
                  <c:v>2015</c:v>
                </c:pt>
              </c:strCache>
            </c:strRef>
          </c:tx>
          <c:spPr>
            <a:pattFill prst="lgCheck">
              <a:fgClr>
                <a:srgbClr val="FD91E8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5752462717694999E-2"/>
                  <c:y val="-6.9075685739351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26E-4830-BBEE-30D0B6500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BE" sz="1100" b="1" i="0" u="none" strike="noStrike" kern="1200" baseline="0">
                    <a:solidFill>
                      <a:srgbClr val="00008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2010-à-20'!$B$76:$C$76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2010-à-20'!$B$81:$C$81</c:f>
              <c:numCache>
                <c:formatCode>0</c:formatCode>
                <c:ptCount val="2"/>
                <c:pt idx="0" formatCode="_ * #,##0_ ;_ * \-#,##0_ ;_ * &quot;-&quot;??_ ;_ @_ ">
                  <c:v>1294</c:v>
                </c:pt>
                <c:pt idx="1">
                  <c:v>56.260869565217391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26E-4830-BBEE-30D0B6500FF6}"/>
            </c:ext>
          </c:extLst>
        </c:ser>
        <c:ser>
          <c:idx val="5"/>
          <c:order val="5"/>
          <c:tx>
            <c:strRef>
              <c:f>'Comparaison 2010-à-20'!$A$82</c:f>
              <c:strCache>
                <c:ptCount val="1"/>
                <c:pt idx="0">
                  <c:v>2016</c:v>
                </c:pt>
              </c:strCache>
            </c:strRef>
          </c:tx>
          <c:spPr>
            <a:pattFill prst="lgCheck">
              <a:fgClr>
                <a:srgbClr val="00800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2010-à-20'!$B$76:$C$76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2010-à-20'!$B$82:$C$82</c:f>
              <c:numCache>
                <c:formatCode>0</c:formatCode>
                <c:ptCount val="2"/>
                <c:pt idx="0" formatCode="_ * #,##0_ ;_ * \-#,##0_ ;_ * &quot;-&quot;??_ ;_ @_ ">
                  <c:v>1881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6E-4830-BBEE-30D0B6500FF6}"/>
            </c:ext>
          </c:extLst>
        </c:ser>
        <c:ser>
          <c:idx val="6"/>
          <c:order val="6"/>
          <c:tx>
            <c:strRef>
              <c:f>'Comparaison 2010-à-20'!$A$83</c:f>
              <c:strCache>
                <c:ptCount val="1"/>
                <c:pt idx="0">
                  <c:v>2017</c:v>
                </c:pt>
              </c:strCache>
            </c:strRef>
          </c:tx>
          <c:spPr>
            <a:pattFill prst="lgCheck">
              <a:fgClr>
                <a:srgbClr val="C709B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8.1735627558557448E-3"/>
                  <c:y val="-2.7630274295740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26E-4830-BBEE-30D0B6500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2010-à-20'!$B$76:$C$76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2010-à-20'!$B$83:$C$83</c:f>
              <c:numCache>
                <c:formatCode>0</c:formatCode>
                <c:ptCount val="2"/>
                <c:pt idx="0" formatCode="_ * #,##0_ ;_ * \-#,##0_ ;_ * &quot;-&quot;??_ ;_ @_ ">
                  <c:v>1043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26E-4830-BBEE-30D0B6500FF6}"/>
            </c:ext>
          </c:extLst>
        </c:ser>
        <c:ser>
          <c:idx val="7"/>
          <c:order val="7"/>
          <c:tx>
            <c:strRef>
              <c:f>'Comparaison 2010-à-20'!$A$84</c:f>
              <c:strCache>
                <c:ptCount val="1"/>
                <c:pt idx="0">
                  <c:v>2018</c:v>
                </c:pt>
              </c:strCache>
            </c:strRef>
          </c:tx>
          <c:spPr>
            <a:pattFill prst="lgCheck">
              <a:fgClr>
                <a:srgbClr val="00FFFF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7.201127089793128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26E-4830-BBEE-30D0B6500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2010-à-20'!$B$76:$C$76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2010-à-20'!$B$84:$C$84</c:f>
              <c:numCache>
                <c:formatCode>0</c:formatCode>
                <c:ptCount val="2"/>
                <c:pt idx="0" formatCode="_ * #,##0_ ;_ * \-#,##0_ ;_ * &quot;-&quot;??_ ;_ @_ ">
                  <c:v>883</c:v>
                </c:pt>
                <c:pt idx="1">
                  <c:v>33.96153846153846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26E-4830-BBEE-30D0B6500FF6}"/>
            </c:ext>
          </c:extLst>
        </c:ser>
        <c:ser>
          <c:idx val="8"/>
          <c:order val="8"/>
          <c:tx>
            <c:strRef>
              <c:f>'Comparaison 2010-à-20'!$A$85</c:f>
              <c:strCache>
                <c:ptCount val="1"/>
                <c:pt idx="0">
                  <c:v>2019</c:v>
                </c:pt>
              </c:strCache>
            </c:strRef>
          </c:tx>
          <c:spPr>
            <a:pattFill prst="lgCheck">
              <a:fgClr>
                <a:srgbClr val="92D05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2010-à-20'!$B$76:$C$76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2010-à-20'!$B$85:$C$85</c:f>
              <c:numCache>
                <c:formatCode>0</c:formatCode>
                <c:ptCount val="2"/>
                <c:pt idx="0" formatCode="_ * #,##0_ ;_ * \-#,##0_ ;_ * &quot;-&quot;??_ ;_ @_ ">
                  <c:v>957</c:v>
                </c:pt>
                <c:pt idx="1">
                  <c:v>41.608695652173914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26E-4830-BBEE-30D0B6500FF6}"/>
            </c:ext>
          </c:extLst>
        </c:ser>
        <c:ser>
          <c:idx val="9"/>
          <c:order val="9"/>
          <c:tx>
            <c:strRef>
              <c:f>'Comparaison 2010-à-20'!$A$86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101FF"/>
            </a:solidFill>
          </c:spPr>
          <c:invertIfNegative val="0"/>
          <c:cat>
            <c:strRef>
              <c:f>'Comparaison 2010-à-20'!$B$76:$C$76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2010-à-20'!$B$86:$C$86</c:f>
              <c:numCache>
                <c:formatCode>0</c:formatCode>
                <c:ptCount val="2"/>
                <c:pt idx="0" formatCode="_ * #,##0_ ;_ * \-#,##0_ ;_ * &quot;-&quot;??_ ;_ @_ ">
                  <c:v>883</c:v>
                </c:pt>
                <c:pt idx="1">
                  <c:v>33.96153846153846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26E-4830-BBEE-30D0B6500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02096"/>
        <c:axId val="209902488"/>
      </c:barChart>
      <c:catAx>
        <c:axId val="209902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rgbClr val="000080"/>
                </a:solidFill>
              </a:defRPr>
            </a:pPr>
            <a:endParaRPr lang="en-US"/>
          </a:p>
        </c:txPr>
        <c:crossAx val="209902488"/>
        <c:crosses val="autoZero"/>
        <c:auto val="1"/>
        <c:lblAlgn val="ctr"/>
        <c:lblOffset val="100"/>
        <c:noMultiLvlLbl val="0"/>
      </c:catAx>
      <c:valAx>
        <c:axId val="209902488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0080"/>
                </a:solidFill>
              </a:defRPr>
            </a:pPr>
            <a:endParaRPr lang="en-US"/>
          </a:p>
        </c:txPr>
        <c:crossAx val="209902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161571841949678"/>
          <c:y val="0.10221098107953901"/>
          <c:w val="0.12674421524992416"/>
          <c:h val="0.70253155209040341"/>
        </c:manualLayout>
      </c:layout>
      <c:overlay val="0"/>
      <c:txPr>
        <a:bodyPr/>
        <a:lstStyle/>
        <a:p>
          <a:pPr>
            <a:defRPr sz="1100">
              <a:solidFill>
                <a:srgbClr val="00008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23608046866545"/>
          <c:y val="8.3561701721034123E-2"/>
          <c:w val="0.48613498858942766"/>
          <c:h val="0.86086398879822446"/>
        </c:manualLayout>
      </c:layout>
      <c:pieChart>
        <c:varyColors val="1"/>
        <c:ser>
          <c:idx val="0"/>
          <c:order val="0"/>
          <c:tx>
            <c:strRef>
              <c:f>Data2020!$C$80</c:f>
              <c:strCache>
                <c:ptCount val="1"/>
                <c:pt idx="0">
                  <c:v>114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F080-47DB-8A86-56CCE3D01051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F080-47DB-8A86-56CCE3D0105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80-47DB-8A86-56CCE3D01051}"/>
                </c:ext>
              </c:extLst>
            </c:dLbl>
            <c:dLbl>
              <c:idx val="1"/>
              <c:layout>
                <c:manualLayout>
                  <c:x val="-0.21895115640011437"/>
                  <c:y val="-0.106072090988626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32076017293862"/>
                      <c:h val="0.191911111111111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080-47DB-8A86-56CCE3D01051}"/>
                </c:ext>
              </c:extLst>
            </c:dLbl>
            <c:dLbl>
              <c:idx val="2"/>
              <c:layout>
                <c:manualLayout>
                  <c:x val="0.11536245612128833"/>
                  <c:y val="0.118899037620297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80-47DB-8A86-56CCE3D010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Data2020!$C$81:$C$82</c:f>
            </c:numRef>
          </c:val>
          <c:extLst>
            <c:ext xmlns:c16="http://schemas.microsoft.com/office/drawing/2014/chart" uri="{C3380CC4-5D6E-409C-BE32-E72D297353CC}">
              <c16:uniqueId val="{00000005-F080-47DB-8A86-56CCE3D01051}"/>
            </c:ext>
          </c:extLst>
        </c:ser>
        <c:ser>
          <c:idx val="1"/>
          <c:order val="1"/>
          <c:tx>
            <c:strRef>
              <c:f>Data2020!$D$80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Data2020!$D$81:$D$82</c:f>
            </c:numRef>
          </c:val>
          <c:extLst>
            <c:ext xmlns:c16="http://schemas.microsoft.com/office/drawing/2014/chart" uri="{C3380CC4-5D6E-409C-BE32-E72D297353CC}">
              <c16:uniqueId val="{00000006-F080-47DB-8A86-56CCE3D01051}"/>
            </c:ext>
          </c:extLst>
        </c:ser>
        <c:ser>
          <c:idx val="2"/>
          <c:order val="2"/>
          <c:tx>
            <c:strRef>
              <c:f>Data2020!$E$80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Data2020!$E$81:$E$82</c:f>
            </c:numRef>
          </c:val>
          <c:extLst>
            <c:ext xmlns:c16="http://schemas.microsoft.com/office/drawing/2014/chart" uri="{C3380CC4-5D6E-409C-BE32-E72D297353CC}">
              <c16:uniqueId val="{00000007-F080-47DB-8A86-56CCE3D01051}"/>
            </c:ext>
          </c:extLst>
        </c:ser>
        <c:ser>
          <c:idx val="3"/>
          <c:order val="3"/>
          <c:tx>
            <c:strRef>
              <c:f>Data2020!$F$80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Data2020!$F$81:$F$82</c:f>
            </c:numRef>
          </c:val>
          <c:extLst>
            <c:ext xmlns:c16="http://schemas.microsoft.com/office/drawing/2014/chart" uri="{C3380CC4-5D6E-409C-BE32-E72D297353CC}">
              <c16:uniqueId val="{00000008-F080-47DB-8A86-56CCE3D01051}"/>
            </c:ext>
          </c:extLst>
        </c:ser>
        <c:ser>
          <c:idx val="4"/>
          <c:order val="4"/>
          <c:tx>
            <c:strRef>
              <c:f>Data2020!$G$80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Data2020!$G$81:$G$82</c:f>
            </c:numRef>
          </c:val>
          <c:extLst>
            <c:ext xmlns:c16="http://schemas.microsoft.com/office/drawing/2014/chart" uri="{C3380CC4-5D6E-409C-BE32-E72D297353CC}">
              <c16:uniqueId val="{00000009-F080-47DB-8A86-56CCE3D01051}"/>
            </c:ext>
          </c:extLst>
        </c:ser>
        <c:ser>
          <c:idx val="5"/>
          <c:order val="5"/>
          <c:tx>
            <c:strRef>
              <c:f>Data2020!$H$80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Data2020!$H$81:$H$82</c:f>
            </c:numRef>
          </c:val>
          <c:extLst>
            <c:ext xmlns:c16="http://schemas.microsoft.com/office/drawing/2014/chart" uri="{C3380CC4-5D6E-409C-BE32-E72D297353CC}">
              <c16:uniqueId val="{0000000A-F080-47DB-8A86-56CCE3D01051}"/>
            </c:ext>
          </c:extLst>
        </c:ser>
        <c:ser>
          <c:idx val="6"/>
          <c:order val="6"/>
          <c:tx>
            <c:strRef>
              <c:f>Data2020!$I$80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Data2020!$I$81:$I$82</c:f>
            </c:numRef>
          </c:val>
          <c:extLst>
            <c:ext xmlns:c16="http://schemas.microsoft.com/office/drawing/2014/chart" uri="{C3380CC4-5D6E-409C-BE32-E72D297353CC}">
              <c16:uniqueId val="{0000000B-F080-47DB-8A86-56CCE3D01051}"/>
            </c:ext>
          </c:extLst>
        </c:ser>
        <c:ser>
          <c:idx val="7"/>
          <c:order val="7"/>
          <c:tx>
            <c:strRef>
              <c:f>Data2020!$J$80</c:f>
              <c:strCache>
                <c:ptCount val="1"/>
              </c:strCache>
            </c:strRef>
          </c:tx>
          <c:dPt>
            <c:idx val="0"/>
            <c:bubble3D val="0"/>
            <c:explosion val="29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D-F080-47DB-8A86-56CCE3D01051}"/>
              </c:ext>
            </c:extLst>
          </c:dPt>
          <c:dPt>
            <c:idx val="1"/>
            <c:bubble3D val="0"/>
            <c:spPr>
              <a:solidFill>
                <a:srgbClr val="0101FF"/>
              </a:solidFill>
            </c:spPr>
            <c:extLst>
              <c:ext xmlns:c16="http://schemas.microsoft.com/office/drawing/2014/chart" uri="{C3380CC4-5D6E-409C-BE32-E72D297353CC}">
                <c16:uniqueId val="{0000000F-F080-47DB-8A86-56CCE3D01051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F080-47DB-8A86-56CCE3D010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Data2020!$J$81:$J$82</c:f>
            </c:numRef>
          </c:val>
          <c:extLst>
            <c:ext xmlns:c16="http://schemas.microsoft.com/office/drawing/2014/chart" uri="{C3380CC4-5D6E-409C-BE32-E72D297353CC}">
              <c16:uniqueId val="{00000010-F080-47DB-8A86-56CCE3D01051}"/>
            </c:ext>
          </c:extLst>
        </c:ser>
        <c:ser>
          <c:idx val="8"/>
          <c:order val="8"/>
          <c:tx>
            <c:strRef>
              <c:f>Data2020!$K$80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Data2020!$K$81:$K$82</c:f>
            </c:numRef>
          </c:val>
          <c:extLst>
            <c:ext xmlns:c16="http://schemas.microsoft.com/office/drawing/2014/chart" uri="{C3380CC4-5D6E-409C-BE32-E72D297353CC}">
              <c16:uniqueId val="{00000011-F080-47DB-8A86-56CCE3D01051}"/>
            </c:ext>
          </c:extLst>
        </c:ser>
        <c:ser>
          <c:idx val="9"/>
          <c:order val="9"/>
          <c:tx>
            <c:strRef>
              <c:f>Data2020!$L$80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Data2020!$L$81:$L$82</c:f>
            </c:numRef>
          </c:val>
          <c:extLst>
            <c:ext xmlns:c16="http://schemas.microsoft.com/office/drawing/2014/chart" uri="{C3380CC4-5D6E-409C-BE32-E72D297353CC}">
              <c16:uniqueId val="{00000012-F080-47DB-8A86-56CCE3D01051}"/>
            </c:ext>
          </c:extLst>
        </c:ser>
        <c:ser>
          <c:idx val="10"/>
          <c:order val="10"/>
          <c:tx>
            <c:strRef>
              <c:f>Data2020!$M$80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Data2020!$M$81:$M$82</c:f>
            </c:numRef>
          </c:val>
          <c:extLst>
            <c:ext xmlns:c16="http://schemas.microsoft.com/office/drawing/2014/chart" uri="{C3380CC4-5D6E-409C-BE32-E72D297353CC}">
              <c16:uniqueId val="{00000013-F080-47DB-8A86-56CCE3D01051}"/>
            </c:ext>
          </c:extLst>
        </c:ser>
        <c:ser>
          <c:idx val="11"/>
          <c:order val="11"/>
          <c:tx>
            <c:strRef>
              <c:f>Data2020!$N$80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Data2020!$N$81:$N$82</c:f>
            </c:numRef>
          </c:val>
          <c:extLst>
            <c:ext xmlns:c16="http://schemas.microsoft.com/office/drawing/2014/chart" uri="{C3380CC4-5D6E-409C-BE32-E72D297353CC}">
              <c16:uniqueId val="{00000014-F080-47DB-8A86-56CCE3D01051}"/>
            </c:ext>
          </c:extLst>
        </c:ser>
        <c:ser>
          <c:idx val="12"/>
          <c:order val="12"/>
          <c:tx>
            <c:strRef>
              <c:f>Data2020!$O$80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Data2020!$O$81:$O$82</c:f>
            </c:numRef>
          </c:val>
          <c:extLst>
            <c:ext xmlns:c16="http://schemas.microsoft.com/office/drawing/2014/chart" uri="{C3380CC4-5D6E-409C-BE32-E72D297353CC}">
              <c16:uniqueId val="{00000015-F080-47DB-8A86-56CCE3D01051}"/>
            </c:ext>
          </c:extLst>
        </c:ser>
        <c:ser>
          <c:idx val="13"/>
          <c:order val="13"/>
          <c:tx>
            <c:strRef>
              <c:f>Data2020!$P$80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Data2020!$P$81:$P$82</c:f>
            </c:numRef>
          </c:val>
          <c:extLst>
            <c:ext xmlns:c16="http://schemas.microsoft.com/office/drawing/2014/chart" uri="{C3380CC4-5D6E-409C-BE32-E72D297353CC}">
              <c16:uniqueId val="{00000016-F080-47DB-8A86-56CCE3D01051}"/>
            </c:ext>
          </c:extLst>
        </c:ser>
        <c:ser>
          <c:idx val="14"/>
          <c:order val="14"/>
          <c:tx>
            <c:strRef>
              <c:f>Data2020!$Q$80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Data2020!$Q$81:$Q$82</c:f>
            </c:numRef>
          </c:val>
          <c:extLst>
            <c:ext xmlns:c16="http://schemas.microsoft.com/office/drawing/2014/chart" uri="{C3380CC4-5D6E-409C-BE32-E72D297353CC}">
              <c16:uniqueId val="{00000017-F080-47DB-8A86-56CCE3D01051}"/>
            </c:ext>
          </c:extLst>
        </c:ser>
        <c:ser>
          <c:idx val="15"/>
          <c:order val="15"/>
          <c:tx>
            <c:strRef>
              <c:f>Data2020!$R$80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Data2020!$R$81:$R$82</c:f>
            </c:numRef>
          </c:val>
          <c:extLst>
            <c:ext xmlns:c16="http://schemas.microsoft.com/office/drawing/2014/chart" uri="{C3380CC4-5D6E-409C-BE32-E72D297353CC}">
              <c16:uniqueId val="{00000018-F080-47DB-8A86-56CCE3D01051}"/>
            </c:ext>
          </c:extLst>
        </c:ser>
        <c:ser>
          <c:idx val="16"/>
          <c:order val="16"/>
          <c:tx>
            <c:strRef>
              <c:f>Data2020!$S$80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Data2020!$S$81:$S$82</c:f>
            </c:numRef>
          </c:val>
          <c:extLst>
            <c:ext xmlns:c16="http://schemas.microsoft.com/office/drawing/2014/chart" uri="{C3380CC4-5D6E-409C-BE32-E72D297353CC}">
              <c16:uniqueId val="{00000019-F080-47DB-8A86-56CCE3D01051}"/>
            </c:ext>
          </c:extLst>
        </c:ser>
        <c:ser>
          <c:idx val="17"/>
          <c:order val="17"/>
          <c:tx>
            <c:strRef>
              <c:f>Data2020!$T$80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Data2020!$T$81:$T$82</c:f>
            </c:numRef>
          </c:val>
          <c:extLst>
            <c:ext xmlns:c16="http://schemas.microsoft.com/office/drawing/2014/chart" uri="{C3380CC4-5D6E-409C-BE32-E72D297353CC}">
              <c16:uniqueId val="{0000001A-F080-47DB-8A86-56CCE3D01051}"/>
            </c:ext>
          </c:extLst>
        </c:ser>
        <c:ser>
          <c:idx val="18"/>
          <c:order val="18"/>
          <c:tx>
            <c:strRef>
              <c:f>Data2020!$U$80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Data2020!$U$81:$U$82</c:f>
            </c:numRef>
          </c:val>
          <c:extLst>
            <c:ext xmlns:c16="http://schemas.microsoft.com/office/drawing/2014/chart" uri="{C3380CC4-5D6E-409C-BE32-E72D297353CC}">
              <c16:uniqueId val="{0000001B-F080-47DB-8A86-56CCE3D01051}"/>
            </c:ext>
          </c:extLst>
        </c:ser>
        <c:ser>
          <c:idx val="19"/>
          <c:order val="19"/>
          <c:tx>
            <c:strRef>
              <c:f>Data2020!$V$80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Data2020!$V$81:$V$82</c:f>
            </c:numRef>
          </c:val>
          <c:extLst>
            <c:ext xmlns:c16="http://schemas.microsoft.com/office/drawing/2014/chart" uri="{C3380CC4-5D6E-409C-BE32-E72D297353CC}">
              <c16:uniqueId val="{0000001C-F080-47DB-8A86-56CCE3D01051}"/>
            </c:ext>
          </c:extLst>
        </c:ser>
        <c:ser>
          <c:idx val="20"/>
          <c:order val="20"/>
          <c:tx>
            <c:strRef>
              <c:f>Data2020!$W$80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Data2020!$W$81:$W$82</c:f>
            </c:numRef>
          </c:val>
          <c:extLst>
            <c:ext xmlns:c16="http://schemas.microsoft.com/office/drawing/2014/chart" uri="{C3380CC4-5D6E-409C-BE32-E72D297353CC}">
              <c16:uniqueId val="{0000001D-F080-47DB-8A86-56CCE3D01051}"/>
            </c:ext>
          </c:extLst>
        </c:ser>
        <c:ser>
          <c:idx val="21"/>
          <c:order val="21"/>
          <c:tx>
            <c:strRef>
              <c:f>Data2020!$X$80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Data2020!$X$81:$X$82</c:f>
            </c:numRef>
          </c:val>
          <c:extLst>
            <c:ext xmlns:c16="http://schemas.microsoft.com/office/drawing/2014/chart" uri="{C3380CC4-5D6E-409C-BE32-E72D297353CC}">
              <c16:uniqueId val="{0000001E-F080-47DB-8A86-56CCE3D01051}"/>
            </c:ext>
          </c:extLst>
        </c:ser>
        <c:ser>
          <c:idx val="22"/>
          <c:order val="22"/>
          <c:tx>
            <c:strRef>
              <c:f>Data2020!$Y$80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Data2020!$Y$81:$Y$82</c:f>
            </c:numRef>
          </c:val>
          <c:extLst>
            <c:ext xmlns:c16="http://schemas.microsoft.com/office/drawing/2014/chart" uri="{C3380CC4-5D6E-409C-BE32-E72D297353CC}">
              <c16:uniqueId val="{0000001F-F080-47DB-8A86-56CCE3D01051}"/>
            </c:ext>
          </c:extLst>
        </c:ser>
        <c:ser>
          <c:idx val="23"/>
          <c:order val="23"/>
          <c:tx>
            <c:strRef>
              <c:f>Data2020!$Z$80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Data2020!$Z$81:$Z$82</c:f>
            </c:numRef>
          </c:val>
          <c:extLst>
            <c:ext xmlns:c16="http://schemas.microsoft.com/office/drawing/2014/chart" uri="{C3380CC4-5D6E-409C-BE32-E72D297353CC}">
              <c16:uniqueId val="{00000020-F080-47DB-8A86-56CCE3D01051}"/>
            </c:ext>
          </c:extLst>
        </c:ser>
        <c:ser>
          <c:idx val="24"/>
          <c:order val="24"/>
          <c:tx>
            <c:strRef>
              <c:f>Data2020!$AA$80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Data2020!$AA$81:$AA$82</c:f>
            </c:numRef>
          </c:val>
          <c:extLst>
            <c:ext xmlns:c16="http://schemas.microsoft.com/office/drawing/2014/chart" uri="{C3380CC4-5D6E-409C-BE32-E72D297353CC}">
              <c16:uniqueId val="{00000021-F080-47DB-8A86-56CCE3D01051}"/>
            </c:ext>
          </c:extLst>
        </c:ser>
        <c:ser>
          <c:idx val="25"/>
          <c:order val="25"/>
          <c:tx>
            <c:strRef>
              <c:f>Data2020!$AB$80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Data2020!$AB$81:$AB$82</c:f>
            </c:numRef>
          </c:val>
          <c:extLst>
            <c:ext xmlns:c16="http://schemas.microsoft.com/office/drawing/2014/chart" uri="{C3380CC4-5D6E-409C-BE32-E72D297353CC}">
              <c16:uniqueId val="{00000022-F080-47DB-8A86-56CCE3D01051}"/>
            </c:ext>
          </c:extLst>
        </c:ser>
        <c:ser>
          <c:idx val="26"/>
          <c:order val="26"/>
          <c:tx>
            <c:strRef>
              <c:f>Data2020!$AC$80</c:f>
              <c:strCache>
                <c:ptCount val="1"/>
                <c:pt idx="0">
                  <c:v>Total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24-F080-47DB-8A86-56CCE3D01051}"/>
              </c:ext>
            </c:extLst>
          </c:dPt>
          <c:dPt>
            <c:idx val="1"/>
            <c:bubble3D val="0"/>
            <c:spPr>
              <a:solidFill>
                <a:srgbClr val="0101FF"/>
              </a:solidFill>
            </c:spPr>
            <c:extLst>
              <c:ext xmlns:c16="http://schemas.microsoft.com/office/drawing/2014/chart" uri="{C3380CC4-5D6E-409C-BE32-E72D297353CC}">
                <c16:uniqueId val="{00000026-F080-47DB-8A86-56CCE3D01051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6-F080-47DB-8A86-56CCE3D010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Data2020!$AC$81:$AC$82</c:f>
              <c:numCache>
                <c:formatCode>_ * #,##0_ ;_ * \-#,##0_ ;_ * "-"??_ ;_ @_ </c:formatCode>
                <c:ptCount val="2"/>
                <c:pt idx="0">
                  <c:v>22091</c:v>
                </c:pt>
                <c:pt idx="1">
                  <c:v>9872.7000000000007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F080-47DB-8A86-56CCE3D01051}"/>
            </c:ext>
          </c:extLst>
        </c:ser>
        <c:ser>
          <c:idx val="27"/>
          <c:order val="27"/>
          <c:tx>
            <c:strRef>
              <c:f>Data2020!$AD$80</c:f>
              <c:strCache>
                <c:ptCount val="1"/>
                <c:pt idx="0">
                  <c:v>Average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Data2020!$B$81:$B$82</c:f>
              <c:strCache>
                <c:ptCount val="2"/>
                <c:pt idx="0">
                  <c:v>Outside EU</c:v>
                </c:pt>
                <c:pt idx="1">
                  <c:v>EU</c:v>
                </c:pt>
              </c:strCache>
            </c:strRef>
          </c:cat>
          <c:val>
            <c:numRef>
              <c:f>Data2020!$AD$81:$AD$82</c:f>
              <c:numCache>
                <c:formatCode>_ * #,##0_ ;_ * \-#,##0_ ;_ * "-"??_ ;_ @_ </c:formatCode>
                <c:ptCount val="2"/>
                <c:pt idx="0">
                  <c:v>849.65384615384619</c:v>
                </c:pt>
                <c:pt idx="1">
                  <c:v>379.71923076923082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F080-47DB-8A86-56CCE3D0105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813806168965692E-2"/>
          <c:y val="0.1988915963509677"/>
          <c:w val="0.90109687508573622"/>
          <c:h val="0.70301226413194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Data2020!$B$84</c:f>
              <c:strCache>
                <c:ptCount val="1"/>
                <c:pt idx="0">
                  <c:v>FTE employee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Data2020!$O$83:$AE$83</c:f>
              <c:strCache>
                <c:ptCount val="3"/>
                <c:pt idx="0">
                  <c:v>Total</c:v>
                </c:pt>
                <c:pt idx="1">
                  <c:v>Average</c:v>
                </c:pt>
                <c:pt idx="2">
                  <c:v>Median</c:v>
                </c:pt>
              </c:strCache>
            </c:strRef>
          </c:cat>
          <c:val>
            <c:numRef>
              <c:f>Data2020!$O$84:$AE$84</c:f>
              <c:numCache>
                <c:formatCode>_ * #,##0_ ;_ * \-#,##0_ ;_ * "-"??_ ;_ @_ </c:formatCode>
                <c:ptCount val="3"/>
                <c:pt idx="0">
                  <c:v>2953.8</c:v>
                </c:pt>
                <c:pt idx="1">
                  <c:v>113.60769230769232</c:v>
                </c:pt>
                <c:pt idx="2" formatCode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9-4A0C-997C-BE44718EC5CD}"/>
            </c:ext>
          </c:extLst>
        </c:ser>
        <c:ser>
          <c:idx val="1"/>
          <c:order val="1"/>
          <c:tx>
            <c:strRef>
              <c:f>Data2020!$B$85</c:f>
              <c:strCache>
                <c:ptCount val="1"/>
                <c:pt idx="0">
                  <c:v>FTE external contractors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Data2020!$O$83:$AE$83</c:f>
              <c:strCache>
                <c:ptCount val="3"/>
                <c:pt idx="0">
                  <c:v>Total</c:v>
                </c:pt>
                <c:pt idx="1">
                  <c:v>Average</c:v>
                </c:pt>
                <c:pt idx="2">
                  <c:v>Median</c:v>
                </c:pt>
              </c:strCache>
            </c:strRef>
          </c:cat>
          <c:val>
            <c:numRef>
              <c:f>Data2020!$O$85:$AE$85</c:f>
              <c:numCache>
                <c:formatCode>_ * #,##0_ ;_ * \-#,##0_ ;_ * "-"??_ ;_ @_ </c:formatCode>
                <c:ptCount val="3"/>
                <c:pt idx="0">
                  <c:v>589.29999999999995</c:v>
                </c:pt>
                <c:pt idx="1">
                  <c:v>22.665384615384614</c:v>
                </c:pt>
                <c:pt idx="2" formatCode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9-4A0C-997C-BE44718EC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186496"/>
        <c:axId val="279186888"/>
      </c:barChart>
      <c:catAx>
        <c:axId val="279186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400">
                <a:solidFill>
                  <a:srgbClr val="000080"/>
                </a:solidFill>
              </a:defRPr>
            </a:pPr>
            <a:endParaRPr lang="en-US"/>
          </a:p>
        </c:txPr>
        <c:crossAx val="279186888"/>
        <c:crosses val="autoZero"/>
        <c:auto val="1"/>
        <c:lblAlgn val="ctr"/>
        <c:lblOffset val="100"/>
        <c:noMultiLvlLbl val="0"/>
      </c:catAx>
      <c:valAx>
        <c:axId val="279186888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200">
                <a:solidFill>
                  <a:srgbClr val="000080"/>
                </a:solidFill>
              </a:defRPr>
            </a:pPr>
            <a:endParaRPr lang="en-US"/>
          </a:p>
        </c:txPr>
        <c:crossAx val="279186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369065633896914"/>
          <c:y val="0.28217080139576434"/>
          <c:w val="0.30615992952638327"/>
          <c:h val="0.25619323952092093"/>
        </c:manualLayout>
      </c:layout>
      <c:overlay val="0"/>
      <c:txPr>
        <a:bodyPr/>
        <a:lstStyle/>
        <a:p>
          <a:pPr>
            <a:defRPr sz="1600" b="1">
              <a:solidFill>
                <a:srgbClr val="000080"/>
              </a:solidFill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6383012364418"/>
          <c:y val="0.15047126219517254"/>
          <c:w val="0.87225129116924893"/>
          <c:h val="0.77298895608144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'Comparaison 2010-à-20'!$A$3</c:f>
              <c:strCache>
                <c:ptCount val="1"/>
                <c:pt idx="0">
                  <c:v>2010 (17 NBs)</c:v>
                </c:pt>
              </c:strCache>
            </c:strRef>
          </c:tx>
          <c:spPr>
            <a:pattFill prst="lgCheck">
              <a:fgClr>
                <a:srgbClr val="0099FF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9.9071213870697873E-3"/>
                  <c:y val="-2.89855012323506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02D-4E92-B8A1-7892744250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2010-à-20'!$B$3:$C$3</c:f>
              <c:numCache>
                <c:formatCode>General</c:formatCode>
                <c:ptCount val="2"/>
                <c:pt idx="0" formatCode="_ * #,##0_ ;_ * \-#,##0_ ;_ * &quot;-&quot;??_ ;_ @_ ">
                  <c:v>13889</c:v>
                </c:pt>
                <c:pt idx="1">
                  <c:v>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2D-4E92-B8A1-789274425003}"/>
            </c:ext>
          </c:extLst>
        </c:ser>
        <c:ser>
          <c:idx val="1"/>
          <c:order val="1"/>
          <c:tx>
            <c:strRef>
              <c:f>'Comparaison 2010-à-20'!$A$4</c:f>
              <c:strCache>
                <c:ptCount val="1"/>
                <c:pt idx="0">
                  <c:v>2012 (28 NBs)</c:v>
                </c:pt>
              </c:strCache>
            </c:strRef>
          </c:tx>
          <c:spPr>
            <a:pattFill prst="lgCheck">
              <a:fgClr>
                <a:srgbClr val="FFC0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1558308284914769E-2"/>
                  <c:y val="-1.58102733994639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02D-4E92-B8A1-7892744250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2010-à-20'!$B$4:$C$4</c:f>
              <c:numCache>
                <c:formatCode>0</c:formatCode>
                <c:ptCount val="2"/>
                <c:pt idx="0" formatCode="_ * #,##0_ ;_ * \-#,##0_ ;_ * &quot;-&quot;??_ ;_ @_ ">
                  <c:v>21530</c:v>
                </c:pt>
                <c:pt idx="1">
                  <c:v>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2D-4E92-B8A1-789274425003}"/>
            </c:ext>
          </c:extLst>
        </c:ser>
        <c:ser>
          <c:idx val="2"/>
          <c:order val="2"/>
          <c:tx>
            <c:strRef>
              <c:f>'Comparaison 2010-à-20'!$A$5</c:f>
              <c:strCache>
                <c:ptCount val="1"/>
                <c:pt idx="0">
                  <c:v>2013 (28 NBs)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651186897844967E-3"/>
                  <c:y val="5.2700911331546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02D-4E92-B8A1-7892744250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2010-à-20'!$B$5:$C$5</c:f>
              <c:numCache>
                <c:formatCode>General</c:formatCode>
                <c:ptCount val="2"/>
                <c:pt idx="0" formatCode="_ * #,##0_ ;_ * \-#,##0_ ;_ * &quot;-&quot;??_ ;_ @_ ">
                  <c:v>21460</c:v>
                </c:pt>
                <c:pt idx="1">
                  <c:v>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02D-4E92-B8A1-789274425003}"/>
            </c:ext>
          </c:extLst>
        </c:ser>
        <c:ser>
          <c:idx val="3"/>
          <c:order val="3"/>
          <c:tx>
            <c:strRef>
              <c:f>'Comparaison 2010-à-20'!$A$6</c:f>
              <c:strCache>
                <c:ptCount val="1"/>
                <c:pt idx="0">
                  <c:v>2014 (25 NBs)</c:v>
                </c:pt>
              </c:strCache>
            </c:strRef>
          </c:tx>
          <c:spPr>
            <a:pattFill prst="lgCheck">
              <a:fgClr>
                <a:srgbClr val="7030A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2010-à-20'!$B$6:$C$6</c:f>
              <c:numCache>
                <c:formatCode>General</c:formatCode>
                <c:ptCount val="2"/>
                <c:pt idx="0" formatCode="_ * #,##0_ ;_ * \-#,##0_ ;_ * &quot;-&quot;??_ ;_ @_ ">
                  <c:v>22487</c:v>
                </c:pt>
                <c:pt idx="1">
                  <c:v>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2D-4E92-B8A1-789274425003}"/>
            </c:ext>
          </c:extLst>
        </c:ser>
        <c:ser>
          <c:idx val="4"/>
          <c:order val="4"/>
          <c:tx>
            <c:strRef>
              <c:f>'Comparaison 2010-à-20'!$A$7</c:f>
              <c:strCache>
                <c:ptCount val="1"/>
                <c:pt idx="0">
                  <c:v>2015 (22 NBs)</c:v>
                </c:pt>
              </c:strCache>
            </c:strRef>
          </c:tx>
          <c:spPr>
            <a:pattFill prst="lgCheck">
              <a:fgClr>
                <a:srgbClr val="FD91E8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2010-à-20'!$B$7:$C$7</c:f>
              <c:numCache>
                <c:formatCode>General</c:formatCode>
                <c:ptCount val="2"/>
                <c:pt idx="0" formatCode="_ * #,##0_ ;_ * \-#,##0_ ;_ * &quot;-&quot;??_ ;_ @_ ">
                  <c:v>21037</c:v>
                </c:pt>
                <c:pt idx="1">
                  <c:v>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02D-4E92-B8A1-789274425003}"/>
            </c:ext>
          </c:extLst>
        </c:ser>
        <c:ser>
          <c:idx val="5"/>
          <c:order val="5"/>
          <c:tx>
            <c:strRef>
              <c:f>'Comparaison 2010-à-20'!$A$8</c:f>
              <c:strCache>
                <c:ptCount val="1"/>
                <c:pt idx="0">
                  <c:v>2016 (21 NBs)</c:v>
                </c:pt>
              </c:strCache>
            </c:strRef>
          </c:tx>
          <c:spPr>
            <a:pattFill prst="lgCheck">
              <a:fgClr>
                <a:srgbClr val="008000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lgCheck">
                <a:fgClr>
                  <a:srgbClr val="008000"/>
                </a:fgClr>
                <a:bgClr>
                  <a:schemeClr val="bg1"/>
                </a:bgClr>
              </a:patt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c:spPr>
            <c:extLst>
              <c:ext xmlns:c16="http://schemas.microsoft.com/office/drawing/2014/chart" uri="{C3380CC4-5D6E-409C-BE32-E72D297353CC}">
                <c16:uniqueId val="{00000009-402D-4E92-B8A1-789274425003}"/>
              </c:ext>
            </c:extLst>
          </c:dPt>
          <c:dLbls>
            <c:dLbl>
              <c:idx val="0"/>
              <c:layout>
                <c:manualLayout>
                  <c:x val="3.3023737956898737E-3"/>
                  <c:y val="-1.58102733994639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02D-4E92-B8A1-7892744250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2010-à-20'!$B$8:$C$8</c:f>
              <c:numCache>
                <c:formatCode>0</c:formatCode>
                <c:ptCount val="2"/>
                <c:pt idx="0" formatCode="_ * #,##0_ ;_ * \-#,##0_ ;_ * &quot;-&quot;??_ ;_ @_ ">
                  <c:v>19763</c:v>
                </c:pt>
                <c:pt idx="1">
                  <c:v>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2D-4E92-B8A1-789274425003}"/>
            </c:ext>
          </c:extLst>
        </c:ser>
        <c:ser>
          <c:idx val="6"/>
          <c:order val="6"/>
          <c:tx>
            <c:strRef>
              <c:f>'Comparaison 2010-à-20'!$A$9</c:f>
              <c:strCache>
                <c:ptCount val="1"/>
                <c:pt idx="0">
                  <c:v>2017 (24 NBs)</c:v>
                </c:pt>
              </c:strCache>
            </c:strRef>
          </c:tx>
          <c:spPr>
            <a:pattFill prst="lgCheck">
              <a:fgClr>
                <a:srgbClr val="C709B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3.30237379568993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02D-4E92-B8A1-7892744250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2010-à-20'!$B$9:$C$9</c:f>
              <c:numCache>
                <c:formatCode>General</c:formatCode>
                <c:ptCount val="2"/>
                <c:pt idx="0" formatCode="_ * #,##0_ ;_ * \-#,##0_ ;_ * &quot;-&quot;??_ ;_ @_ ">
                  <c:v>19775</c:v>
                </c:pt>
                <c:pt idx="1">
                  <c:v>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02D-4E92-B8A1-789274425003}"/>
            </c:ext>
          </c:extLst>
        </c:ser>
        <c:ser>
          <c:idx val="7"/>
          <c:order val="7"/>
          <c:tx>
            <c:strRef>
              <c:f>'Comparaison 2010-à-20'!$A$10</c:f>
              <c:strCache>
                <c:ptCount val="1"/>
                <c:pt idx="0">
                  <c:v>2018 (23 NBs)</c:v>
                </c:pt>
              </c:strCache>
            </c:strRef>
          </c:tx>
          <c:spPr>
            <a:pattFill prst="lgCheck">
              <a:fgClr>
                <a:srgbClr val="00FFFF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4.9535606935348407E-3"/>
                  <c:y val="-7.90513669973199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02D-4E92-B8A1-7892744250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2010-à-20'!$B$10:$C$10</c:f>
              <c:numCache>
                <c:formatCode>0</c:formatCode>
                <c:ptCount val="2"/>
                <c:pt idx="0" formatCode="_ * #,##0_ ;_ * \-#,##0_ ;_ * &quot;-&quot;??_ ;_ @_ ">
                  <c:v>18784</c:v>
                </c:pt>
                <c:pt idx="1">
                  <c:v>722.46153846153845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02D-4E92-B8A1-789274425003}"/>
            </c:ext>
          </c:extLst>
        </c:ser>
        <c:ser>
          <c:idx val="8"/>
          <c:order val="8"/>
          <c:tx>
            <c:strRef>
              <c:f>'Comparaison 2010-à-20'!$A$11</c:f>
              <c:strCache>
                <c:ptCount val="1"/>
                <c:pt idx="0">
                  <c:v>2019 (23 NBs)</c:v>
                </c:pt>
              </c:strCache>
            </c:strRef>
          </c:tx>
          <c:spPr>
            <a:pattFill prst="lgCheck">
              <a:fgClr>
                <a:srgbClr val="92D05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1.06924102739183E-3"/>
                  <c:y val="3.04586369427993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02D-4E92-B8A1-7892744250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rgbClr val="000099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2010-à-20'!$B$11:$C$11</c:f>
              <c:numCache>
                <c:formatCode>General</c:formatCode>
                <c:ptCount val="2"/>
                <c:pt idx="0" formatCode="_ * #,##0_ ;_ * \-#,##0_ ;_ * &quot;-&quot;??_ ;_ @_ ">
                  <c:v>18082</c:v>
                </c:pt>
                <c:pt idx="1">
                  <c:v>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02D-4E92-B8A1-789274425003}"/>
            </c:ext>
          </c:extLst>
        </c:ser>
        <c:ser>
          <c:idx val="9"/>
          <c:order val="9"/>
          <c:tx>
            <c:strRef>
              <c:f>'Comparaison 2010-à-20'!$A$12</c:f>
              <c:strCache>
                <c:ptCount val="1"/>
                <c:pt idx="0">
                  <c:v>2020 (26 NBs)</c:v>
                </c:pt>
              </c:strCache>
            </c:strRef>
          </c:tx>
          <c:spPr>
            <a:solidFill>
              <a:srgbClr val="0101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2010-à-20'!$B$12:$C$12</c:f>
              <c:numCache>
                <c:formatCode>0</c:formatCode>
                <c:ptCount val="2"/>
                <c:pt idx="0" formatCode="_ * #,##0_ ;_ * \-#,##0_ ;_ * &quot;-&quot;??_ ;_ @_ ">
                  <c:v>18784</c:v>
                </c:pt>
                <c:pt idx="1">
                  <c:v>722.46153846153845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02D-4E92-B8A1-7892744250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0001200"/>
        <c:axId val="280001592"/>
      </c:barChart>
      <c:catAx>
        <c:axId val="280001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200">
                <a:solidFill>
                  <a:srgbClr val="000080"/>
                </a:solidFill>
              </a:defRPr>
            </a:pPr>
            <a:endParaRPr lang="en-US"/>
          </a:p>
        </c:txPr>
        <c:crossAx val="280001592"/>
        <c:crosses val="autoZero"/>
        <c:auto val="1"/>
        <c:lblAlgn val="ctr"/>
        <c:lblOffset val="100"/>
        <c:noMultiLvlLbl val="0"/>
      </c:catAx>
      <c:valAx>
        <c:axId val="280001592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200">
                <a:solidFill>
                  <a:srgbClr val="000080"/>
                </a:solidFill>
              </a:defRPr>
            </a:pPr>
            <a:endParaRPr lang="en-US"/>
          </a:p>
        </c:txPr>
        <c:crossAx val="280001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769003784921133"/>
          <c:y val="0.17481315177519455"/>
          <c:w val="0.1739364178631379"/>
          <c:h val="0.54027770890464888"/>
        </c:manualLayout>
      </c:layout>
      <c:overlay val="0"/>
      <c:txPr>
        <a:bodyPr/>
        <a:lstStyle/>
        <a:p>
          <a:pPr>
            <a:defRPr sz="1200">
              <a:solidFill>
                <a:srgbClr val="00008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14356048071413E-2"/>
          <c:y val="6.0746451290839672E-2"/>
          <c:w val="0.89858873647861159"/>
          <c:h val="0.77996906848644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'Graphs 2020'!$B$259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'Graphs 2020'!$A$260:$A$262</c:f>
              <c:strCache>
                <c:ptCount val="3"/>
                <c:pt idx="0">
                  <c:v>&gt;1000</c:v>
                </c:pt>
                <c:pt idx="1">
                  <c:v>350-1000</c:v>
                </c:pt>
                <c:pt idx="2">
                  <c:v>&lt;350</c:v>
                </c:pt>
              </c:strCache>
            </c:strRef>
          </c:cat>
          <c:val>
            <c:numRef>
              <c:f>'Graphs 2020'!$B$260:$B$262</c:f>
              <c:numCache>
                <c:formatCode>_ * #,##0_ ;_ * \-#,##0_ ;_ * "-"??_ ;_ @_ </c:formatCode>
                <c:ptCount val="3"/>
                <c:pt idx="0">
                  <c:v>2438</c:v>
                </c:pt>
                <c:pt idx="1">
                  <c:v>648</c:v>
                </c:pt>
                <c:pt idx="2">
                  <c:v>457.3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3D-475E-8A85-EF5E1B920BBF}"/>
            </c:ext>
          </c:extLst>
        </c:ser>
        <c:ser>
          <c:idx val="1"/>
          <c:order val="1"/>
          <c:tx>
            <c:strRef>
              <c:f>'Graphs 2020'!$C$259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'Graphs 2020'!$A$260:$A$262</c:f>
              <c:strCache>
                <c:ptCount val="3"/>
                <c:pt idx="0">
                  <c:v>&gt;1000</c:v>
                </c:pt>
                <c:pt idx="1">
                  <c:v>350-1000</c:v>
                </c:pt>
                <c:pt idx="2">
                  <c:v>&lt;350</c:v>
                </c:pt>
              </c:strCache>
            </c:strRef>
          </c:cat>
          <c:val>
            <c:numRef>
              <c:f>'Graphs 2020'!$C$260:$C$262</c:f>
              <c:numCache>
                <c:formatCode>_ * #,##0_ ;_ * \-#,##0_ ;_ * "-"??_ ;_ @_ </c:formatCode>
                <c:ptCount val="3"/>
                <c:pt idx="0">
                  <c:v>487.6</c:v>
                </c:pt>
                <c:pt idx="1">
                  <c:v>92.571428571428569</c:v>
                </c:pt>
                <c:pt idx="2">
                  <c:v>41.572727272727271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3D-475E-8A85-EF5E1B920BBF}"/>
            </c:ext>
          </c:extLst>
        </c:ser>
        <c:ser>
          <c:idx val="2"/>
          <c:order val="2"/>
          <c:tx>
            <c:strRef>
              <c:f>'Graphs 2020'!$D$259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'Graphs 2020'!$A$260:$A$262</c:f>
              <c:strCache>
                <c:ptCount val="3"/>
                <c:pt idx="0">
                  <c:v>&gt;1000</c:v>
                </c:pt>
                <c:pt idx="1">
                  <c:v>350-1000</c:v>
                </c:pt>
                <c:pt idx="2">
                  <c:v>&lt;350</c:v>
                </c:pt>
              </c:strCache>
            </c:strRef>
          </c:cat>
          <c:val>
            <c:numRef>
              <c:f>'Graphs 2020'!$D$260:$D$262</c:f>
              <c:numCache>
                <c:formatCode>General</c:formatCode>
                <c:ptCount val="3"/>
                <c:pt idx="0">
                  <c:v>111</c:v>
                </c:pt>
                <c:pt idx="1">
                  <c:v>42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3D-475E-8A85-EF5E1B920BBF}"/>
            </c:ext>
          </c:extLst>
        </c:ser>
        <c:ser>
          <c:idx val="3"/>
          <c:order val="3"/>
          <c:tx>
            <c:strRef>
              <c:f>'Graphs 2020'!$E$259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'Graphs 2020'!$A$260:$A$262</c:f>
              <c:strCache>
                <c:ptCount val="3"/>
                <c:pt idx="0">
                  <c:v>&gt;1000</c:v>
                </c:pt>
                <c:pt idx="1">
                  <c:v>350-1000</c:v>
                </c:pt>
                <c:pt idx="2">
                  <c:v>&lt;350</c:v>
                </c:pt>
              </c:strCache>
            </c:strRef>
          </c:cat>
          <c:val>
            <c:numRef>
              <c:f>'Graphs 2020'!$E$260:$E$262</c:f>
              <c:numCache>
                <c:formatCode>General</c:formatCode>
                <c:ptCount val="3"/>
                <c:pt idx="0">
                  <c:v>890</c:v>
                </c:pt>
                <c:pt idx="1">
                  <c:v>180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3D-475E-8A85-EF5E1B920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998848"/>
        <c:axId val="279999240"/>
      </c:barChart>
      <c:catAx>
        <c:axId val="279998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aseline="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en-US"/>
          </a:p>
        </c:txPr>
        <c:crossAx val="279999240"/>
        <c:crosses val="autoZero"/>
        <c:auto val="1"/>
        <c:lblAlgn val="ctr"/>
        <c:lblOffset val="100"/>
        <c:noMultiLvlLbl val="0"/>
      </c:catAx>
      <c:valAx>
        <c:axId val="279999240"/>
        <c:scaling>
          <c:orientation val="minMax"/>
          <c:min val="0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00080"/>
                </a:solidFill>
              </a:defRPr>
            </a:pPr>
            <a:endParaRPr lang="en-US"/>
          </a:p>
        </c:txPr>
        <c:crossAx val="279998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20609923759511"/>
          <c:y val="0.19593358121901433"/>
          <c:w val="0.15076805054540596"/>
          <c:h val="0.40894284047827356"/>
        </c:manualLayout>
      </c:layout>
      <c:overlay val="0"/>
      <c:txPr>
        <a:bodyPr/>
        <a:lstStyle/>
        <a:p>
          <a:pPr>
            <a:defRPr sz="1600" b="0">
              <a:solidFill>
                <a:srgbClr val="000099"/>
              </a:solidFill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03785603959062E-2"/>
          <c:y val="9.1353761530823321E-2"/>
          <c:w val="0.95839242879208186"/>
          <c:h val="0.775005557660997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'Comparaison 2010-à-20'!$B$118</c:f>
              <c:strCache>
                <c:ptCount val="1"/>
                <c:pt idx="0">
                  <c:v>FTE employee</c:v>
                </c:pt>
              </c:strCache>
            </c:strRef>
          </c:tx>
          <c:spPr>
            <a:solidFill>
              <a:srgbClr val="0101F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FF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'Comparaison 2010-à-20'!$A$119:$A$128</c:f>
              <c:numCache>
                <c:formatCode>General</c:formatCode>
                <c:ptCount val="10"/>
                <c:pt idx="0">
                  <c:v>2010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'Comparaison 2010-à-20'!$B$119:$B$128</c:f>
              <c:numCache>
                <c:formatCode>General</c:formatCode>
                <c:ptCount val="10"/>
                <c:pt idx="0">
                  <c:v>770</c:v>
                </c:pt>
                <c:pt idx="1">
                  <c:v>688</c:v>
                </c:pt>
                <c:pt idx="2">
                  <c:v>1291</c:v>
                </c:pt>
                <c:pt idx="3">
                  <c:v>1619</c:v>
                </c:pt>
                <c:pt idx="4">
                  <c:v>1692</c:v>
                </c:pt>
                <c:pt idx="5">
                  <c:v>1816</c:v>
                </c:pt>
                <c:pt idx="6">
                  <c:v>2183</c:v>
                </c:pt>
                <c:pt idx="7">
                  <c:v>2605</c:v>
                </c:pt>
                <c:pt idx="8">
                  <c:v>2726</c:v>
                </c:pt>
                <c:pt idx="9">
                  <c:v>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49-4966-AC2C-264EDCAA0398}"/>
            </c:ext>
          </c:extLst>
        </c:ser>
        <c:ser>
          <c:idx val="1"/>
          <c:order val="1"/>
          <c:tx>
            <c:strRef>
              <c:f>'Comparaison 2010-à-20'!$C$118</c:f>
              <c:strCache>
                <c:ptCount val="1"/>
                <c:pt idx="0">
                  <c:v>FTE external contractors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'Comparaison 2010-à-20'!$A$119:$A$128</c:f>
              <c:numCache>
                <c:formatCode>General</c:formatCode>
                <c:ptCount val="10"/>
                <c:pt idx="0">
                  <c:v>2010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'Comparaison 2010-à-20'!$C$119:$C$128</c:f>
              <c:numCache>
                <c:formatCode>General</c:formatCode>
                <c:ptCount val="10"/>
                <c:pt idx="0">
                  <c:v>310</c:v>
                </c:pt>
                <c:pt idx="1">
                  <c:v>277</c:v>
                </c:pt>
                <c:pt idx="2">
                  <c:v>739</c:v>
                </c:pt>
                <c:pt idx="3">
                  <c:v>627</c:v>
                </c:pt>
                <c:pt idx="4">
                  <c:v>606</c:v>
                </c:pt>
                <c:pt idx="5">
                  <c:v>535</c:v>
                </c:pt>
                <c:pt idx="6">
                  <c:v>623</c:v>
                </c:pt>
                <c:pt idx="7">
                  <c:v>531</c:v>
                </c:pt>
                <c:pt idx="8">
                  <c:v>583</c:v>
                </c:pt>
                <c:pt idx="9">
                  <c:v>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49-4966-AC2C-264EDCAA0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70927392"/>
        <c:axId val="470928640"/>
      </c:barChart>
      <c:catAx>
        <c:axId val="47092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70928640"/>
        <c:crosses val="autoZero"/>
        <c:auto val="1"/>
        <c:lblAlgn val="ctr"/>
        <c:lblOffset val="100"/>
        <c:noMultiLvlLbl val="0"/>
      </c:catAx>
      <c:valAx>
        <c:axId val="470928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7092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2.2371859862404378E-2"/>
          <c:y val="0.2054702255304966"/>
          <c:w val="0.33864143629917326"/>
          <c:h val="0.148706924720782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303630363036306E-2"/>
          <c:y val="5.7858984478481389E-2"/>
          <c:w val="0.9273927392739274"/>
          <c:h val="0.82616129327785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[1]Feuil1!$B$56:$B$59</c:f>
              <c:strCache>
                <c:ptCount val="4"/>
                <c:pt idx="0">
                  <c:v>Exp in 2021</c:v>
                </c:pt>
                <c:pt idx="1">
                  <c:v>Exp in 2022</c:v>
                </c:pt>
                <c:pt idx="2">
                  <c:v>Exp in 2023</c:v>
                </c:pt>
                <c:pt idx="3">
                  <c:v>Exp in 2024</c:v>
                </c:pt>
              </c:strCache>
            </c:strRef>
          </c:cat>
          <c:val>
            <c:numRef>
              <c:f>[1]Feuil1!$C$56:$C$59</c:f>
              <c:numCache>
                <c:formatCode>General</c:formatCode>
                <c:ptCount val="4"/>
                <c:pt idx="0">
                  <c:v>1309</c:v>
                </c:pt>
                <c:pt idx="1">
                  <c:v>1867</c:v>
                </c:pt>
                <c:pt idx="2">
                  <c:v>2876</c:v>
                </c:pt>
                <c:pt idx="3">
                  <c:v>9253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1-4C85-A65A-D9AABF185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471519248"/>
        <c:axId val="1471516336"/>
      </c:barChart>
      <c:catAx>
        <c:axId val="147151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471516336"/>
        <c:crosses val="autoZero"/>
        <c:auto val="1"/>
        <c:lblAlgn val="ctr"/>
        <c:lblOffset val="100"/>
        <c:noMultiLvlLbl val="0"/>
      </c:catAx>
      <c:valAx>
        <c:axId val="14715163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7151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98489023244433E-2"/>
          <c:y val="0.12159670889917165"/>
          <c:w val="0.9273927392739274"/>
          <c:h val="0.753557159521726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85C-44CD-A700-1C5469A395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[1]Feuil1!$B$69:$B$72</c:f>
              <c:strCache>
                <c:ptCount val="4"/>
                <c:pt idx="0">
                  <c:v>Exp in 2021</c:v>
                </c:pt>
                <c:pt idx="1">
                  <c:v>Exp in 2022</c:v>
                </c:pt>
                <c:pt idx="2">
                  <c:v>Exp in 2023</c:v>
                </c:pt>
                <c:pt idx="3">
                  <c:v>Exp in 2024</c:v>
                </c:pt>
              </c:strCache>
            </c:strRef>
          </c:cat>
          <c:val>
            <c:numRef>
              <c:f>[1]Feuil1!$C$69:$C$72</c:f>
              <c:numCache>
                <c:formatCode>General</c:formatCode>
                <c:ptCount val="4"/>
                <c:pt idx="0">
                  <c:v>181</c:v>
                </c:pt>
                <c:pt idx="1">
                  <c:v>11897</c:v>
                </c:pt>
                <c:pt idx="2">
                  <c:v>240</c:v>
                </c:pt>
                <c:pt idx="3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5C-44CD-A700-1C5469A39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599530304"/>
        <c:axId val="1599531968"/>
      </c:barChart>
      <c:catAx>
        <c:axId val="159953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8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599531968"/>
        <c:crosses val="autoZero"/>
        <c:auto val="1"/>
        <c:lblAlgn val="ctr"/>
        <c:lblOffset val="100"/>
        <c:noMultiLvlLbl val="0"/>
      </c:catAx>
      <c:valAx>
        <c:axId val="1599531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9953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13930555555555557"/>
          <c:w val="0.93888888888888888"/>
          <c:h val="0.74866542723826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'MDD expirat'!$M$1</c:f>
              <c:strCache>
                <c:ptCount val="1"/>
                <c:pt idx="0">
                  <c:v>Sept 2020 survey
29 NBs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'MDD expirat'!$L$2:$L$6</c:f>
              <c:strCache>
                <c:ptCount val="5"/>
                <c:pt idx="0">
                  <c:v>Exp in 2020</c:v>
                </c:pt>
                <c:pt idx="1">
                  <c:v>Exp in 2021</c:v>
                </c:pt>
                <c:pt idx="2">
                  <c:v>Exp in 2022</c:v>
                </c:pt>
                <c:pt idx="3">
                  <c:v>Exp in 2023</c:v>
                </c:pt>
                <c:pt idx="4">
                  <c:v>Exp in 2024</c:v>
                </c:pt>
              </c:strCache>
            </c:strRef>
          </c:cat>
          <c:val>
            <c:numRef>
              <c:f>'MDD expirat'!$M$2:$M$6</c:f>
              <c:numCache>
                <c:formatCode>General</c:formatCode>
                <c:ptCount val="5"/>
                <c:pt idx="0">
                  <c:v>594</c:v>
                </c:pt>
                <c:pt idx="1">
                  <c:v>1554</c:v>
                </c:pt>
                <c:pt idx="2">
                  <c:v>1848</c:v>
                </c:pt>
                <c:pt idx="3">
                  <c:v>2727</c:v>
                </c:pt>
                <c:pt idx="4">
                  <c:v>7272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79-463D-9FDB-613DE6BD30FE}"/>
            </c:ext>
          </c:extLst>
        </c:ser>
        <c:ser>
          <c:idx val="1"/>
          <c:order val="1"/>
          <c:tx>
            <c:strRef>
              <c:f>'MDD expirat'!$N$1</c:f>
              <c:strCache>
                <c:ptCount val="1"/>
                <c:pt idx="0">
                  <c:v>December 2020 survey
26 Team-NB NBs</c:v>
                </c:pt>
              </c:strCache>
            </c:strRef>
          </c:tx>
          <c:spPr>
            <a:solidFill>
              <a:srgbClr val="0101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'MDD expirat'!$L$2:$L$6</c:f>
              <c:strCache>
                <c:ptCount val="5"/>
                <c:pt idx="0">
                  <c:v>Exp in 2020</c:v>
                </c:pt>
                <c:pt idx="1">
                  <c:v>Exp in 2021</c:v>
                </c:pt>
                <c:pt idx="2">
                  <c:v>Exp in 2022</c:v>
                </c:pt>
                <c:pt idx="3">
                  <c:v>Exp in 2023</c:v>
                </c:pt>
                <c:pt idx="4">
                  <c:v>Exp in 2024</c:v>
                </c:pt>
              </c:strCache>
            </c:strRef>
          </c:cat>
          <c:val>
            <c:numRef>
              <c:f>'MDD expirat'!$N$2:$N$6</c:f>
              <c:numCache>
                <c:formatCode>_ * #,##0_ ;_ * \-#,##0_ ;_ * "-"??_ ;_ @_ </c:formatCode>
                <c:ptCount val="5"/>
                <c:pt idx="1">
                  <c:v>1383</c:v>
                </c:pt>
                <c:pt idx="2">
                  <c:v>2079</c:v>
                </c:pt>
                <c:pt idx="3">
                  <c:v>3289</c:v>
                </c:pt>
                <c:pt idx="4">
                  <c:v>9953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79-463D-9FDB-613DE6BD3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6066976"/>
        <c:axId val="576070720"/>
      </c:barChart>
      <c:catAx>
        <c:axId val="57606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070720"/>
        <c:crosses val="autoZero"/>
        <c:auto val="1"/>
        <c:lblAlgn val="ctr"/>
        <c:lblOffset val="100"/>
        <c:noMultiLvlLbl val="0"/>
      </c:catAx>
      <c:valAx>
        <c:axId val="5760707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606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959041888075198E-3"/>
          <c:y val="0.30330626032156544"/>
          <c:w val="0.68593394575678035"/>
          <c:h val="0.175347769028871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11108848295538074"/>
          <c:w val="0.93888888888888888"/>
          <c:h val="0.74142619179375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'M:\team-nb\6-Members\Enregistrements en cours\Team-NB-Annual-Sector-Survey\MD-survey-2020\[Graphs-PPT-NBs-MDCG-20210304-tobeupdated.xlsx]Feuil1'!$B$28</c:f>
              <c:strCache>
                <c:ptCount val="1"/>
                <c:pt idx="0">
                  <c:v>MD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A9-4D12-852A-E65DD9D53DB0}"/>
              </c:ext>
            </c:extLst>
          </c:dPt>
          <c:dPt>
            <c:idx val="2"/>
            <c:invertIfNegative val="0"/>
            <c:bubble3D val="0"/>
            <c:spPr>
              <a:pattFill prst="solidDmnd">
                <a:fgClr>
                  <a:srgbClr val="0000FF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A9-4D12-852A-E65DD9D53DB0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99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[1]Feuil1!$A$29:$A$31</c:f>
              <c:strCache>
                <c:ptCount val="3"/>
                <c:pt idx="0">
                  <c:v>Directives certificates</c:v>
                </c:pt>
                <c:pt idx="1">
                  <c:v>Regulations certificates</c:v>
                </c:pt>
                <c:pt idx="2">
                  <c:v>Regulations applications</c:v>
                </c:pt>
              </c:strCache>
            </c:strRef>
          </c:cat>
          <c:val>
            <c:numRef>
              <c:f>[1]Feuil1!$B$29:$B$31</c:f>
              <c:numCache>
                <c:formatCode>General</c:formatCode>
                <c:ptCount val="3"/>
                <c:pt idx="0">
                  <c:v>17383</c:v>
                </c:pt>
                <c:pt idx="1">
                  <c:v>181</c:v>
                </c:pt>
                <c:pt idx="2">
                  <c:v>1782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A9-4D12-852A-E65DD9D53DB0}"/>
            </c:ext>
          </c:extLst>
        </c:ser>
        <c:ser>
          <c:idx val="1"/>
          <c:order val="1"/>
          <c:tx>
            <c:strRef>
              <c:f>'M:\team-nb\6-Members\Enregistrements en cours\Team-NB-Annual-Sector-Survey\MD-survey-2020\[Graphs-PPT-NBs-MDCG-20210304-tobeupdated.xlsx]Feuil1'!$C$28</c:f>
              <c:strCache>
                <c:ptCount val="1"/>
                <c:pt idx="0">
                  <c:v>IVD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BA9-4D12-852A-E65DD9D53DB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BA9-4D12-852A-E65DD9D53DB0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99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[1]Feuil1!$A$29:$A$31</c:f>
              <c:strCache>
                <c:ptCount val="3"/>
                <c:pt idx="0">
                  <c:v>Directives certificates</c:v>
                </c:pt>
                <c:pt idx="1">
                  <c:v>Regulations certificates</c:v>
                </c:pt>
                <c:pt idx="2">
                  <c:v>Regulations applications</c:v>
                </c:pt>
              </c:strCache>
            </c:strRef>
          </c:cat>
          <c:val>
            <c:numRef>
              <c:f>[1]Feuil1!$C$29:$C$31</c:f>
              <c:numCache>
                <c:formatCode>General</c:formatCode>
                <c:ptCount val="3"/>
                <c:pt idx="0">
                  <c:v>1064</c:v>
                </c:pt>
                <c:pt idx="1">
                  <c:v>6</c:v>
                </c:pt>
                <c:pt idx="2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BA9-4D12-852A-E65DD9D53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3"/>
        <c:axId val="1471515088"/>
        <c:axId val="1471515920"/>
      </c:barChart>
      <c:catAx>
        <c:axId val="147151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1515920"/>
        <c:crosses val="autoZero"/>
        <c:auto val="1"/>
        <c:lblAlgn val="ctr"/>
        <c:lblOffset val="100"/>
        <c:noMultiLvlLbl val="0"/>
      </c:catAx>
      <c:valAx>
        <c:axId val="1471515920"/>
        <c:scaling>
          <c:orientation val="minMax"/>
          <c:max val="18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7151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903346456692919"/>
          <c:y val="0.25983741615631373"/>
          <c:w val="0.21689248988803933"/>
          <c:h val="0.198495917177019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1BB5-4AAF-98D3-6C3099EAFCA7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3-1BB5-4AAF-98D3-6C3099EAFCA7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1BB5-4AAF-98D3-6C3099EAFCA7}"/>
              </c:ext>
            </c:extLst>
          </c:dPt>
          <c:dLbls>
            <c:dLbl>
              <c:idx val="0"/>
              <c:layout>
                <c:manualLayout>
                  <c:x val="0.34823420604202432"/>
                  <c:y val="8.01214348206474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B5-4AAF-98D3-6C3099EAFCA7}"/>
                </c:ext>
              </c:extLst>
            </c:dLbl>
            <c:dLbl>
              <c:idx val="1"/>
              <c:layout>
                <c:manualLayout>
                  <c:x val="-4.5377088913138346E-2"/>
                  <c:y val="-0.18327890267798816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B5-4AAF-98D3-6C3099EAFCA7}"/>
                </c:ext>
              </c:extLst>
            </c:dLbl>
            <c:dLbl>
              <c:idx val="2"/>
              <c:layout>
                <c:manualLayout>
                  <c:x val="-0.32619266316569639"/>
                  <c:y val="5.01963254593175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B5-4AAF-98D3-6C3099EAF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Data2020!$K$4:$K$7</c:f>
            </c:numRef>
          </c:val>
          <c:extLst>
            <c:ext xmlns:c16="http://schemas.microsoft.com/office/drawing/2014/chart" uri="{C3380CC4-5D6E-409C-BE32-E72D297353CC}">
              <c16:uniqueId val="{00000006-1BB5-4AAF-98D3-6C3099EAFCA7}"/>
            </c:ext>
          </c:extLst>
        </c:ser>
        <c:ser>
          <c:idx val="0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Data2020!$L$4:$L$7</c:f>
            </c:numRef>
          </c:val>
          <c:extLst>
            <c:ext xmlns:c16="http://schemas.microsoft.com/office/drawing/2014/chart" uri="{C3380CC4-5D6E-409C-BE32-E72D297353CC}">
              <c16:uniqueId val="{00000007-1BB5-4AAF-98D3-6C3099EAFCA7}"/>
            </c:ext>
          </c:extLst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Data2020!$M$4:$M$7</c:f>
            </c:numRef>
          </c:val>
          <c:extLst>
            <c:ext xmlns:c16="http://schemas.microsoft.com/office/drawing/2014/chart" uri="{C3380CC4-5D6E-409C-BE32-E72D297353CC}">
              <c16:uniqueId val="{00000008-1BB5-4AAF-98D3-6C3099EAFCA7}"/>
            </c:ext>
          </c:extLst>
        </c:ser>
        <c:ser>
          <c:idx val="3"/>
          <c:order val="3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Data2020!$N$4:$N$7</c:f>
            </c:numRef>
          </c:val>
          <c:extLst>
            <c:ext xmlns:c16="http://schemas.microsoft.com/office/drawing/2014/chart" uri="{C3380CC4-5D6E-409C-BE32-E72D297353CC}">
              <c16:uniqueId val="{00000009-1BB5-4AAF-98D3-6C3099EAFCA7}"/>
            </c:ext>
          </c:extLst>
        </c:ser>
        <c:ser>
          <c:idx val="4"/>
          <c:order val="4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Data2020!$O$4:$O$7</c:f>
            </c:numRef>
          </c:val>
          <c:extLst>
            <c:ext xmlns:c16="http://schemas.microsoft.com/office/drawing/2014/chart" uri="{C3380CC4-5D6E-409C-BE32-E72D297353CC}">
              <c16:uniqueId val="{0000000A-1BB5-4AAF-98D3-6C3099EAFCA7}"/>
            </c:ext>
          </c:extLst>
        </c:ser>
        <c:ser>
          <c:idx val="5"/>
          <c:order val="5"/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C-1BB5-4AAF-98D3-6C3099EAFCA7}"/>
              </c:ext>
            </c:extLst>
          </c:dPt>
          <c:dPt>
            <c:idx val="2"/>
            <c:bubble3D val="0"/>
            <c:spPr>
              <a:solidFill>
                <a:srgbClr val="00CCFF"/>
              </a:solidFill>
            </c:spPr>
            <c:extLst>
              <c:ext xmlns:c16="http://schemas.microsoft.com/office/drawing/2014/chart" uri="{C3380CC4-5D6E-409C-BE32-E72D297353CC}">
                <c16:uniqueId val="{0000000E-1BB5-4AAF-98D3-6C3099EAFCA7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0-1BB5-4AAF-98D3-6C3099EAFCA7}"/>
              </c:ext>
            </c:extLst>
          </c:dPt>
          <c:dLbls>
            <c:dLbl>
              <c:idx val="1"/>
              <c:layout>
                <c:manualLayout>
                  <c:x val="0.10719175305789479"/>
                  <c:y val="4.69653903731101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17884061129244"/>
                      <c:h val="0.125764785859959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1BB5-4AAF-98D3-6C3099EAFCA7}"/>
                </c:ext>
              </c:extLst>
            </c:dLbl>
            <c:dLbl>
              <c:idx val="3"/>
              <c:layout>
                <c:manualLayout>
                  <c:x val="-0.12780454808013864"/>
                  <c:y val="3.37595971815555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BB5-4AAF-98D3-6C3099EAF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Data2020!$P$4:$P$7</c:f>
            </c:numRef>
          </c:val>
          <c:extLst>
            <c:ext xmlns:c16="http://schemas.microsoft.com/office/drawing/2014/chart" uri="{C3380CC4-5D6E-409C-BE32-E72D297353CC}">
              <c16:uniqueId val="{00000011-1BB5-4AAF-98D3-6C3099EAFCA7}"/>
            </c:ext>
          </c:extLst>
        </c:ser>
        <c:ser>
          <c:idx val="6"/>
          <c:order val="6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Data2020!$Q$4:$Q$7</c:f>
            </c:numRef>
          </c:val>
          <c:extLst>
            <c:ext xmlns:c16="http://schemas.microsoft.com/office/drawing/2014/chart" uri="{C3380CC4-5D6E-409C-BE32-E72D297353CC}">
              <c16:uniqueId val="{00000012-1BB5-4AAF-98D3-6C3099EAFCA7}"/>
            </c:ext>
          </c:extLst>
        </c:ser>
        <c:ser>
          <c:idx val="7"/>
          <c:order val="7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Data2020!$R$4:$R$7</c:f>
            </c:numRef>
          </c:val>
          <c:extLst>
            <c:ext xmlns:c16="http://schemas.microsoft.com/office/drawing/2014/chart" uri="{C3380CC4-5D6E-409C-BE32-E72D297353CC}">
              <c16:uniqueId val="{00000013-1BB5-4AAF-98D3-6C3099EAFCA7}"/>
            </c:ext>
          </c:extLst>
        </c:ser>
        <c:ser>
          <c:idx val="8"/>
          <c:order val="8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Data2020!$S$4:$S$7</c:f>
            </c:numRef>
          </c:val>
          <c:extLst>
            <c:ext xmlns:c16="http://schemas.microsoft.com/office/drawing/2014/chart" uri="{C3380CC4-5D6E-409C-BE32-E72D297353CC}">
              <c16:uniqueId val="{00000014-1BB5-4AAF-98D3-6C3099EAFCA7}"/>
            </c:ext>
          </c:extLst>
        </c:ser>
        <c:ser>
          <c:idx val="9"/>
          <c:order val="9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Data2020!$T$4:$T$7</c:f>
            </c:numRef>
          </c:val>
          <c:extLst>
            <c:ext xmlns:c16="http://schemas.microsoft.com/office/drawing/2014/chart" uri="{C3380CC4-5D6E-409C-BE32-E72D297353CC}">
              <c16:uniqueId val="{00000015-1BB5-4AAF-98D3-6C3099EAFCA7}"/>
            </c:ext>
          </c:extLst>
        </c:ser>
        <c:ser>
          <c:idx val="10"/>
          <c:order val="1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Data2020!$U$4:$U$7</c:f>
            </c:numRef>
          </c:val>
          <c:extLst>
            <c:ext xmlns:c16="http://schemas.microsoft.com/office/drawing/2014/chart" uri="{C3380CC4-5D6E-409C-BE32-E72D297353CC}">
              <c16:uniqueId val="{00000016-1BB5-4AAF-98D3-6C3099EAFCA7}"/>
            </c:ext>
          </c:extLst>
        </c:ser>
        <c:ser>
          <c:idx val="11"/>
          <c:order val="1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Data2020!$V$4:$V$7</c:f>
            </c:numRef>
          </c:val>
          <c:extLst>
            <c:ext xmlns:c16="http://schemas.microsoft.com/office/drawing/2014/chart" uri="{C3380CC4-5D6E-409C-BE32-E72D297353CC}">
              <c16:uniqueId val="{00000017-1BB5-4AAF-98D3-6C3099EAFCA7}"/>
            </c:ext>
          </c:extLst>
        </c:ser>
        <c:ser>
          <c:idx val="12"/>
          <c:order val="12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Data2020!$W$4:$W$7</c:f>
            </c:numRef>
          </c:val>
          <c:extLst>
            <c:ext xmlns:c16="http://schemas.microsoft.com/office/drawing/2014/chart" uri="{C3380CC4-5D6E-409C-BE32-E72D297353CC}">
              <c16:uniqueId val="{00000018-1BB5-4AAF-98D3-6C3099EAFCA7}"/>
            </c:ext>
          </c:extLst>
        </c:ser>
        <c:ser>
          <c:idx val="13"/>
          <c:order val="13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Data2020!$X$4:$X$7</c:f>
            </c:numRef>
          </c:val>
          <c:extLst>
            <c:ext xmlns:c16="http://schemas.microsoft.com/office/drawing/2014/chart" uri="{C3380CC4-5D6E-409C-BE32-E72D297353CC}">
              <c16:uniqueId val="{00000019-1BB5-4AAF-98D3-6C3099EAFCA7}"/>
            </c:ext>
          </c:extLst>
        </c:ser>
        <c:ser>
          <c:idx val="14"/>
          <c:order val="14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Data2020!$Y$4:$Y$7</c:f>
            </c:numRef>
          </c:val>
          <c:extLst>
            <c:ext xmlns:c16="http://schemas.microsoft.com/office/drawing/2014/chart" uri="{C3380CC4-5D6E-409C-BE32-E72D297353CC}">
              <c16:uniqueId val="{0000001A-1BB5-4AAF-98D3-6C3099EAFCA7}"/>
            </c:ext>
          </c:extLst>
        </c:ser>
        <c:ser>
          <c:idx val="15"/>
          <c:order val="1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Data2020!$Z$4:$Z$7</c:f>
            </c:numRef>
          </c:val>
          <c:extLst>
            <c:ext xmlns:c16="http://schemas.microsoft.com/office/drawing/2014/chart" uri="{C3380CC4-5D6E-409C-BE32-E72D297353CC}">
              <c16:uniqueId val="{0000001B-1BB5-4AAF-98D3-6C3099EAFCA7}"/>
            </c:ext>
          </c:extLst>
        </c:ser>
        <c:ser>
          <c:idx val="16"/>
          <c:order val="16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Data2020!$AA$4:$AA$7</c:f>
            </c:numRef>
          </c:val>
          <c:extLst>
            <c:ext xmlns:c16="http://schemas.microsoft.com/office/drawing/2014/chart" uri="{C3380CC4-5D6E-409C-BE32-E72D297353CC}">
              <c16:uniqueId val="{0000001C-1BB5-4AAF-98D3-6C3099EAFCA7}"/>
            </c:ext>
          </c:extLst>
        </c:ser>
        <c:ser>
          <c:idx val="17"/>
          <c:order val="17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Data2020!$AB$4:$AB$7</c:f>
            </c:numRef>
          </c:val>
          <c:extLst>
            <c:ext xmlns:c16="http://schemas.microsoft.com/office/drawing/2014/chart" uri="{C3380CC4-5D6E-409C-BE32-E72D297353CC}">
              <c16:uniqueId val="{0000001D-1BB5-4AAF-98D3-6C3099EAFCA7}"/>
            </c:ext>
          </c:extLst>
        </c:ser>
        <c:ser>
          <c:idx val="18"/>
          <c:order val="18"/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F-1BB5-4AAF-98D3-6C3099EAFCA7}"/>
              </c:ext>
            </c:extLst>
          </c:dPt>
          <c:dPt>
            <c:idx val="2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21-1BB5-4AAF-98D3-6C3099EAFCA7}"/>
              </c:ext>
            </c:extLst>
          </c:dPt>
          <c:dPt>
            <c:idx val="3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23-1BB5-4AAF-98D3-6C3099EAFCA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BB5-4AAF-98D3-6C3099EAFCA7}"/>
                </c:ext>
              </c:extLst>
            </c:dLbl>
            <c:dLbl>
              <c:idx val="1"/>
              <c:layout>
                <c:manualLayout>
                  <c:x val="0.17264388111214285"/>
                  <c:y val="5.15801097701749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1BB5-4AAF-98D3-6C3099EAFCA7}"/>
                </c:ext>
              </c:extLst>
            </c:dLbl>
            <c:dLbl>
              <c:idx val="2"/>
              <c:layout>
                <c:manualLayout>
                  <c:x val="1.6407766354861535E-4"/>
                  <c:y val="-0.217910866923092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1BB5-4AAF-98D3-6C3099EAFCA7}"/>
                </c:ext>
              </c:extLst>
            </c:dLbl>
            <c:dLbl>
              <c:idx val="3"/>
              <c:layout>
                <c:manualLayout>
                  <c:x val="-0.14151312148619274"/>
                  <c:y val="5.42294798385155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1BB5-4AAF-98D3-6C3099EAF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0099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Data2020!$AC$4:$AC$7</c:f>
              <c:numCache>
                <c:formatCode>_ * #,##0_ ;_ * \-#,##0_ ;_ * "-"??_ ;_ @_ </c:formatCode>
                <c:ptCount val="4"/>
                <c:pt idx="0">
                  <c:v>0</c:v>
                </c:pt>
                <c:pt idx="1">
                  <c:v>506</c:v>
                </c:pt>
                <c:pt idx="2">
                  <c:v>16751</c:v>
                </c:pt>
                <c:pt idx="3">
                  <c:v>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1BB5-4AAF-98D3-6C3099EAFCA7}"/>
            </c:ext>
          </c:extLst>
        </c:ser>
        <c:ser>
          <c:idx val="19"/>
          <c:order val="19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Data2020!$B$4:$J$7</c:f>
              <c:strCache>
                <c:ptCount val="4"/>
                <c:pt idx="0">
                  <c:v>Distribution between different directives</c:v>
                </c:pt>
                <c:pt idx="1">
                  <c:v>AIMDD</c:v>
                </c:pt>
                <c:pt idx="2">
                  <c:v> MDD</c:v>
                </c:pt>
                <c:pt idx="3">
                  <c:v> IVD</c:v>
                </c:pt>
              </c:strCache>
            </c:strRef>
          </c:cat>
          <c:val>
            <c:numRef>
              <c:f>Data2020!$AD$4:$AD$7</c:f>
              <c:numCache>
                <c:formatCode>_ * #,##0_ ;_ * \-#,##0_ ;_ * "-"??_ ;_ @_ </c:formatCode>
                <c:ptCount val="4"/>
                <c:pt idx="1">
                  <c:v>19.46153846153846</c:v>
                </c:pt>
                <c:pt idx="2">
                  <c:v>644.26923076923072</c:v>
                </c:pt>
                <c:pt idx="3">
                  <c:v>42.653846153846153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1BB5-4AAF-98D3-6C3099EAFCA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9E6D-474E-B7B8-1597DC775DEE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9E6D-474E-B7B8-1597DC775DEE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9E6D-474E-B7B8-1597DC775DEE}"/>
              </c:ext>
            </c:extLst>
          </c:dPt>
          <c:dLbls>
            <c:dLbl>
              <c:idx val="0"/>
              <c:layout>
                <c:manualLayout>
                  <c:x val="-8.070220068645266E-2"/>
                  <c:y val="-0.17309064953604569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6D-474E-B7B8-1597DC775DEE}"/>
                </c:ext>
              </c:extLst>
            </c:dLbl>
            <c:dLbl>
              <c:idx val="1"/>
              <c:layout>
                <c:manualLayout>
                  <c:x val="-0.24486715122148192"/>
                  <c:y val="0.21212266828530801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rgbClr val="00008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6D-474E-B7B8-1597DC775DEE}"/>
                </c:ext>
              </c:extLst>
            </c:dLbl>
            <c:dLbl>
              <c:idx val="2"/>
              <c:layout>
                <c:manualLayout>
                  <c:x val="-0.32177851806985663"/>
                  <c:y val="1.6698140248528892E-2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rgbClr val="00008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6D-474E-B7B8-1597DC775DEE}"/>
                </c:ext>
              </c:extLst>
            </c:dLbl>
            <c:dLbl>
              <c:idx val="3"/>
              <c:layout>
                <c:manualLayout>
                  <c:x val="0.32781021603068849"/>
                  <c:y val="5.9460621490836127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80"/>
                        </a:solidFill>
                      </a:rPr>
                      <a:t>Annex 5
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6D-474E-B7B8-1597DC775D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Data2020!$B$9:$U$12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Data2020!$V$9:$V$12</c:f>
            </c:numRef>
          </c:val>
          <c:extLst>
            <c:ext xmlns:c16="http://schemas.microsoft.com/office/drawing/2014/chart" uri="{C3380CC4-5D6E-409C-BE32-E72D297353CC}">
              <c16:uniqueId val="{00000007-9E6D-474E-B7B8-1597DC775DEE}"/>
            </c:ext>
          </c:extLst>
        </c:ser>
        <c:ser>
          <c:idx val="0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Data2020!$B$9:$U$12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Data2020!$W$9:$W$12</c:f>
            </c:numRef>
          </c:val>
          <c:extLst>
            <c:ext xmlns:c16="http://schemas.microsoft.com/office/drawing/2014/chart" uri="{C3380CC4-5D6E-409C-BE32-E72D297353CC}">
              <c16:uniqueId val="{00000008-9E6D-474E-B7B8-1597DC775DEE}"/>
            </c:ext>
          </c:extLst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Data2020!$B$9:$U$12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Data2020!$X$9:$X$12</c:f>
            </c:numRef>
          </c:val>
          <c:extLst>
            <c:ext xmlns:c16="http://schemas.microsoft.com/office/drawing/2014/chart" uri="{C3380CC4-5D6E-409C-BE32-E72D297353CC}">
              <c16:uniqueId val="{00000009-9E6D-474E-B7B8-1597DC775DEE}"/>
            </c:ext>
          </c:extLst>
        </c:ser>
        <c:ser>
          <c:idx val="3"/>
          <c:order val="3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Data2020!$B$9:$U$12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Data2020!$Y$9:$Y$12</c:f>
            </c:numRef>
          </c:val>
          <c:extLst>
            <c:ext xmlns:c16="http://schemas.microsoft.com/office/drawing/2014/chart" uri="{C3380CC4-5D6E-409C-BE32-E72D297353CC}">
              <c16:uniqueId val="{0000000A-9E6D-474E-B7B8-1597DC775DEE}"/>
            </c:ext>
          </c:extLst>
        </c:ser>
        <c:ser>
          <c:idx val="4"/>
          <c:order val="4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Data2020!$B$9:$U$12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Data2020!$Z$9:$Z$12</c:f>
            </c:numRef>
          </c:val>
          <c:extLst>
            <c:ext xmlns:c16="http://schemas.microsoft.com/office/drawing/2014/chart" uri="{C3380CC4-5D6E-409C-BE32-E72D297353CC}">
              <c16:uniqueId val="{0000000B-9E6D-474E-B7B8-1597DC775DEE}"/>
            </c:ext>
          </c:extLst>
        </c:ser>
        <c:ser>
          <c:idx val="5"/>
          <c:order val="5"/>
          <c:dPt>
            <c:idx val="1"/>
            <c:bubble3D val="0"/>
            <c:spPr>
              <a:solidFill>
                <a:srgbClr val="FFAFAF"/>
              </a:solidFill>
            </c:spPr>
            <c:extLst>
              <c:ext xmlns:c16="http://schemas.microsoft.com/office/drawing/2014/chart" uri="{C3380CC4-5D6E-409C-BE32-E72D297353CC}">
                <c16:uniqueId val="{0000000D-9E6D-474E-B7B8-1597DC775DEE}"/>
              </c:ext>
            </c:extLst>
          </c:dPt>
          <c:dPt>
            <c:idx val="2"/>
            <c:bubble3D val="0"/>
            <c:spPr>
              <a:solidFill>
                <a:srgbClr val="FF6969"/>
              </a:solidFill>
            </c:spPr>
            <c:extLst>
              <c:ext xmlns:c16="http://schemas.microsoft.com/office/drawing/2014/chart" uri="{C3380CC4-5D6E-409C-BE32-E72D297353CC}">
                <c16:uniqueId val="{0000000F-9E6D-474E-B7B8-1597DC775DEE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9E6D-474E-B7B8-1597DC775DEE}"/>
              </c:ext>
            </c:extLst>
          </c:dPt>
          <c:dLbls>
            <c:dLbl>
              <c:idx val="2"/>
              <c:layout>
                <c:manualLayout>
                  <c:x val="-5.53137923783266E-2"/>
                  <c:y val="2.2822954480355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6D-474E-B7B8-1597DC775DEE}"/>
                </c:ext>
              </c:extLst>
            </c:dLbl>
            <c:dLbl>
              <c:idx val="3"/>
              <c:layout>
                <c:manualLayout>
                  <c:x val="0.28902193976494778"/>
                  <c:y val="0.1462409904775266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E6D-474E-B7B8-1597DC775DEE}"/>
                </c:ext>
              </c:extLst>
            </c:dLbl>
            <c:dLbl>
              <c:idx val="4"/>
              <c:layout>
                <c:manualLayout>
                  <c:x val="0.11350323605691721"/>
                  <c:y val="1.4603171819558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6D-474E-B7B8-1597DC775D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Data2020!$B$9:$U$12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Data2020!$AA$9:$AA$12</c:f>
            </c:numRef>
          </c:val>
          <c:extLst>
            <c:ext xmlns:c16="http://schemas.microsoft.com/office/drawing/2014/chart" uri="{C3380CC4-5D6E-409C-BE32-E72D297353CC}">
              <c16:uniqueId val="{00000013-9E6D-474E-B7B8-1597DC775DEE}"/>
            </c:ext>
          </c:extLst>
        </c:ser>
        <c:ser>
          <c:idx val="6"/>
          <c:order val="6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Data2020!$B$9:$U$12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Data2020!$AB$9:$AB$12</c:f>
            </c:numRef>
          </c:val>
          <c:extLst>
            <c:ext xmlns:c16="http://schemas.microsoft.com/office/drawing/2014/chart" uri="{C3380CC4-5D6E-409C-BE32-E72D297353CC}">
              <c16:uniqueId val="{00000014-9E6D-474E-B7B8-1597DC775DEE}"/>
            </c:ext>
          </c:extLst>
        </c:ser>
        <c:ser>
          <c:idx val="7"/>
          <c:order val="7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6-9E6D-474E-B7B8-1597DC775DEE}"/>
              </c:ext>
            </c:extLst>
          </c:dPt>
          <c:dPt>
            <c:idx val="1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18-9E6D-474E-B7B8-1597DC775DEE}"/>
              </c:ext>
            </c:extLst>
          </c:dPt>
          <c:dPt>
            <c:idx val="3"/>
            <c:bubble3D val="0"/>
            <c:spPr>
              <a:solidFill>
                <a:srgbClr val="FFCCFF"/>
              </a:solidFill>
            </c:spPr>
            <c:extLst>
              <c:ext xmlns:c16="http://schemas.microsoft.com/office/drawing/2014/chart" uri="{C3380CC4-5D6E-409C-BE32-E72D297353CC}">
                <c16:uniqueId val="{0000001A-9E6D-474E-B7B8-1597DC775DEE}"/>
              </c:ext>
            </c:extLst>
          </c:dPt>
          <c:dLbls>
            <c:dLbl>
              <c:idx val="1"/>
              <c:layout>
                <c:manualLayout>
                  <c:x val="-0.11920240258429235"/>
                  <c:y val="5.02040162538569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9E6D-474E-B7B8-1597DC775DEE}"/>
                </c:ext>
              </c:extLst>
            </c:dLbl>
            <c:dLbl>
              <c:idx val="2"/>
              <c:layout>
                <c:manualLayout>
                  <c:x val="0.43271484655057652"/>
                  <c:y val="0.104220719197147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9E6D-474E-B7B8-1597DC775DEE}"/>
                </c:ext>
              </c:extLst>
            </c:dLbl>
            <c:dLbl>
              <c:idx val="3"/>
              <c:layout>
                <c:manualLayout>
                  <c:x val="0.20595154451847364"/>
                  <c:y val="3.30323672067758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9E6D-474E-B7B8-1597DC775D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Data2020!$B$9:$U$12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Data2020!$AC$9:$AC$12</c:f>
              <c:numCache>
                <c:formatCode>_ * #,##0_ ;_ * \-#,##0_ ;_ * "-"??_ ;_ @_ </c:formatCode>
                <c:ptCount val="4"/>
                <c:pt idx="0">
                  <c:v>415</c:v>
                </c:pt>
                <c:pt idx="1">
                  <c:v>21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9E6D-474E-B7B8-1597DC775DEE}"/>
            </c:ext>
          </c:extLst>
        </c:ser>
        <c:ser>
          <c:idx val="8"/>
          <c:order val="8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Data2020!$B$9:$U$12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Data2020!$AD$9:$AD$12</c:f>
              <c:numCache>
                <c:formatCode>_ * #,##0_ ;_ * \-#,##0_ ;_ * "-"??_ ;_ @_ </c:formatCode>
                <c:ptCount val="4"/>
                <c:pt idx="0">
                  <c:v>15.961538461538462</c:v>
                </c:pt>
                <c:pt idx="1">
                  <c:v>0.80769230769230771</c:v>
                </c:pt>
                <c:pt idx="2">
                  <c:v>0</c:v>
                </c:pt>
                <c:pt idx="3">
                  <c:v>0.19230769230769232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9E6D-474E-B7B8-1597DC775DE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96801855209102"/>
          <c:y val="0.22511008261648471"/>
          <c:w val="0.40918106583580666"/>
          <c:h val="0.76610012460001597"/>
        </c:manualLayout>
      </c:layout>
      <c:pieChart>
        <c:varyColors val="1"/>
        <c:ser>
          <c:idx val="1"/>
          <c:order val="0"/>
          <c:dPt>
            <c:idx val="0"/>
            <c:bubble3D val="0"/>
            <c:spPr>
              <a:solidFill>
                <a:srgbClr val="0101FF"/>
              </a:solidFill>
            </c:spPr>
            <c:extLst>
              <c:ext xmlns:c16="http://schemas.microsoft.com/office/drawing/2014/chart" uri="{C3380CC4-5D6E-409C-BE32-E72D297353CC}">
                <c16:uniqueId val="{00000001-67E1-48AE-96A1-4AFB55AFCA73}"/>
              </c:ext>
            </c:extLst>
          </c:dPt>
          <c:dPt>
            <c:idx val="1"/>
            <c:bubble3D val="0"/>
            <c:spPr>
              <a:solidFill>
                <a:srgbClr val="0066FF"/>
              </a:solidFill>
            </c:spPr>
            <c:extLst>
              <c:ext xmlns:c16="http://schemas.microsoft.com/office/drawing/2014/chart" uri="{C3380CC4-5D6E-409C-BE32-E72D297353CC}">
                <c16:uniqueId val="{00000003-67E1-48AE-96A1-4AFB55AFCA73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7E1-48AE-96A1-4AFB55AFCA73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67E1-48AE-96A1-4AFB55AFCA73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9-67E1-48AE-96A1-4AFB55AFCA73}"/>
              </c:ext>
            </c:extLst>
          </c:dPt>
          <c:dPt>
            <c:idx val="5"/>
            <c:bubble3D val="0"/>
            <c:spPr>
              <a:solidFill>
                <a:srgbClr val="FFCCFF"/>
              </a:solidFill>
            </c:spPr>
            <c:extLst>
              <c:ext xmlns:c16="http://schemas.microsoft.com/office/drawing/2014/chart" uri="{C3380CC4-5D6E-409C-BE32-E72D297353CC}">
                <c16:uniqueId val="{0000000B-67E1-48AE-96A1-4AFB55AFCA73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67E1-48AE-96A1-4AFB55AFCA73}"/>
              </c:ext>
            </c:extLst>
          </c:dPt>
          <c:dLbls>
            <c:dLbl>
              <c:idx val="0"/>
              <c:layout>
                <c:manualLayout>
                  <c:x val="-0.1515672674530894"/>
                  <c:y val="1.782520828964176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E1-48AE-96A1-4AFB55AFCA73}"/>
                </c:ext>
              </c:extLst>
            </c:dLbl>
            <c:dLbl>
              <c:idx val="1"/>
              <c:layout>
                <c:manualLayout>
                  <c:x val="8.7722070287904227E-2"/>
                  <c:y val="-0.16291364003228409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Annex 5
24%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7E1-48AE-96A1-4AFB55AFCA73}"/>
                </c:ext>
              </c:extLst>
            </c:dLbl>
            <c:dLbl>
              <c:idx val="2"/>
              <c:layout>
                <c:manualLayout>
                  <c:x val="-5.4246435012183992E-2"/>
                  <c:y val="9.9347327346793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7E1-48AE-96A1-4AFB55AFCA73}"/>
                </c:ext>
              </c:extLst>
            </c:dLbl>
            <c:dLbl>
              <c:idx val="3"/>
              <c:layout>
                <c:manualLayout>
                  <c:x val="-0.13647578836034152"/>
                  <c:y val="1.13165939003385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7E1-48AE-96A1-4AFB55AFCA73}"/>
                </c:ext>
              </c:extLst>
            </c:dLbl>
            <c:dLbl>
              <c:idx val="4"/>
              <c:layout>
                <c:manualLayout>
                  <c:x val="-4.7962877952314437E-2"/>
                  <c:y val="-0.157053170205934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776264959269652"/>
                      <c:h val="0.130347054075867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7E1-48AE-96A1-4AFB55AFCA73}"/>
                </c:ext>
              </c:extLst>
            </c:dLbl>
            <c:dLbl>
              <c:idx val="5"/>
              <c:layout>
                <c:manualLayout>
                  <c:x val="0.12035175180061118"/>
                  <c:y val="0.176250532242791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7E1-48AE-96A1-4AFB55AFCA73}"/>
                </c:ext>
              </c:extLst>
            </c:dLbl>
            <c:dLbl>
              <c:idx val="6"/>
              <c:layout>
                <c:manualLayout>
                  <c:x val="0.23645671604212987"/>
                  <c:y val="1.74404550134033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24855443651787"/>
                      <c:h val="0.286117836965294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7E1-48AE-96A1-4AFB55AFCA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Data2020!$B$14:$AB$20</c:f>
              <c:strCache>
                <c:ptCount val="7"/>
                <c:pt idx="0">
                  <c:v>Annex 2</c:v>
                </c:pt>
                <c:pt idx="1">
                  <c:v>Annex 5</c:v>
                </c:pt>
                <c:pt idx="2">
                  <c:v>Annex 6</c:v>
                </c:pt>
                <c:pt idx="3">
                  <c:v>Annex 4</c:v>
                </c:pt>
                <c:pt idx="4">
                  <c:v>Annex 3</c:v>
                </c:pt>
                <c:pt idx="5">
                  <c:v>EC design examination</c:v>
                </c:pt>
                <c:pt idx="6">
                  <c:v>EC design examination including combination product</c:v>
                </c:pt>
              </c:strCache>
            </c:strRef>
          </c:cat>
          <c:val>
            <c:numRef>
              <c:f>Data2020!$AC$14:$AC$20</c:f>
              <c:numCache>
                <c:formatCode>_ * #,##0_ ;_ * \-#,##0_ ;_ * "-"??_ ;_ @_ </c:formatCode>
                <c:ptCount val="7"/>
                <c:pt idx="0">
                  <c:v>8529</c:v>
                </c:pt>
                <c:pt idx="1">
                  <c:v>4273</c:v>
                </c:pt>
                <c:pt idx="2">
                  <c:v>127</c:v>
                </c:pt>
                <c:pt idx="3">
                  <c:v>151</c:v>
                </c:pt>
                <c:pt idx="4">
                  <c:v>98</c:v>
                </c:pt>
                <c:pt idx="5">
                  <c:v>3954</c:v>
                </c:pt>
                <c:pt idx="6">
                  <c:v>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7E1-48AE-96A1-4AFB55AFCA73}"/>
            </c:ext>
          </c:extLst>
        </c:ser>
        <c:ser>
          <c:idx val="0"/>
          <c:order val="1"/>
          <c:dPt>
            <c:idx val="1"/>
            <c:bubble3D val="0"/>
            <c:spPr>
              <a:solidFill>
                <a:srgbClr val="00FFFF"/>
              </a:solidFill>
            </c:spPr>
            <c:extLst>
              <c:ext xmlns:c16="http://schemas.microsoft.com/office/drawing/2014/chart" uri="{C3380CC4-5D6E-409C-BE32-E72D297353CC}">
                <c16:uniqueId val="{00000010-67E1-48AE-96A1-4AFB55AFCA73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2-67E1-48AE-96A1-4AFB55AFCA73}"/>
              </c:ext>
            </c:extLst>
          </c:dPt>
          <c:dPt>
            <c:idx val="3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4-67E1-48AE-96A1-4AFB55AFCA73}"/>
              </c:ext>
            </c:extLst>
          </c:dPt>
          <c:dPt>
            <c:idx val="4"/>
            <c:bubble3D val="0"/>
            <c:spPr>
              <a:solidFill>
                <a:srgbClr val="66FFCC"/>
              </a:solidFill>
            </c:spPr>
            <c:extLst>
              <c:ext xmlns:c16="http://schemas.microsoft.com/office/drawing/2014/chart" uri="{C3380CC4-5D6E-409C-BE32-E72D297353CC}">
                <c16:uniqueId val="{00000016-67E1-48AE-96A1-4AFB55AFCA7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8-67E1-48AE-96A1-4AFB55AFCA73}"/>
              </c:ext>
            </c:extLst>
          </c:dPt>
          <c:dPt>
            <c:idx val="6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1A-67E1-48AE-96A1-4AFB55AFCA73}"/>
              </c:ext>
            </c:extLst>
          </c:dPt>
          <c:dPt>
            <c:idx val="7"/>
            <c:bubble3D val="0"/>
            <c:spPr>
              <a:solidFill>
                <a:srgbClr val="FF66FF"/>
              </a:solidFill>
            </c:spPr>
            <c:extLst>
              <c:ext xmlns:c16="http://schemas.microsoft.com/office/drawing/2014/chart" uri="{C3380CC4-5D6E-409C-BE32-E72D297353CC}">
                <c16:uniqueId val="{0000001C-67E1-48AE-96A1-4AFB55AFCA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7E1-48AE-96A1-4AFB55AFCA73}"/>
                </c:ext>
              </c:extLst>
            </c:dLbl>
            <c:dLbl>
              <c:idx val="3"/>
              <c:layout>
                <c:manualLayout>
                  <c:x val="-1.8471135820238911E-2"/>
                  <c:y val="6.96202489802124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7E1-48AE-96A1-4AFB55AFCA73}"/>
                </c:ext>
              </c:extLst>
            </c:dLbl>
            <c:dLbl>
              <c:idx val="4"/>
              <c:layout>
                <c:manualLayout>
                  <c:x val="-7.1067914541679128E-2"/>
                  <c:y val="3.568099327634423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7E1-48AE-96A1-4AFB55AFCA73}"/>
                </c:ext>
              </c:extLst>
            </c:dLbl>
            <c:dLbl>
              <c:idx val="6"/>
              <c:layout>
                <c:manualLayout>
                  <c:x val="-1.9067205974871751E-17"/>
                  <c:y val="-1.68167423656425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36814125433256"/>
                      <c:h val="0.16267842149454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A-67E1-48AE-96A1-4AFB55AFCA73}"/>
                </c:ext>
              </c:extLst>
            </c:dLbl>
            <c:dLbl>
              <c:idx val="7"/>
              <c:layout>
                <c:manualLayout>
                  <c:x val="0.33781168076264018"/>
                  <c:y val="6.557911369391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7E1-48AE-96A1-4AFB55AFCA7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Data2020!$B$14:$AB$20</c:f>
              <c:strCache>
                <c:ptCount val="7"/>
                <c:pt idx="0">
                  <c:v>Annex 2</c:v>
                </c:pt>
                <c:pt idx="1">
                  <c:v>Annex 5</c:v>
                </c:pt>
                <c:pt idx="2">
                  <c:v>Annex 6</c:v>
                </c:pt>
                <c:pt idx="3">
                  <c:v>Annex 4</c:v>
                </c:pt>
                <c:pt idx="4">
                  <c:v>Annex 3</c:v>
                </c:pt>
                <c:pt idx="5">
                  <c:v>EC design examination</c:v>
                </c:pt>
                <c:pt idx="6">
                  <c:v>EC design examination including combination product</c:v>
                </c:pt>
              </c:strCache>
            </c:strRef>
          </c:cat>
          <c:val>
            <c:numRef>
              <c:f>Data2020!$AD$14:$AD$20</c:f>
              <c:numCache>
                <c:formatCode>_ * #,##0_ ;_ * \-#,##0_ ;_ * "-"??_ ;_ @_ </c:formatCode>
                <c:ptCount val="7"/>
                <c:pt idx="0">
                  <c:v>328.03846153846155</c:v>
                </c:pt>
                <c:pt idx="1">
                  <c:v>164.34615384615384</c:v>
                </c:pt>
                <c:pt idx="2">
                  <c:v>4.884615384615385</c:v>
                </c:pt>
                <c:pt idx="3">
                  <c:v>5.8076923076923075</c:v>
                </c:pt>
                <c:pt idx="4">
                  <c:v>3.7692307692307692</c:v>
                </c:pt>
                <c:pt idx="5">
                  <c:v>152.07692307692307</c:v>
                </c:pt>
                <c:pt idx="6">
                  <c:v>14.23076923076923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67E1-48AE-96A1-4AFB55AFCA7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9D8B-44EF-A9D3-0F7D5EC8396E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3-9D8B-44EF-A9D3-0F7D5EC8396E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9D8B-44EF-A9D3-0F7D5EC8396E}"/>
              </c:ext>
            </c:extLst>
          </c:dPt>
          <c:dLbls>
            <c:dLbl>
              <c:idx val="0"/>
              <c:layout>
                <c:manualLayout>
                  <c:x val="-0.12204701704674459"/>
                  <c:y val="0.171696163563666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8B-44EF-A9D3-0F7D5EC8396E}"/>
                </c:ext>
              </c:extLst>
            </c:dLbl>
            <c:dLbl>
              <c:idx val="1"/>
              <c:layout>
                <c:manualLayout>
                  <c:x val="0.13232444668464885"/>
                  <c:y val="-0.16304517133956387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8B-44EF-A9D3-0F7D5EC8396E}"/>
                </c:ext>
              </c:extLst>
            </c:dLbl>
            <c:dLbl>
              <c:idx val="2"/>
              <c:layout>
                <c:manualLayout>
                  <c:x val="-0.21006923553160506"/>
                  <c:y val="1.581189212662285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400">
                      <a:solidFill>
                        <a:srgbClr val="00008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8B-44EF-A9D3-0F7D5EC839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Data2020!$B$22:$W$25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Data2020!$X$22:$X$25</c:f>
            </c:numRef>
          </c:val>
          <c:extLst>
            <c:ext xmlns:c16="http://schemas.microsoft.com/office/drawing/2014/chart" uri="{C3380CC4-5D6E-409C-BE32-E72D297353CC}">
              <c16:uniqueId val="{00000006-9D8B-44EF-A9D3-0F7D5EC8396E}"/>
            </c:ext>
          </c:extLst>
        </c:ser>
        <c:ser>
          <c:idx val="0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Data2020!$B$22:$W$25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Data2020!$Y$22:$Y$25</c:f>
            </c:numRef>
          </c:val>
          <c:extLst>
            <c:ext xmlns:c16="http://schemas.microsoft.com/office/drawing/2014/chart" uri="{C3380CC4-5D6E-409C-BE32-E72D297353CC}">
              <c16:uniqueId val="{00000007-9D8B-44EF-A9D3-0F7D5EC8396E}"/>
            </c:ext>
          </c:extLst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Data2020!$B$22:$W$25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Data2020!$Z$22:$Z$25</c:f>
            </c:numRef>
          </c:val>
          <c:extLst>
            <c:ext xmlns:c16="http://schemas.microsoft.com/office/drawing/2014/chart" uri="{C3380CC4-5D6E-409C-BE32-E72D297353CC}">
              <c16:uniqueId val="{00000008-9D8B-44EF-A9D3-0F7D5EC8396E}"/>
            </c:ext>
          </c:extLst>
        </c:ser>
        <c:ser>
          <c:idx val="3"/>
          <c:order val="3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Data2020!$B$22:$W$25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Data2020!$AA$22:$AA$25</c:f>
            </c:numRef>
          </c:val>
          <c:extLst>
            <c:ext xmlns:c16="http://schemas.microsoft.com/office/drawing/2014/chart" uri="{C3380CC4-5D6E-409C-BE32-E72D297353CC}">
              <c16:uniqueId val="{00000009-9D8B-44EF-A9D3-0F7D5EC8396E}"/>
            </c:ext>
          </c:extLst>
        </c:ser>
        <c:ser>
          <c:idx val="4"/>
          <c:order val="4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Data2020!$B$22:$W$25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Data2020!$AB$22:$AB$25</c:f>
            </c:numRef>
          </c:val>
          <c:extLst>
            <c:ext xmlns:c16="http://schemas.microsoft.com/office/drawing/2014/chart" uri="{C3380CC4-5D6E-409C-BE32-E72D297353CC}">
              <c16:uniqueId val="{0000000A-9D8B-44EF-A9D3-0F7D5EC8396E}"/>
            </c:ext>
          </c:extLst>
        </c:ser>
        <c:ser>
          <c:idx val="6"/>
          <c:order val="5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9D8B-44EF-A9D3-0F7D5EC8396E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E-9D8B-44EF-A9D3-0F7D5EC8396E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10-9D8B-44EF-A9D3-0F7D5EC8396E}"/>
              </c:ext>
            </c:extLst>
          </c:dPt>
          <c:dPt>
            <c:idx val="3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2-9D8B-44EF-A9D3-0F7D5EC8396E}"/>
              </c:ext>
            </c:extLst>
          </c:dPt>
          <c:dLbls>
            <c:dLbl>
              <c:idx val="0"/>
              <c:layout>
                <c:manualLayout>
                  <c:x val="0.14293204816974669"/>
                  <c:y val="6.36449211371943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D8B-44EF-A9D3-0F7D5EC8396E}"/>
                </c:ext>
              </c:extLst>
            </c:dLbl>
            <c:dLbl>
              <c:idx val="2"/>
              <c:layout>
                <c:manualLayout>
                  <c:x val="-0.12520869476070895"/>
                  <c:y val="0.145611646675006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D8B-44EF-A9D3-0F7D5EC8396E}"/>
                </c:ext>
              </c:extLst>
            </c:dLbl>
            <c:dLbl>
              <c:idx val="3"/>
              <c:layout>
                <c:manualLayout>
                  <c:x val="-0.19358672316131131"/>
                  <c:y val="8.352037186940417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9D8B-44EF-A9D3-0F7D5EC839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0099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Data2020!$B$22:$W$25</c:f>
              <c:strCache>
                <c:ptCount val="4"/>
                <c:pt idx="0">
                  <c:v>Annex 3</c:v>
                </c:pt>
                <c:pt idx="1">
                  <c:v>Annex 4 </c:v>
                </c:pt>
                <c:pt idx="2">
                  <c:v>Annex 5</c:v>
                </c:pt>
                <c:pt idx="3">
                  <c:v>Annex 7</c:v>
                </c:pt>
              </c:strCache>
            </c:strRef>
          </c:cat>
          <c:val>
            <c:numRef>
              <c:f>Data2020!$AD$22:$AD$25</c:f>
              <c:numCache>
                <c:formatCode>_ * #,##0_ ;_ * \-#,##0_ ;_ * "-"??_ ;_ @_ </c:formatCode>
                <c:ptCount val="4"/>
                <c:pt idx="0">
                  <c:v>2.0384615384615383</c:v>
                </c:pt>
                <c:pt idx="1">
                  <c:v>35</c:v>
                </c:pt>
                <c:pt idx="2">
                  <c:v>4.9230769230769234</c:v>
                </c:pt>
                <c:pt idx="3">
                  <c:v>1.1153846153846154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D8B-44EF-A9D3-0F7D5EC8396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41294838145288E-3"/>
          <c:y val="0.15571522309711283"/>
          <c:w val="0.9584267279090114"/>
          <c:h val="0.714944590259550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Data2020!$B$27:$AB$27</c:f>
              <c:strCache>
                <c:ptCount val="27"/>
                <c:pt idx="0">
                  <c:v>New certificates issued in 2020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3EE9-480C-BE62-1A38FC9398FB}"/>
              </c:ext>
            </c:extLst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3EE9-480C-BE62-1A38FC9398FB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EE9-480C-BE62-1A38FC9398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Data2020!$AC$26:$AD$26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Data2020!$AC$27:$AD$27</c:f>
              <c:numCache>
                <c:formatCode>_ * #,##0_ ;_ * \-#,##0_ ;_ * "-"??_ ;_ @_ </c:formatCode>
                <c:ptCount val="2"/>
                <c:pt idx="0">
                  <c:v>5591</c:v>
                </c:pt>
                <c:pt idx="1">
                  <c:v>215.03846153846155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E9-480C-BE62-1A38FC939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4536080"/>
        <c:axId val="284536472"/>
      </c:barChart>
      <c:catAx>
        <c:axId val="284536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400">
                <a:solidFill>
                  <a:srgbClr val="000080"/>
                </a:solidFill>
              </a:defRPr>
            </a:pPr>
            <a:endParaRPr lang="en-US"/>
          </a:p>
        </c:txPr>
        <c:crossAx val="284536472"/>
        <c:crosses val="autoZero"/>
        <c:auto val="1"/>
        <c:lblAlgn val="ctr"/>
        <c:lblOffset val="100"/>
        <c:noMultiLvlLbl val="0"/>
      </c:catAx>
      <c:valAx>
        <c:axId val="284536472"/>
        <c:scaling>
          <c:orientation val="minMax"/>
        </c:scaling>
        <c:delete val="1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crossAx val="284536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5922014433043"/>
          <c:y val="0.17555754553384065"/>
          <c:w val="0.86304074245087714"/>
          <c:h val="0.737029290477116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'Comparaison 2010-à-20'!$A$32</c:f>
              <c:strCache>
                <c:ptCount val="1"/>
                <c:pt idx="0">
                  <c:v>2010</c:v>
                </c:pt>
              </c:strCache>
            </c:strRef>
          </c:tx>
          <c:spPr>
            <a:pattFill prst="lgCheck">
              <a:fgClr>
                <a:srgbClr val="0099FF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2010-à-20'!$B$32:$C$32</c:f>
              <c:numCache>
                <c:formatCode>General</c:formatCode>
                <c:ptCount val="2"/>
                <c:pt idx="0" formatCode="_ * #,##0_ ;_ * \-#,##0_ ;_ * &quot;-&quot;??_ ;_ @_ ">
                  <c:v>6993</c:v>
                </c:pt>
                <c:pt idx="1">
                  <c:v>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72-4BB5-919A-10949262852E}"/>
            </c:ext>
          </c:extLst>
        </c:ser>
        <c:ser>
          <c:idx val="1"/>
          <c:order val="1"/>
          <c:tx>
            <c:strRef>
              <c:f>'Comparaison 2010-à-20'!$A$33</c:f>
              <c:strCache>
                <c:ptCount val="1"/>
                <c:pt idx="0">
                  <c:v>2012</c:v>
                </c:pt>
              </c:strCache>
            </c:strRef>
          </c:tx>
          <c:spPr>
            <a:pattFill prst="lgCheck">
              <a:fgClr>
                <a:srgbClr val="FF990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2010-à-20'!$B$33:$C$33</c:f>
              <c:numCache>
                <c:formatCode>0</c:formatCode>
                <c:ptCount val="2"/>
                <c:pt idx="0" formatCode="_ * #,##0_ ;_ * \-#,##0_ ;_ * &quot;-&quot;??_ ;_ @_ ">
                  <c:v>3120</c:v>
                </c:pt>
                <c:pt idx="1">
                  <c:v>111.42857142857143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72-4BB5-919A-10949262852E}"/>
            </c:ext>
          </c:extLst>
        </c:ser>
        <c:ser>
          <c:idx val="2"/>
          <c:order val="2"/>
          <c:tx>
            <c:strRef>
              <c:f>'Comparaison 2010-à-20'!$A$34</c:f>
              <c:strCache>
                <c:ptCount val="1"/>
                <c:pt idx="0">
                  <c:v>2013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2010-à-20'!$B$34:$C$34</c:f>
              <c:numCache>
                <c:formatCode>General</c:formatCode>
                <c:ptCount val="2"/>
                <c:pt idx="0" formatCode="_ * #,##0_ ;_ * \-#,##0_ ;_ * &quot;-&quot;??_ ;_ @_ ">
                  <c:v>5061</c:v>
                </c:pt>
                <c:pt idx="1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72-4BB5-919A-10949262852E}"/>
            </c:ext>
          </c:extLst>
        </c:ser>
        <c:ser>
          <c:idx val="3"/>
          <c:order val="3"/>
          <c:tx>
            <c:strRef>
              <c:f>'Comparaison 2010-à-20'!$A$35</c:f>
              <c:strCache>
                <c:ptCount val="1"/>
                <c:pt idx="0">
                  <c:v>2014</c:v>
                </c:pt>
              </c:strCache>
            </c:strRef>
          </c:tx>
          <c:spPr>
            <a:pattFill prst="lgCheck">
              <a:fgClr>
                <a:srgbClr val="7030A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0"/>
                  <c:y val="-1.1967091440828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272-4BB5-919A-109492628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2010-à-20'!$B$35:$C$35</c:f>
              <c:numCache>
                <c:formatCode>0</c:formatCode>
                <c:ptCount val="2"/>
                <c:pt idx="0" formatCode="_ * #,##0_ ;_ * \-#,##0_ ;_ * &quot;-&quot;??_ ;_ @_ ">
                  <c:v>4535</c:v>
                </c:pt>
                <c:pt idx="1">
                  <c:v>181.4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72-4BB5-919A-10949262852E}"/>
            </c:ext>
          </c:extLst>
        </c:ser>
        <c:ser>
          <c:idx val="4"/>
          <c:order val="4"/>
          <c:tx>
            <c:strRef>
              <c:f>'Comparaison 2010-à-20'!$A$36</c:f>
              <c:strCache>
                <c:ptCount val="1"/>
                <c:pt idx="0">
                  <c:v>2015</c:v>
                </c:pt>
              </c:strCache>
            </c:strRef>
          </c:tx>
          <c:spPr>
            <a:pattFill prst="lgCheck">
              <a:fgClr>
                <a:srgbClr val="FD91E8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2.1750451532286498E-3"/>
                  <c:y val="-7.5146996583031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272-4BB5-919A-109492628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2010-à-20'!$B$36:$C$36</c:f>
              <c:numCache>
                <c:formatCode>0</c:formatCode>
                <c:ptCount val="2"/>
                <c:pt idx="0" formatCode="_ * #,##0_ ;_ * \-#,##0_ ;_ * &quot;-&quot;??_ ;_ @_ ">
                  <c:v>4480</c:v>
                </c:pt>
                <c:pt idx="1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72-4BB5-919A-10949262852E}"/>
            </c:ext>
          </c:extLst>
        </c:ser>
        <c:ser>
          <c:idx val="5"/>
          <c:order val="5"/>
          <c:tx>
            <c:strRef>
              <c:f>'Comparaison 2010-à-20'!$A$37</c:f>
              <c:strCache>
                <c:ptCount val="1"/>
                <c:pt idx="0">
                  <c:v>2016</c:v>
                </c:pt>
              </c:strCache>
            </c:strRef>
          </c:tx>
          <c:spPr>
            <a:pattFill prst="lgCheck">
              <a:fgClr>
                <a:srgbClr val="00800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baseline="0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2010-à-20'!$B$37:$C$37</c:f>
              <c:numCache>
                <c:formatCode>General</c:formatCode>
                <c:ptCount val="2"/>
                <c:pt idx="0" formatCode="_ * #,##0_ ;_ * \-#,##0_ ;_ * &quot;-&quot;??_ ;_ @_ ">
                  <c:v>4098</c:v>
                </c:pt>
                <c:pt idx="1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272-4BB5-919A-10949262852E}"/>
            </c:ext>
          </c:extLst>
        </c:ser>
        <c:ser>
          <c:idx val="6"/>
          <c:order val="6"/>
          <c:tx>
            <c:strRef>
              <c:f>'Comparaison 2010-à-20'!$A$38</c:f>
              <c:strCache>
                <c:ptCount val="1"/>
                <c:pt idx="0">
                  <c:v>2017</c:v>
                </c:pt>
              </c:strCache>
            </c:strRef>
          </c:tx>
          <c:spPr>
            <a:pattFill prst="lgCheck">
              <a:fgClr>
                <a:srgbClr val="C709B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3803164349601254E-2"/>
                  <c:y val="-9.1103209654549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272-4BB5-919A-109492628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2010-à-20'!$B$38:$C$38</c:f>
              <c:numCache>
                <c:formatCode>General</c:formatCode>
                <c:ptCount val="2"/>
                <c:pt idx="0" formatCode="_ * #,##0_ ;_ * \-#,##0_ ;_ * &quot;-&quot;??_ ;_ @_ ">
                  <c:v>3847</c:v>
                </c:pt>
                <c:pt idx="1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272-4BB5-919A-10949262852E}"/>
            </c:ext>
          </c:extLst>
        </c:ser>
        <c:ser>
          <c:idx val="7"/>
          <c:order val="7"/>
          <c:tx>
            <c:strRef>
              <c:f>'Comparaison 2010-à-20'!$A$39</c:f>
              <c:strCache>
                <c:ptCount val="1"/>
                <c:pt idx="0">
                  <c:v>2018</c:v>
                </c:pt>
              </c:strCache>
            </c:strRef>
          </c:tx>
          <c:spPr>
            <a:pattFill prst="lgCheck">
              <a:fgClr>
                <a:srgbClr val="00FFFF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1.3502113293362117E-2"/>
                  <c:y val="-6.959192566536117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272-4BB5-919A-109492628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rgbClr val="00008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2010-à-20'!$B$39:$C$39</c:f>
              <c:numCache>
                <c:formatCode>0</c:formatCode>
                <c:ptCount val="2"/>
                <c:pt idx="0" formatCode="_ * #,##0_ ;_ * \-#,##0_ ;_ * &quot;-&quot;??_ ;_ @_ ">
                  <c:v>5591</c:v>
                </c:pt>
                <c:pt idx="1">
                  <c:v>215.03846153846155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272-4BB5-919A-10949262852E}"/>
            </c:ext>
          </c:extLst>
        </c:ser>
        <c:ser>
          <c:idx val="8"/>
          <c:order val="8"/>
          <c:tx>
            <c:strRef>
              <c:f>'Comparaison 2010-à-20'!$A$40</c:f>
              <c:strCache>
                <c:ptCount val="1"/>
                <c:pt idx="0">
                  <c:v>2019</c:v>
                </c:pt>
              </c:strCache>
            </c:strRef>
          </c:tx>
          <c:spPr>
            <a:pattFill prst="lgCheck">
              <a:fgClr>
                <a:srgbClr val="92D05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0099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2010-à-20'!$B$40:$C$40</c:f>
              <c:numCache>
                <c:formatCode>0</c:formatCode>
                <c:ptCount val="2"/>
                <c:pt idx="0" formatCode="_ * #,##0_ ;_ * \-#,##0_ ;_ * &quot;-&quot;??_ ;_ @_ ">
                  <c:v>7419</c:v>
                </c:pt>
                <c:pt idx="1">
                  <c:v>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272-4BB5-919A-10949262852E}"/>
            </c:ext>
          </c:extLst>
        </c:ser>
        <c:ser>
          <c:idx val="9"/>
          <c:order val="9"/>
          <c:tx>
            <c:strRef>
              <c:f>'Comparaison 2010-à-20'!$A$41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101FF"/>
            </a:solidFill>
          </c:spPr>
          <c:invertIfNegative val="0"/>
          <c:dLbls>
            <c:dLbl>
              <c:idx val="0"/>
              <c:layout>
                <c:manualLayout>
                  <c:x val="1.3125516106661871E-2"/>
                  <c:y val="-6.9762376710792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272-4BB5-919A-109492628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'Comparaison 2010-à-20'!$B$31:$C$31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2010-à-20'!$B$41:$C$41</c:f>
              <c:numCache>
                <c:formatCode>0</c:formatCode>
                <c:ptCount val="2"/>
                <c:pt idx="0" formatCode="_ * #,##0_ ;_ * \-#,##0_ ;_ * &quot;-&quot;??_ ;_ @_ ">
                  <c:v>5591</c:v>
                </c:pt>
                <c:pt idx="1">
                  <c:v>215.03846153846155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272-4BB5-919A-109492628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00920"/>
        <c:axId val="209901312"/>
      </c:barChart>
      <c:catAx>
        <c:axId val="209900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080"/>
                </a:solidFill>
              </a:defRPr>
            </a:pPr>
            <a:endParaRPr lang="en-US"/>
          </a:p>
        </c:txPr>
        <c:crossAx val="209901312"/>
        <c:crosses val="autoZero"/>
        <c:auto val="1"/>
        <c:lblAlgn val="ctr"/>
        <c:lblOffset val="100"/>
        <c:noMultiLvlLbl val="0"/>
      </c:catAx>
      <c:valAx>
        <c:axId val="209901312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solidFill>
                  <a:srgbClr val="000080"/>
                </a:solidFill>
              </a:defRPr>
            </a:pPr>
            <a:endParaRPr lang="en-US"/>
          </a:p>
        </c:txPr>
        <c:crossAx val="209900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817186802367894"/>
          <c:y val="0.10322212189981607"/>
          <c:w val="7.7678908974294622E-2"/>
          <c:h val="0.56688562427518774"/>
        </c:manualLayout>
      </c:layout>
      <c:overlay val="0"/>
      <c:txPr>
        <a:bodyPr/>
        <a:lstStyle/>
        <a:p>
          <a:pPr>
            <a:defRPr sz="1200" b="1">
              <a:solidFill>
                <a:srgbClr val="00008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0.42284</cdr:x>
      <cdr:y>0.18905</cdr:y>
    </cdr:from>
    <cdr:to>
      <cdr:x>0.9791</cdr:x>
      <cdr:y>0.51006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092710" y="656912"/>
          <a:ext cx="2753023" cy="1115420"/>
        </a:xfrm>
        <a:prstGeom xmlns:a="http://schemas.openxmlformats.org/drawingml/2006/main" prst="rect">
          <a:avLst/>
        </a:prstGeom>
        <a:solidFill xmlns:a="http://schemas.openxmlformats.org/drawingml/2006/main">
          <a:srgbClr val="A3E7F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BE" sz="1400" u="sng">
              <a:solidFill>
                <a:srgbClr val="000080"/>
              </a:solidFill>
              <a:latin typeface="+mn-lt"/>
            </a:rPr>
            <a:t>Numbers of certificate by 26 NBs</a:t>
          </a:r>
        </a:p>
        <a:p xmlns:a="http://schemas.openxmlformats.org/drawingml/2006/main">
          <a:r>
            <a:rPr lang="fr-BE" sz="1400">
              <a:solidFill>
                <a:srgbClr val="000080"/>
              </a:solidFill>
              <a:latin typeface="+mn-lt"/>
            </a:rPr>
            <a:t>	&gt; 1</a:t>
          </a:r>
          <a:r>
            <a:rPr lang="fr-BE" sz="1400" baseline="0">
              <a:solidFill>
                <a:srgbClr val="000080"/>
              </a:solidFill>
              <a:latin typeface="+mn-lt"/>
            </a:rPr>
            <a:t> 000: 	  6 NBs</a:t>
          </a:r>
        </a:p>
        <a:p xmlns:a="http://schemas.openxmlformats.org/drawingml/2006/main">
          <a:r>
            <a:rPr lang="fr-BE" sz="1400" baseline="0">
              <a:solidFill>
                <a:srgbClr val="000080"/>
              </a:solidFill>
              <a:latin typeface="+mn-lt"/>
            </a:rPr>
            <a:t>	350 - 1 000:    5 NBs</a:t>
          </a:r>
        </a:p>
        <a:p xmlns:a="http://schemas.openxmlformats.org/drawingml/2006/main">
          <a:r>
            <a:rPr lang="fr-BE" sz="1400" baseline="0">
              <a:solidFill>
                <a:srgbClr val="000080"/>
              </a:solidFill>
              <a:latin typeface="+mn-lt"/>
            </a:rPr>
            <a:t>	&lt; 350: 	15 NBs</a:t>
          </a:r>
          <a:endParaRPr lang="fr-BE" sz="1400">
            <a:solidFill>
              <a:srgbClr val="000080"/>
            </a:solidFill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0.71489</cdr:x>
      <cdr:y>0.37604</cdr:y>
    </cdr:from>
    <cdr:to>
      <cdr:x>0.95787</cdr:x>
      <cdr:y>0.79109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878580" y="1028700"/>
          <a:ext cx="1318260" cy="1135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  <cdr:relSizeAnchor xmlns:cdr="http://schemas.openxmlformats.org/drawingml/2006/chartDrawing">
    <cdr:from>
      <cdr:x>0.79073</cdr:x>
      <cdr:y>0.39554</cdr:y>
    </cdr:from>
    <cdr:to>
      <cdr:x>0.96348</cdr:x>
      <cdr:y>0.88301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4290060" y="1082040"/>
          <a:ext cx="937260" cy="1333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  <cdr:relSizeAnchor xmlns:cdr="http://schemas.openxmlformats.org/drawingml/2006/chartDrawing">
    <cdr:from>
      <cdr:x>0.6666</cdr:x>
      <cdr:y>0.10036</cdr:y>
    </cdr:from>
    <cdr:to>
      <cdr:x>0.997</cdr:x>
      <cdr:y>0.99355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3384212" y="296344"/>
          <a:ext cx="1677384" cy="2637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BE" sz="1400" u="sng" dirty="0" err="1">
              <a:solidFill>
                <a:srgbClr val="000080"/>
              </a:solidFill>
              <a:latin typeface="Calibri" panose="020F0502020204030204" pitchFamily="34" charset="0"/>
            </a:rPr>
            <a:t>Reasons</a:t>
          </a:r>
          <a:r>
            <a:rPr lang="fr-BE" sz="1400" u="sng" dirty="0">
              <a:solidFill>
                <a:srgbClr val="000080"/>
              </a:solidFill>
              <a:latin typeface="Calibri" panose="020F0502020204030204" pitchFamily="34" charset="0"/>
            </a:rPr>
            <a:t> for </a:t>
          </a:r>
          <a:r>
            <a:rPr lang="fr-BE" sz="1400" u="sng" dirty="0" err="1">
              <a:solidFill>
                <a:srgbClr val="000080"/>
              </a:solidFill>
              <a:latin typeface="Calibri" panose="020F0502020204030204" pitchFamily="34" charset="0"/>
            </a:rPr>
            <a:t>withdrawing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: - cessation of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activity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-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financial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issues - not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closing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the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NCs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/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negative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assessment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result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- Customer refuses audit or contact not possible</a:t>
          </a:r>
        </a:p>
        <a:p xmlns:a="http://schemas.openxmlformats.org/drawingml/2006/main"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- Transfer / no longer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manufacturing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product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-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merges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and acquisitions - liquidations - change of NB - BREXIT - NB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too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expensive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-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Scheme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restructure -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Enforced</a:t>
          </a:r>
          <a:r>
            <a:rPr lang="fr-BE" sz="1400" dirty="0">
              <a:solidFill>
                <a:srgbClr val="000080"/>
              </a:solidFill>
              <a:latin typeface="Calibri" panose="020F0502020204030204" pitchFamily="34" charset="0"/>
            </a:rPr>
            <a:t>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cancellation</a:t>
          </a:r>
          <a:endParaRPr lang="fr-BE" sz="1400" dirty="0">
            <a:solidFill>
              <a:srgbClr val="000080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0.01111</cdr:x>
      <cdr:y>0.75278</cdr:y>
    </cdr:from>
    <cdr:to>
      <cdr:x>0.31111</cdr:x>
      <cdr:y>0.98333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0795" y="2065020"/>
          <a:ext cx="1371600" cy="632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1">
              <a:solidFill>
                <a:srgbClr val="000080"/>
              </a:solidFill>
            </a:rPr>
            <a:t>Total</a:t>
          </a:r>
          <a:r>
            <a:rPr lang="fr-BE" sz="1400" b="1" baseline="0">
              <a:solidFill>
                <a:srgbClr val="000080"/>
              </a:solidFill>
            </a:rPr>
            <a:t> certification holders</a:t>
          </a:r>
        </a:p>
        <a:p xmlns:a="http://schemas.openxmlformats.org/drawingml/2006/main">
          <a:r>
            <a:rPr lang="fr-BE" sz="1400" b="1" baseline="0">
              <a:solidFill>
                <a:srgbClr val="000080"/>
              </a:solidFill>
            </a:rPr>
            <a:t>estimated to </a:t>
          </a:r>
        </a:p>
        <a:p xmlns:a="http://schemas.openxmlformats.org/drawingml/2006/main">
          <a:r>
            <a:rPr lang="fr-BE" sz="1400" b="1" baseline="0">
              <a:solidFill>
                <a:srgbClr val="000080"/>
              </a:solidFill>
            </a:rPr>
            <a:t>18 784 / 26 NBs </a:t>
          </a:r>
          <a:endParaRPr lang="fr-BE" sz="1400" b="1">
            <a:solidFill>
              <a:srgbClr val="00008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0.26767</cdr:x>
      <cdr:y>0.04092</cdr:y>
    </cdr:from>
    <cdr:to>
      <cdr:x>0.69925</cdr:x>
      <cdr:y>0.28645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695450" y="152401"/>
          <a:ext cx="273367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  <cdr:relSizeAnchor xmlns:cdr="http://schemas.openxmlformats.org/drawingml/2006/chartDrawing">
    <cdr:from>
      <cdr:x>0.01203</cdr:x>
      <cdr:y>0.05371</cdr:y>
    </cdr:from>
    <cdr:to>
      <cdr:x>0.98947</cdr:x>
      <cdr:y>0.16113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76201" y="200026"/>
          <a:ext cx="6191250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0.82494</cdr:x>
      <cdr:y>0.92646</cdr:y>
    </cdr:from>
    <cdr:to>
      <cdr:x>1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336858" y="2567940"/>
          <a:ext cx="1132522" cy="203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BE" sz="1100" dirty="0" err="1">
              <a:solidFill>
                <a:srgbClr val="000080"/>
              </a:solidFill>
            </a:rPr>
            <a:t>issued</a:t>
          </a:r>
          <a:r>
            <a:rPr lang="fr-BE" sz="1100" dirty="0">
              <a:solidFill>
                <a:srgbClr val="000080"/>
              </a:solidFill>
            </a:rPr>
            <a:t> </a:t>
          </a:r>
          <a:r>
            <a:rPr lang="fr-BE" sz="1400" dirty="0" err="1">
              <a:solidFill>
                <a:srgbClr val="000080"/>
              </a:solidFill>
              <a:latin typeface="Calibri" panose="020F0502020204030204" pitchFamily="34" charset="0"/>
            </a:rPr>
            <a:t>certificates</a:t>
          </a:r>
          <a:endParaRPr lang="fr-BE" sz="1100" dirty="0">
            <a:solidFill>
              <a:srgbClr val="000080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0.35351</cdr:x>
      <cdr:y>0.37809</cdr:y>
    </cdr:from>
    <cdr:to>
      <cdr:x>0.46861</cdr:x>
      <cdr:y>0.7654</cdr:y>
    </cdr:to>
    <cdr:sp macro="" textlink="">
      <cdr:nvSpPr>
        <cdr:cNvPr id="2" name="ZoneTexte 6"/>
        <cdr:cNvSpPr txBox="1"/>
      </cdr:nvSpPr>
      <cdr:spPr>
        <a:xfrm xmlns:a="http://schemas.openxmlformats.org/drawingml/2006/main">
          <a:off x="2432841" y="1624706"/>
          <a:ext cx="792088" cy="1664345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dirty="0">
              <a:solidFill>
                <a:schemeClr val="bg1"/>
              </a:solidFill>
              <a:latin typeface="Calibri" panose="020F0502020204030204" pitchFamily="34" charset="0"/>
            </a:rPr>
            <a:t>193 </a:t>
          </a:r>
          <a:r>
            <a:rPr lang="en-GB" sz="1600" dirty="0" smtClean="0">
              <a:solidFill>
                <a:schemeClr val="bg1"/>
              </a:solidFill>
              <a:latin typeface="Calibri" panose="020F0502020204030204" pitchFamily="34" charset="0"/>
            </a:rPr>
            <a:t>IVDD</a:t>
          </a:r>
        </a:p>
        <a:p xmlns:a="http://schemas.openxmlformats.org/drawingml/2006/main">
          <a:endParaRPr lang="en-GB" sz="1600" dirty="0">
            <a:solidFill>
              <a:schemeClr val="bg1"/>
            </a:solidFill>
            <a:latin typeface="Calibri" panose="020F0502020204030204" pitchFamily="34" charset="0"/>
          </a:endParaRPr>
        </a:p>
        <a:p xmlns:a="http://schemas.openxmlformats.org/drawingml/2006/main">
          <a:r>
            <a:rPr lang="en-GB" sz="1600" dirty="0">
              <a:solidFill>
                <a:schemeClr val="bg1"/>
              </a:solidFill>
              <a:latin typeface="Calibri" panose="020F0502020204030204" pitchFamily="34" charset="0"/>
            </a:rPr>
            <a:t>+ 77% new </a:t>
          </a:r>
        </a:p>
      </cdr:txBody>
    </cdr:sp>
  </cdr:relSizeAnchor>
  <cdr:relSizeAnchor xmlns:cdr="http://schemas.openxmlformats.org/drawingml/2006/chartDrawing">
    <cdr:from>
      <cdr:x>0.50013</cdr:x>
      <cdr:y>0.27944</cdr:y>
    </cdr:from>
    <cdr:to>
      <cdr:x>0.87668</cdr:x>
      <cdr:y>0.62026</cdr:y>
    </cdr:to>
    <cdr:sp macro="" textlink="">
      <cdr:nvSpPr>
        <cdr:cNvPr id="3" name="Bulle ronde 2"/>
        <cdr:cNvSpPr/>
      </cdr:nvSpPr>
      <cdr:spPr>
        <a:xfrm xmlns:a="http://schemas.openxmlformats.org/drawingml/2006/main">
          <a:off x="3441847" y="1200820"/>
          <a:ext cx="2591394" cy="1464537"/>
        </a:xfrm>
        <a:prstGeom xmlns:a="http://schemas.openxmlformats.org/drawingml/2006/main" prst="wedgeEllipseCallout">
          <a:avLst>
            <a:gd name="adj1" fmla="val -58749"/>
            <a:gd name="adj2" fmla="val 47133"/>
          </a:avLst>
        </a:prstGeom>
        <a:solidFill xmlns:a="http://schemas.openxmlformats.org/drawingml/2006/main">
          <a:srgbClr val="33CCFF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fr-BE"/>
          </a:defPPr>
          <a:lvl1pPr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dirty="0" err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rPr>
            <a:t>Based</a:t>
          </a:r>
          <a:r>
            <a:rPr lang="fr-FR" sz="16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rPr>
            <a:t> on </a:t>
          </a:r>
          <a:r>
            <a:rPr lang="en-GB" sz="16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rPr>
            <a:t>study on the IVDs registered in the Netherlands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0.51691</cdr:x>
      <cdr:y>0.84838</cdr:y>
    </cdr:from>
    <cdr:to>
      <cdr:x>0.58937</cdr:x>
      <cdr:y>0.84838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2038350" y="3624263"/>
          <a:ext cx="28575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Team-NB Medical Device Survey 2015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CEA3C-3EE3-4302-A25E-2F481411D12B}" type="datetime1">
              <a:rPr lang="fr-FR" smtClean="0"/>
              <a:t>14/04/2021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83CB2-570F-49BF-B36F-6C54FBF52DE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58547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Team-NB Medical Device Survey 2015</a:t>
            </a:r>
            <a:endParaRPr lang="fr-F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998EE710-1B37-434B-BCE2-47760761ADE6}" type="datetime1">
              <a:rPr lang="fr-FR" smtClean="0"/>
              <a:t>14/04/2021</a:t>
            </a:fld>
            <a:endParaRPr lang="fr-F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5B120DFA-430E-4EF0-8681-144B4F8108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27614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120DFA-430E-4EF0-8681-144B4F8108CA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Team-NB Medical Device Survey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024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5B045-86FC-4286-AF08-3F42E4D8DC81}" type="slidenum">
              <a:rPr lang="fr-FR" smtClean="0"/>
              <a:pPr/>
              <a:t>26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2276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dirty="0" smtClean="0"/>
              <a:t>Team-NB-Survey-2020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3294112"/>
            <a:ext cx="8229600" cy="186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7393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200" b="1" u="sng" baseline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r-BE" dirty="0" smtClean="0"/>
              <a:t>Team-NB-Survey-2020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53335"/>
            <a:ext cx="2133600" cy="26814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200" b="1" u="sng" baseline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r-BE" dirty="0" smtClean="0"/>
              <a:t>Team-NB-Survey-2020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53335"/>
            <a:ext cx="2133600" cy="26814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  <a:defRPr sz="2800" b="1" baseline="0">
                <a:solidFill>
                  <a:srgbClr val="0000CC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v"/>
              <a:defRPr sz="2800">
                <a:solidFill>
                  <a:srgbClr val="0000CC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0000CC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000CC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rgbClr val="FF0000"/>
              </a:buClr>
              <a:buSzPct val="100000"/>
              <a:buFont typeface="Calibri" panose="020F0502020204030204" pitchFamily="34" charset="0"/>
              <a:buChar char="−"/>
              <a:defRPr>
                <a:solidFill>
                  <a:srgbClr val="0000CC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784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200" b="1" u="sng" baseline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r-BE" dirty="0" smtClean="0"/>
              <a:t>Team-NB-Survey-2020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53335"/>
            <a:ext cx="2133600" cy="26814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3"/>
          </p:nvPr>
        </p:nvSpPr>
        <p:spPr>
          <a:xfrm>
            <a:off x="457200" y="2492896"/>
            <a:ext cx="8229600" cy="3633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0000C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1"/>
            <a:ext cx="8229600" cy="7486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  <a:defRPr sz="2800" b="1" baseline="0">
                <a:solidFill>
                  <a:srgbClr val="0000CC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v"/>
              <a:defRPr sz="2800">
                <a:solidFill>
                  <a:srgbClr val="0000CC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0000CC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000CC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rgbClr val="FF0000"/>
              </a:buClr>
              <a:buSzPct val="100000"/>
              <a:buFont typeface="Calibri" panose="020F0502020204030204" pitchFamily="34" charset="0"/>
              <a:buChar char="−"/>
              <a:defRPr>
                <a:solidFill>
                  <a:srgbClr val="0000CC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9964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2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DCB13-DEDF-4020-A0D3-4D1832A31F6D}" type="datetime1">
              <a:rPr lang="en-GB" smtClean="0"/>
              <a:t>14/04/2021</a:t>
            </a:fld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 smtClean="0"/>
              <a:t>Team-NB-Survey-2020</a:t>
            </a:r>
          </a:p>
          <a:p>
            <a:pPr>
              <a:defRPr/>
            </a:pPr>
            <a:endParaRPr lang="fr-B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8F54B-0887-4380-983C-2EF516866BF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418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3CC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3294112"/>
            <a:ext cx="8229600" cy="186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Cliquez pour modifier le style du titre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" y="6453335"/>
            <a:ext cx="2895600" cy="268139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r-BE" dirty="0" smtClean="0"/>
              <a:t>Team-NB-Survey-2019</a:t>
            </a:r>
            <a:endParaRPr lang="fr-B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53335"/>
            <a:ext cx="2133600" cy="26814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  <p:pic>
        <p:nvPicPr>
          <p:cNvPr id="10" name="Picture 1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21" y="332656"/>
            <a:ext cx="25463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 userDrawn="1"/>
        </p:nvSpPr>
        <p:spPr>
          <a:xfrm>
            <a:off x="395536" y="263691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buNone/>
            </a:pP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he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uropean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A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ssociation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M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edical devices</a:t>
            </a:r>
            <a:endParaRPr lang="fr-BE" sz="18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otified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B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odies</a:t>
            </a:r>
          </a:p>
        </p:txBody>
      </p:sp>
    </p:spTree>
    <p:extLst>
      <p:ext uri="{BB962C8B-B14F-4D97-AF65-F5344CB8AC3E}">
        <p14:creationId xmlns:p14="http://schemas.microsoft.com/office/powerpoint/2010/main" val="158811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u="sng" baseline="0">
          <a:solidFill>
            <a:srgbClr val="0000CC"/>
          </a:solidFill>
          <a:uFill>
            <a:solidFill>
              <a:srgbClr val="FF0000"/>
            </a:solidFill>
          </a:u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Ø"/>
        <a:tabLst/>
        <a:defRPr sz="3200" b="0" cap="none" spc="0" baseline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C000"/>
        </a:buClr>
        <a:buSzPct val="75000"/>
        <a:buFont typeface="Wingdings" panose="05000000000000000000" pitchFamily="2" charset="2"/>
        <a:buChar char="ü"/>
        <a:tabLst/>
        <a:defRPr sz="2800">
          <a:solidFill>
            <a:srgbClr val="0000CC"/>
          </a:solidFill>
          <a:latin typeface="Calibri" panose="020F0502020204030204" pitchFamily="34" charset="0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9933"/>
        </a:buClr>
        <a:buSzPct val="75000"/>
        <a:buFont typeface="Wingdings" panose="05000000000000000000" pitchFamily="2" charset="2"/>
        <a:buChar char=""/>
        <a:tabLst/>
        <a:defRPr sz="2400">
          <a:solidFill>
            <a:srgbClr val="0000CC"/>
          </a:solidFill>
          <a:latin typeface="Calibri" panose="020F0502020204030204" pitchFamily="34" charset="0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993366"/>
        </a:buClr>
        <a:buSzPct val="75000"/>
        <a:buFont typeface="Wingdings" panose="05000000000000000000" pitchFamily="2" charset="2"/>
        <a:buChar char="§"/>
        <a:tabLst/>
        <a:defRPr sz="2000">
          <a:solidFill>
            <a:srgbClr val="0000CC"/>
          </a:solidFill>
          <a:latin typeface="Calibri" panose="020F0502020204030204" pitchFamily="34" charset="0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7E0000"/>
        </a:buClr>
        <a:buSzPct val="75000"/>
        <a:buFont typeface="Arial" panose="020B0604020202020204" pitchFamily="34" charset="0"/>
        <a:buChar char="•"/>
        <a:tabLst/>
        <a:defRPr sz="2000">
          <a:solidFill>
            <a:srgbClr val="0000CC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3CC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Cliquez pour modifier le style du titre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" y="6453335"/>
            <a:ext cx="2895600" cy="268139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r-BE" dirty="0" smtClean="0"/>
              <a:t>Team-NB-Survey-2020</a:t>
            </a:r>
            <a:endParaRPr lang="fr-B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53335"/>
            <a:ext cx="2133600" cy="26814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 algn="r">
              <a:defRPr/>
            </a:pPr>
            <a:fld id="{1458F54B-0887-4380-983C-2EF516866BF6}" type="slidenum">
              <a:rPr lang="fr-BE" smtClean="0"/>
              <a:pPr algn="r">
                <a:defRPr/>
              </a:pPr>
              <a:t>‹N°›</a:t>
            </a:fld>
            <a:endParaRPr lang="fr-BE" dirty="0"/>
          </a:p>
        </p:txBody>
      </p:sp>
      <p:pic>
        <p:nvPicPr>
          <p:cNvPr id="10" name="Image 41" descr="R-TEAM-NB-Logo-2-0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8" r:id="rId2"/>
    <p:sldLayoutId id="2147483674" r:id="rId3"/>
    <p:sldLayoutId id="2147483679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u="sng" baseline="0">
          <a:solidFill>
            <a:srgbClr val="0000CC"/>
          </a:solidFill>
          <a:uFill>
            <a:solidFill>
              <a:srgbClr val="FF0000"/>
            </a:solidFill>
          </a:u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Ø"/>
        <a:tabLst/>
        <a:defRPr sz="3200" b="0" cap="none" spc="0" baseline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C000"/>
        </a:buClr>
        <a:buSzPct val="75000"/>
        <a:buFont typeface="Wingdings" panose="05000000000000000000" pitchFamily="2" charset="2"/>
        <a:buChar char="ü"/>
        <a:tabLst/>
        <a:defRPr sz="2800">
          <a:solidFill>
            <a:srgbClr val="0000CC"/>
          </a:solidFill>
          <a:latin typeface="Calibri" panose="020F0502020204030204" pitchFamily="34" charset="0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9933"/>
        </a:buClr>
        <a:buSzPct val="75000"/>
        <a:buFont typeface="Wingdings" panose="05000000000000000000" pitchFamily="2" charset="2"/>
        <a:buChar char=""/>
        <a:tabLst/>
        <a:defRPr sz="2400">
          <a:solidFill>
            <a:srgbClr val="0000CC"/>
          </a:solidFill>
          <a:latin typeface="Calibri" panose="020F0502020204030204" pitchFamily="34" charset="0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993366"/>
        </a:buClr>
        <a:buSzPct val="75000"/>
        <a:buFont typeface="Wingdings" panose="05000000000000000000" pitchFamily="2" charset="2"/>
        <a:buChar char="§"/>
        <a:tabLst/>
        <a:defRPr sz="2000">
          <a:solidFill>
            <a:srgbClr val="0000CC"/>
          </a:solidFill>
          <a:latin typeface="Calibri" panose="020F0502020204030204" pitchFamily="34" charset="0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7E0000"/>
        </a:buClr>
        <a:buSzPct val="75000"/>
        <a:buFont typeface="Arial" panose="020B0604020202020204" pitchFamily="34" charset="0"/>
        <a:buChar char="•"/>
        <a:tabLst/>
        <a:defRPr sz="2000">
          <a:solidFill>
            <a:srgbClr val="0000CC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24" Type="http://schemas.openxmlformats.org/officeDocument/2006/relationships/image" Target="../media/image23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dirty="0" smtClean="0"/>
              <a:t>Team-NB-MD-Survey-2020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</a:t>
            </a:fld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3861048"/>
            <a:ext cx="8229600" cy="1863080"/>
          </a:xfrm>
        </p:spPr>
        <p:txBody>
          <a:bodyPr/>
          <a:lstStyle/>
          <a:p>
            <a:r>
              <a:rPr lang="fr-BE" sz="3600" dirty="0" smtClean="0"/>
              <a:t>Medical </a:t>
            </a:r>
            <a:r>
              <a:rPr lang="fr-BE" sz="3600" dirty="0" err="1" smtClean="0"/>
              <a:t>Device</a:t>
            </a:r>
            <a:r>
              <a:rPr lang="fr-BE" sz="3600" dirty="0" smtClean="0"/>
              <a:t> Survey 2020</a:t>
            </a:r>
            <a:br>
              <a:rPr lang="fr-BE" sz="3600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u="none" dirty="0" smtClean="0"/>
              <a:t>Data </a:t>
            </a:r>
            <a:r>
              <a:rPr lang="fr-BE" u="none" dirty="0" err="1" smtClean="0"/>
              <a:t>from</a:t>
            </a:r>
            <a:r>
              <a:rPr lang="fr-BE" u="none" dirty="0" smtClean="0"/>
              <a:t> all </a:t>
            </a:r>
            <a:r>
              <a:rPr lang="fr-BE" u="none" dirty="0" err="1" smtClean="0"/>
              <a:t>members</a:t>
            </a:r>
            <a:r>
              <a:rPr lang="fr-BE" u="none" dirty="0" smtClean="0"/>
              <a:t> (end 2020)</a:t>
            </a:r>
            <a:endParaRPr lang="fr-BE" u="none" dirty="0"/>
          </a:p>
        </p:txBody>
      </p:sp>
    </p:spTree>
    <p:extLst>
      <p:ext uri="{BB962C8B-B14F-4D97-AF65-F5344CB8AC3E}">
        <p14:creationId xmlns:p14="http://schemas.microsoft.com/office/powerpoint/2010/main" val="1890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2020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10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istribution between different directives in 2020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/>
          </p:nvPr>
        </p:nvGraphicFramePr>
        <p:xfrm>
          <a:off x="971600" y="265657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Team-NB-MD-Survey-2020</a:t>
            </a:r>
            <a:endParaRPr lang="fr-BE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651034"/>
              </p:ext>
            </p:extLst>
          </p:nvPr>
        </p:nvGraphicFramePr>
        <p:xfrm>
          <a:off x="1243962" y="2000250"/>
          <a:ext cx="6656077" cy="430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45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2020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11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between different conformity assessment modules under AIMDD  in </a:t>
            </a:r>
            <a:r>
              <a:rPr lang="en-US" dirty="0" smtClean="0"/>
              <a:t>2020</a:t>
            </a:r>
            <a:endParaRPr lang="en-US" dirty="0"/>
          </a:p>
          <a:p>
            <a:endParaRPr lang="fr-BE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Team-NB-MD-Survey-2020</a:t>
            </a:r>
            <a:endParaRPr lang="fr-BE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539346"/>
              </p:ext>
            </p:extLst>
          </p:nvPr>
        </p:nvGraphicFramePr>
        <p:xfrm>
          <a:off x="1169782" y="1987606"/>
          <a:ext cx="6804437" cy="439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6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2020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12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between different conformity assessment modules under </a:t>
            </a:r>
            <a:r>
              <a:rPr lang="en-US" dirty="0" smtClean="0"/>
              <a:t>MDD  </a:t>
            </a:r>
            <a:r>
              <a:rPr lang="en-US" dirty="0"/>
              <a:t>in </a:t>
            </a:r>
            <a:r>
              <a:rPr lang="en-US" dirty="0" smtClean="0"/>
              <a:t>2020</a:t>
            </a:r>
            <a:endParaRPr lang="en-US" dirty="0"/>
          </a:p>
          <a:p>
            <a:endParaRPr lang="fr-BE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Team-NB-MD-Survey-2020</a:t>
            </a:r>
            <a:endParaRPr lang="fr-BE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237743"/>
              </p:ext>
            </p:extLst>
          </p:nvPr>
        </p:nvGraphicFramePr>
        <p:xfrm>
          <a:off x="683568" y="2531443"/>
          <a:ext cx="7490787" cy="3707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45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</a:t>
            </a:r>
            <a:r>
              <a:rPr lang="fr-BE" dirty="0" smtClean="0"/>
              <a:t>Survey 2020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13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between different </a:t>
            </a:r>
            <a:r>
              <a:rPr lang="en-US" dirty="0" smtClean="0"/>
              <a:t>conformity </a:t>
            </a:r>
            <a:r>
              <a:rPr lang="en-US" dirty="0"/>
              <a:t>assessment modules under </a:t>
            </a:r>
            <a:r>
              <a:rPr lang="en-US" dirty="0" smtClean="0"/>
              <a:t>IVDD  </a:t>
            </a:r>
            <a:r>
              <a:rPr lang="en-US" dirty="0"/>
              <a:t>in </a:t>
            </a:r>
            <a:r>
              <a:rPr lang="en-US" dirty="0" smtClean="0"/>
              <a:t>2020</a:t>
            </a:r>
            <a:endParaRPr lang="en-US" dirty="0"/>
          </a:p>
          <a:p>
            <a:endParaRPr lang="fr-BE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Team-NB-MD-Survey-2020</a:t>
            </a:r>
            <a:endParaRPr lang="fr-BE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965596"/>
              </p:ext>
            </p:extLst>
          </p:nvPr>
        </p:nvGraphicFramePr>
        <p:xfrm>
          <a:off x="1491439" y="2492895"/>
          <a:ext cx="6161123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82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2020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14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Valid </a:t>
            </a:r>
            <a:r>
              <a:rPr lang="en-US" dirty="0"/>
              <a:t>certificates against ISO </a:t>
            </a:r>
            <a:r>
              <a:rPr lang="en-US" dirty="0" smtClean="0"/>
              <a:t>13485</a:t>
            </a:r>
            <a:endParaRPr lang="en-US" dirty="0"/>
          </a:p>
          <a:p>
            <a:endParaRPr lang="fr-BE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Team-NB-MD-Survey-2020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760497"/>
              </p:ext>
            </p:extLst>
          </p:nvPr>
        </p:nvGraphicFramePr>
        <p:xfrm>
          <a:off x="1523337" y="2246849"/>
          <a:ext cx="6097326" cy="4178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60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2020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15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1056371"/>
          </a:xfrm>
        </p:spPr>
        <p:txBody>
          <a:bodyPr/>
          <a:lstStyle/>
          <a:p>
            <a:r>
              <a:rPr lang="en-US" dirty="0" smtClean="0"/>
              <a:t>Valid </a:t>
            </a:r>
            <a:r>
              <a:rPr lang="en-US" dirty="0"/>
              <a:t>certificates against ISO 13485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from </a:t>
            </a:r>
            <a:r>
              <a:rPr lang="en-US" dirty="0"/>
              <a:t>2010 to </a:t>
            </a:r>
            <a:r>
              <a:rPr lang="en-US" dirty="0" smtClean="0"/>
              <a:t>2020 :   </a:t>
            </a:r>
            <a:endParaRPr lang="fr-BE" dirty="0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Team-NB-MD-Survey-2020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872884"/>
              </p:ext>
            </p:extLst>
          </p:nvPr>
        </p:nvGraphicFramePr>
        <p:xfrm>
          <a:off x="821531" y="2343298"/>
          <a:ext cx="7500938" cy="411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6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2020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16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certificates </a:t>
            </a:r>
            <a:r>
              <a:rPr lang="en-US" dirty="0" smtClean="0"/>
              <a:t>withdrawn </a:t>
            </a:r>
            <a:r>
              <a:rPr lang="en-US" dirty="0"/>
              <a:t>in </a:t>
            </a:r>
            <a:r>
              <a:rPr lang="en-US" dirty="0" smtClean="0"/>
              <a:t>2020 </a:t>
            </a:r>
            <a:endParaRPr lang="en-US" dirty="0"/>
          </a:p>
          <a:p>
            <a:endParaRPr lang="fr-BE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Team-NB-MD-Survey-2020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522856"/>
              </p:ext>
            </p:extLst>
          </p:nvPr>
        </p:nvGraphicFramePr>
        <p:xfrm>
          <a:off x="755576" y="1988840"/>
          <a:ext cx="7462174" cy="424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38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2020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17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Number of certificates </a:t>
            </a:r>
            <a:r>
              <a:rPr lang="en-US" dirty="0" smtClean="0"/>
              <a:t>withdrawn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from 2010 to </a:t>
            </a:r>
            <a:r>
              <a:rPr lang="en-US" dirty="0" smtClean="0"/>
              <a:t>2020      </a:t>
            </a:r>
            <a:endParaRPr lang="fr-BE" dirty="0"/>
          </a:p>
          <a:p>
            <a:endParaRPr lang="fr-BE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Team-NB-MD-Survey-2020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184861"/>
              </p:ext>
            </p:extLst>
          </p:nvPr>
        </p:nvGraphicFramePr>
        <p:xfrm>
          <a:off x="888933" y="2186507"/>
          <a:ext cx="7366135" cy="440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153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2020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18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Certification holders</a:t>
            </a:r>
            <a:endParaRPr lang="fr-BE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Team-NB-MD-Survey-2020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453712"/>
              </p:ext>
            </p:extLst>
          </p:nvPr>
        </p:nvGraphicFramePr>
        <p:xfrm>
          <a:off x="884192" y="2000250"/>
          <a:ext cx="7375616" cy="4165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83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2020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19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Staff </a:t>
            </a:r>
            <a:r>
              <a:rPr lang="en-US" dirty="0"/>
              <a:t>in </a:t>
            </a:r>
            <a:r>
              <a:rPr lang="en-US" dirty="0" smtClean="0"/>
              <a:t>2019 </a:t>
            </a:r>
            <a:r>
              <a:rPr lang="en-US" dirty="0"/>
              <a:t>(full </a:t>
            </a:r>
            <a:r>
              <a:rPr lang="en-US" dirty="0" smtClean="0"/>
              <a:t>time </a:t>
            </a:r>
            <a:r>
              <a:rPr lang="en-US" dirty="0"/>
              <a:t>equivalent in MD </a:t>
            </a:r>
            <a:r>
              <a:rPr lang="en-US" dirty="0" smtClean="0"/>
              <a:t>sector)</a:t>
            </a:r>
            <a:endParaRPr lang="fr-BE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Team-NB-MD-Survey-2020</a:t>
            </a:r>
            <a:endParaRPr lang="fr-BE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839701"/>
              </p:ext>
            </p:extLst>
          </p:nvPr>
        </p:nvGraphicFramePr>
        <p:xfrm>
          <a:off x="905831" y="1791652"/>
          <a:ext cx="7332338" cy="4517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73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2020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2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BE" dirty="0" err="1" smtClean="0"/>
              <a:t>Valid</a:t>
            </a:r>
            <a:r>
              <a:rPr lang="fr-BE" dirty="0" smtClean="0"/>
              <a:t> </a:t>
            </a:r>
            <a:r>
              <a:rPr lang="fr-BE" dirty="0" err="1" smtClean="0"/>
              <a:t>certificates</a:t>
            </a:r>
            <a:r>
              <a:rPr lang="fr-BE" dirty="0" smtClean="0"/>
              <a:t> at end of 2020</a:t>
            </a:r>
            <a:endParaRPr lang="fr-BE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Team-NB-MD-Survey-2020</a:t>
            </a:r>
            <a:endParaRPr lang="fr-BE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649482"/>
              </p:ext>
            </p:extLst>
          </p:nvPr>
        </p:nvGraphicFramePr>
        <p:xfrm>
          <a:off x="1259632" y="2276872"/>
          <a:ext cx="646208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85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2020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20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Total Personnel </a:t>
            </a:r>
            <a:r>
              <a:rPr lang="en-US" dirty="0"/>
              <a:t>in </a:t>
            </a:r>
            <a:r>
              <a:rPr lang="en-US" dirty="0" smtClean="0"/>
              <a:t>2020 (staff – subcontractors full time </a:t>
            </a:r>
            <a:r>
              <a:rPr lang="en-US" dirty="0"/>
              <a:t>equivalent in MD </a:t>
            </a:r>
            <a:r>
              <a:rPr lang="en-US" dirty="0" smtClean="0"/>
              <a:t>sector</a:t>
            </a:r>
            <a:r>
              <a:rPr lang="en-US" dirty="0"/>
              <a:t>) </a:t>
            </a:r>
            <a:r>
              <a:rPr lang="en-US" dirty="0" smtClean="0"/>
              <a:t>- by </a:t>
            </a:r>
            <a:r>
              <a:rPr lang="en-US" dirty="0"/>
              <a:t>NBs </a:t>
            </a:r>
            <a:r>
              <a:rPr lang="en-US" dirty="0" smtClean="0"/>
              <a:t>size</a:t>
            </a:r>
            <a:endParaRPr lang="fr-BE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Team-NB-MD-Survey-2020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959224"/>
              </p:ext>
            </p:extLst>
          </p:nvPr>
        </p:nvGraphicFramePr>
        <p:xfrm>
          <a:off x="793081" y="2780928"/>
          <a:ext cx="7557839" cy="351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01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2020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21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>
          <a:xfrm>
            <a:off x="457200" y="1417638"/>
            <a:ext cx="8229600" cy="931243"/>
          </a:xfrm>
        </p:spPr>
        <p:txBody>
          <a:bodyPr/>
          <a:lstStyle/>
          <a:p>
            <a:r>
              <a:rPr lang="en-US" dirty="0" smtClean="0"/>
              <a:t>Staff (Full Time </a:t>
            </a:r>
            <a:r>
              <a:rPr lang="en-US" dirty="0"/>
              <a:t>E</a:t>
            </a:r>
            <a:r>
              <a:rPr lang="en-US" dirty="0" smtClean="0"/>
              <a:t>quivalent </a:t>
            </a:r>
            <a:r>
              <a:rPr lang="en-US" dirty="0"/>
              <a:t>in MD sector</a:t>
            </a:r>
            <a:r>
              <a:rPr lang="en-US" dirty="0" smtClean="0"/>
              <a:t>): 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from 2010 to </a:t>
            </a:r>
            <a:r>
              <a:rPr lang="en-US" dirty="0" smtClean="0"/>
              <a:t>2020 </a:t>
            </a:r>
            <a:r>
              <a:rPr lang="en-US" dirty="0"/>
              <a:t>:   </a:t>
            </a:r>
            <a:endParaRPr lang="fr-BE" dirty="0"/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Team-NB-MD-Survey-2020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886461"/>
              </p:ext>
            </p:extLst>
          </p:nvPr>
        </p:nvGraphicFramePr>
        <p:xfrm>
          <a:off x="968004" y="1484784"/>
          <a:ext cx="696155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48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2020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22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dirty="0" smtClean="0"/>
              <a:t>Expiring </a:t>
            </a:r>
            <a:r>
              <a:rPr lang="en-GB" dirty="0"/>
              <a:t>AIMD + MDD certificates</a:t>
            </a:r>
          </a:p>
          <a:p>
            <a:endParaRPr lang="fr-BE" dirty="0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Team-NB-MD-Survey-2020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966881"/>
              </p:ext>
            </p:extLst>
          </p:nvPr>
        </p:nvGraphicFramePr>
        <p:xfrm>
          <a:off x="1100083" y="2021681"/>
          <a:ext cx="6943835" cy="4431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01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2020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23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dirty="0"/>
              <a:t>IVDD expiring certificates + new IVDR </a:t>
            </a:r>
            <a:r>
              <a:rPr lang="en-GB" dirty="0" smtClean="0"/>
              <a:t>requests</a:t>
            </a:r>
            <a:endParaRPr lang="en-GB" dirty="0"/>
          </a:p>
          <a:p>
            <a:endParaRPr lang="fr-BE" dirty="0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Team-NB-MD-Survey-2020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144786"/>
              </p:ext>
            </p:extLst>
          </p:nvPr>
        </p:nvGraphicFramePr>
        <p:xfrm>
          <a:off x="1131047" y="2012156"/>
          <a:ext cx="6881906" cy="429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99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2020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24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dirty="0" smtClean="0"/>
              <a:t>Expiring </a:t>
            </a:r>
            <a:r>
              <a:rPr lang="en-GB" dirty="0"/>
              <a:t>AIMD + MDD </a:t>
            </a:r>
            <a:r>
              <a:rPr lang="en-GB" dirty="0" smtClean="0"/>
              <a:t>certificates evolution between September and December 2020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fr-FR" sz="2400" dirty="0" smtClean="0"/>
              <a:t>Source: Sept </a:t>
            </a:r>
            <a:r>
              <a:rPr lang="fr-FR" sz="2400" dirty="0" err="1" smtClean="0"/>
              <a:t>survey</a:t>
            </a:r>
            <a:r>
              <a:rPr lang="fr-FR" sz="2400" dirty="0" smtClean="0"/>
              <a:t>: CIRCABC </a:t>
            </a:r>
            <a:r>
              <a:rPr lang="fr-FR" sz="2400" dirty="0" err="1" smtClean="0"/>
              <a:t>with</a:t>
            </a:r>
            <a:r>
              <a:rPr lang="fr-FR" sz="2400" dirty="0" smtClean="0"/>
              <a:t> 29 </a:t>
            </a:r>
            <a:r>
              <a:rPr lang="fr-FR" sz="2400" dirty="0" err="1" smtClean="0"/>
              <a:t>responses</a:t>
            </a:r>
            <a:r>
              <a:rPr lang="fr-FR" sz="2400" dirty="0" smtClean="0"/>
              <a:t> – all </a:t>
            </a:r>
            <a:r>
              <a:rPr lang="fr-FR" sz="2400" dirty="0" err="1" smtClean="0"/>
              <a:t>NBs</a:t>
            </a:r>
            <a:endParaRPr lang="en-GB" sz="2400" dirty="0"/>
          </a:p>
          <a:p>
            <a:endParaRPr lang="fr-BE" dirty="0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Team-NB-MD-Survey-2020</a:t>
            </a:r>
            <a:endParaRPr lang="fr-BE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675778"/>
              </p:ext>
            </p:extLst>
          </p:nvPr>
        </p:nvGraphicFramePr>
        <p:xfrm>
          <a:off x="1148747" y="2057400"/>
          <a:ext cx="6846507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56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2020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25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2767832" cy="1612775"/>
          </a:xfrm>
        </p:spPr>
        <p:txBody>
          <a:bodyPr/>
          <a:lstStyle/>
          <a:p>
            <a:r>
              <a:rPr lang="en-GB" dirty="0" smtClean="0"/>
              <a:t>Certificates evolution</a:t>
            </a:r>
            <a:endParaRPr lang="en-GB" dirty="0"/>
          </a:p>
          <a:p>
            <a:endParaRPr lang="fr-BE" dirty="0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Team-NB-MD-Survey-2020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398731"/>
              </p:ext>
            </p:extLst>
          </p:nvPr>
        </p:nvGraphicFramePr>
        <p:xfrm>
          <a:off x="3225032" y="1041907"/>
          <a:ext cx="4707979" cy="5428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9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41" descr="R-TEAM-NB-Logo-2-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sp>
        <p:nvSpPr>
          <p:cNvPr id="28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Team-NB-MD-Survey-2020</a:t>
            </a:r>
            <a:endParaRPr lang="fr-BE" dirty="0"/>
          </a:p>
        </p:txBody>
      </p:sp>
      <p:sp>
        <p:nvSpPr>
          <p:cNvPr id="7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53335"/>
            <a:ext cx="2133600" cy="268140"/>
          </a:xfrm>
        </p:spPr>
        <p:txBody>
          <a:bodyPr/>
          <a:lstStyle/>
          <a:p>
            <a:pPr algn="r">
              <a:defRPr/>
            </a:pPr>
            <a:r>
              <a:rPr lang="fr-BE" dirty="0" smtClean="0"/>
              <a:t>26</a:t>
            </a:r>
            <a:endParaRPr lang="fr-BE" dirty="0"/>
          </a:p>
        </p:txBody>
      </p:sp>
      <p:sp>
        <p:nvSpPr>
          <p:cNvPr id="53" name="Titre 1"/>
          <p:cNvSpPr>
            <a:spLocks noGrp="1"/>
          </p:cNvSpPr>
          <p:nvPr>
            <p:ph type="title"/>
          </p:nvPr>
        </p:nvSpPr>
        <p:spPr>
          <a:xfrm>
            <a:off x="500844" y="188640"/>
            <a:ext cx="8280920" cy="711473"/>
          </a:xfrm>
        </p:spPr>
        <p:txBody>
          <a:bodyPr/>
          <a:lstStyle/>
          <a:p>
            <a:r>
              <a:rPr lang="fr-FR" dirty="0" err="1"/>
              <a:t>Members</a:t>
            </a:r>
            <a:endParaRPr lang="fr-BE" dirty="0"/>
          </a:p>
        </p:txBody>
      </p:sp>
      <p:grpSp>
        <p:nvGrpSpPr>
          <p:cNvPr id="104" name="Groupe 103"/>
          <p:cNvGrpSpPr/>
          <p:nvPr/>
        </p:nvGrpSpPr>
        <p:grpSpPr>
          <a:xfrm>
            <a:off x="323528" y="980848"/>
            <a:ext cx="8546052" cy="5544496"/>
            <a:chOff x="323528" y="980848"/>
            <a:chExt cx="8546052" cy="5544496"/>
          </a:xfrm>
        </p:grpSpPr>
        <p:pic>
          <p:nvPicPr>
            <p:cNvPr id="105" name="Image 10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5834066"/>
              <a:ext cx="1620000" cy="302556"/>
            </a:xfrm>
            <a:prstGeom prst="rect">
              <a:avLst/>
            </a:prstGeom>
          </p:spPr>
        </p:pic>
        <p:pic>
          <p:nvPicPr>
            <p:cNvPr id="106" name="Picture 4" descr="DEKRA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296" y="1189529"/>
              <a:ext cx="1584000" cy="662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7" name="Picture 7" descr="NSAI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634" y="4726119"/>
              <a:ext cx="1584000" cy="502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8" name="Picture 8" descr="SGS-UK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846" y="4609852"/>
              <a:ext cx="1557626" cy="734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9" name="Picture 10" descr="TUV-NORD-CERT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9F9F7"/>
                </a:clrFrom>
                <a:clrTo>
                  <a:srgbClr val="F9F9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565" y="5617309"/>
              <a:ext cx="1620000" cy="736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10" name="Picture 3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7546" y="5445344"/>
              <a:ext cx="1125777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11" name="Picture 34" descr="SIQ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740" y="4695877"/>
              <a:ext cx="1332000" cy="562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12" name="Image 111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720" y="2335786"/>
              <a:ext cx="1548000" cy="602349"/>
            </a:xfrm>
            <a:prstGeom prst="rect">
              <a:avLst/>
            </a:prstGeom>
          </p:spPr>
        </p:pic>
        <p:pic>
          <p:nvPicPr>
            <p:cNvPr id="113" name="Image 112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1259" y="3568124"/>
              <a:ext cx="1558800" cy="502807"/>
            </a:xfrm>
            <a:prstGeom prst="rect">
              <a:avLst/>
            </a:prstGeom>
          </p:spPr>
        </p:pic>
        <p:pic>
          <p:nvPicPr>
            <p:cNvPr id="114" name="Image 11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104" y="2357120"/>
              <a:ext cx="1584000" cy="559680"/>
            </a:xfrm>
            <a:prstGeom prst="rect">
              <a:avLst/>
            </a:prstGeom>
          </p:spPr>
        </p:pic>
        <p:pic>
          <p:nvPicPr>
            <p:cNvPr id="115" name="Image 11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1912" y="2204960"/>
              <a:ext cx="864000" cy="864000"/>
            </a:xfrm>
            <a:prstGeom prst="rect">
              <a:avLst/>
            </a:prstGeom>
          </p:spPr>
        </p:pic>
        <p:pic>
          <p:nvPicPr>
            <p:cNvPr id="116" name="Image 11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80" y="4617211"/>
              <a:ext cx="1440000" cy="720001"/>
            </a:xfrm>
            <a:prstGeom prst="rect">
              <a:avLst/>
            </a:prstGeom>
          </p:spPr>
        </p:pic>
        <p:pic>
          <p:nvPicPr>
            <p:cNvPr id="117" name="Picture 2" descr="fCnA-lbJ_400x400[1]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70" b="40167"/>
            <a:stretch>
              <a:fillRect/>
            </a:stretch>
          </p:blipFill>
          <p:spPr bwMode="auto">
            <a:xfrm>
              <a:off x="5229104" y="1297633"/>
              <a:ext cx="1584000" cy="4464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8" name="Image 11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5535344"/>
              <a:ext cx="900000" cy="900000"/>
            </a:xfrm>
            <a:prstGeom prst="rect">
              <a:avLst/>
            </a:prstGeom>
          </p:spPr>
        </p:pic>
        <p:pic>
          <p:nvPicPr>
            <p:cNvPr id="119" name="Image 118"/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7553" y="3519757"/>
              <a:ext cx="1558800" cy="599540"/>
            </a:xfrm>
            <a:prstGeom prst="rect">
              <a:avLst/>
            </a:prstGeom>
          </p:spPr>
        </p:pic>
        <p:pic>
          <p:nvPicPr>
            <p:cNvPr id="120" name="Image 11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965" y="3603016"/>
              <a:ext cx="1557626" cy="433022"/>
            </a:xfrm>
            <a:prstGeom prst="rect">
              <a:avLst/>
            </a:prstGeom>
          </p:spPr>
        </p:pic>
        <p:pic>
          <p:nvPicPr>
            <p:cNvPr id="121" name="Image 120"/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980848"/>
              <a:ext cx="1080000" cy="1080000"/>
            </a:xfrm>
            <a:prstGeom prst="rect">
              <a:avLst/>
            </a:prstGeom>
          </p:spPr>
        </p:pic>
        <p:pic>
          <p:nvPicPr>
            <p:cNvPr id="122" name="Image 121"/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296" y="2341134"/>
              <a:ext cx="1620000" cy="591652"/>
            </a:xfrm>
            <a:prstGeom prst="rect">
              <a:avLst/>
            </a:prstGeom>
          </p:spPr>
        </p:pic>
        <p:pic>
          <p:nvPicPr>
            <p:cNvPr id="123" name="Image 122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475784"/>
              <a:ext cx="1559119" cy="687486"/>
            </a:xfrm>
            <a:prstGeom prst="rect">
              <a:avLst/>
            </a:prstGeom>
          </p:spPr>
        </p:pic>
        <p:pic>
          <p:nvPicPr>
            <p:cNvPr id="124" name="Image 123"/>
            <p:cNvPicPr>
              <a:picLocks noChangeAspect="1"/>
            </p:cNvPicPr>
            <p:nvPr/>
          </p:nvPicPr>
          <p:blipFill>
            <a:blip r:embed="rId23" cstate="print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2720" y="1094197"/>
              <a:ext cx="1224000" cy="853303"/>
            </a:xfrm>
            <a:prstGeom prst="rect">
              <a:avLst/>
            </a:prstGeom>
          </p:spPr>
        </p:pic>
        <p:pic>
          <p:nvPicPr>
            <p:cNvPr id="125" name="Image 12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615436"/>
              <a:ext cx="1584000" cy="723551"/>
            </a:xfrm>
            <a:prstGeom prst="rect">
              <a:avLst/>
            </a:prstGeom>
          </p:spPr>
        </p:pic>
        <p:pic>
          <p:nvPicPr>
            <p:cNvPr id="126" name="Image 125"/>
            <p:cNvPicPr>
              <a:picLocks noChangeAspect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912" y="1196270"/>
              <a:ext cx="1224000" cy="649157"/>
            </a:xfrm>
            <a:prstGeom prst="rect">
              <a:avLst/>
            </a:prstGeom>
          </p:spPr>
        </p:pic>
        <p:pic>
          <p:nvPicPr>
            <p:cNvPr id="127" name="Image 12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496" y="3429000"/>
              <a:ext cx="1558800" cy="781055"/>
            </a:xfrm>
            <a:prstGeom prst="rect">
              <a:avLst/>
            </a:prstGeom>
          </p:spPr>
        </p:pic>
        <p:pic>
          <p:nvPicPr>
            <p:cNvPr id="128" name="Image 127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348880"/>
              <a:ext cx="1584000" cy="575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21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2020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3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>
          <a:xfrm>
            <a:off x="1187624" y="1600201"/>
            <a:ext cx="7704856" cy="748680"/>
          </a:xfrm>
        </p:spPr>
        <p:txBody>
          <a:bodyPr/>
          <a:lstStyle/>
          <a:p>
            <a:r>
              <a:rPr lang="fr-BE" sz="2700" dirty="0" err="1" smtClean="0"/>
              <a:t>Valid</a:t>
            </a:r>
            <a:r>
              <a:rPr lang="fr-BE" sz="2700" dirty="0">
                <a:solidFill>
                  <a:srgbClr val="000080"/>
                </a:solidFill>
                <a:effectLst/>
              </a:rPr>
              <a:t> </a:t>
            </a:r>
            <a:r>
              <a:rPr lang="fr-BE" sz="2700" dirty="0"/>
              <a:t>CE </a:t>
            </a:r>
            <a:r>
              <a:rPr lang="fr-BE" sz="2700" dirty="0" err="1" smtClean="0"/>
              <a:t>certificates</a:t>
            </a:r>
            <a:r>
              <a:rPr lang="fr-BE" sz="2700" dirty="0" smtClean="0"/>
              <a:t> </a:t>
            </a:r>
            <a:r>
              <a:rPr lang="fr-BE" sz="2700" dirty="0" err="1" smtClean="0"/>
              <a:t>issued</a:t>
            </a:r>
            <a:r>
              <a:rPr lang="fr-BE" sz="2700" dirty="0" smtClean="0"/>
              <a:t> </a:t>
            </a:r>
            <a:r>
              <a:rPr lang="fr-BE" sz="2700" dirty="0" err="1" smtClean="0"/>
              <a:t>from</a:t>
            </a:r>
            <a:r>
              <a:rPr lang="fr-BE" sz="2700" dirty="0" smtClean="0"/>
              <a:t> 2010 to 2020</a:t>
            </a:r>
            <a:endParaRPr lang="fr-BE" sz="2700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Team-NB-MD-Survey-2020</a:t>
            </a:r>
            <a:endParaRPr lang="fr-BE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726476"/>
              </p:ext>
            </p:extLst>
          </p:nvPr>
        </p:nvGraphicFramePr>
        <p:xfrm>
          <a:off x="611560" y="1600201"/>
          <a:ext cx="7691437" cy="4745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79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2020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4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BE" dirty="0" smtClean="0"/>
              <a:t>Distribution </a:t>
            </a:r>
            <a:r>
              <a:rPr lang="fr-BE" dirty="0" err="1"/>
              <a:t>between</a:t>
            </a:r>
            <a:r>
              <a:rPr lang="fr-BE" dirty="0"/>
              <a:t> </a:t>
            </a:r>
            <a:r>
              <a:rPr lang="fr-BE" dirty="0" err="1"/>
              <a:t>different</a:t>
            </a:r>
            <a:r>
              <a:rPr lang="fr-BE" dirty="0"/>
              <a:t> directives</a:t>
            </a:r>
          </a:p>
          <a:p>
            <a:endParaRPr lang="fr-BE" dirty="0"/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Team-NB-MD-Survey-2020</a:t>
            </a:r>
            <a:endParaRPr lang="fr-BE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942683"/>
              </p:ext>
            </p:extLst>
          </p:nvPr>
        </p:nvGraphicFramePr>
        <p:xfrm>
          <a:off x="1835696" y="2132856"/>
          <a:ext cx="5500444" cy="419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710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2020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5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between different conformity assessment modules under AIMDD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Team-NB-MD-Survey-2020</a:t>
            </a:r>
            <a:endParaRPr lang="fr-BE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077368"/>
              </p:ext>
            </p:extLst>
          </p:nvPr>
        </p:nvGraphicFramePr>
        <p:xfrm>
          <a:off x="1921876" y="2531444"/>
          <a:ext cx="5300248" cy="380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18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2020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6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between different conformity assessment modules under </a:t>
            </a:r>
            <a:r>
              <a:rPr lang="en-US" dirty="0" smtClean="0"/>
              <a:t>MDD</a:t>
            </a:r>
            <a:endParaRPr lang="en-US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Team-NB-MD-Survey-2020</a:t>
            </a:r>
            <a:endParaRPr lang="fr-BE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294450"/>
              </p:ext>
            </p:extLst>
          </p:nvPr>
        </p:nvGraphicFramePr>
        <p:xfrm>
          <a:off x="971600" y="2326959"/>
          <a:ext cx="7125469" cy="3805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2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2020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7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between different conformity assessment modules under </a:t>
            </a:r>
            <a:r>
              <a:rPr lang="en-US" dirty="0" smtClean="0"/>
              <a:t>IVDD</a:t>
            </a:r>
            <a:endParaRPr lang="en-US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Team-NB-MD-Survey-2020</a:t>
            </a:r>
            <a:endParaRPr lang="fr-BE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091635"/>
              </p:ext>
            </p:extLst>
          </p:nvPr>
        </p:nvGraphicFramePr>
        <p:xfrm>
          <a:off x="1202488" y="2440445"/>
          <a:ext cx="6387577" cy="4146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31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2020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8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New certificates issued in 2020</a:t>
            </a:r>
            <a:endParaRPr lang="fr-BE" dirty="0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Team-NB-MD-Survey-2020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139847"/>
              </p:ext>
            </p:extLst>
          </p:nvPr>
        </p:nvGraphicFramePr>
        <p:xfrm>
          <a:off x="1462398" y="2000250"/>
          <a:ext cx="6219205" cy="402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30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2020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9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>
          <a:xfrm>
            <a:off x="899592" y="1600201"/>
            <a:ext cx="8136904" cy="748680"/>
          </a:xfrm>
        </p:spPr>
        <p:txBody>
          <a:bodyPr/>
          <a:lstStyle/>
          <a:p>
            <a:r>
              <a:rPr lang="en-US" dirty="0" smtClean="0"/>
              <a:t>New CE certificates issued from 2010 to 2020</a:t>
            </a:r>
            <a:endParaRPr lang="fr-BE" dirty="0"/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Team-NB-MD-Survey-2020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19204"/>
              </p:ext>
            </p:extLst>
          </p:nvPr>
        </p:nvGraphicFramePr>
        <p:xfrm>
          <a:off x="1015604" y="2020910"/>
          <a:ext cx="7112793" cy="4593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78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4464</TotalTime>
  <Words>483</Words>
  <Application>Microsoft Office PowerPoint</Application>
  <PresentationFormat>Affichage à l'écran (4:3)</PresentationFormat>
  <Paragraphs>186</Paragraphs>
  <Slides>26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Wingdings</vt:lpstr>
      <vt:lpstr>1_Modèle par défaut</vt:lpstr>
      <vt:lpstr>Modèle par défaut</vt:lpstr>
      <vt:lpstr>Medical Device Survey 2020  Data from all members (end 2020)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Medical Device Survey 2020</vt:lpstr>
      <vt:lpstr>Members</vt:lpstr>
    </vt:vector>
  </TitlesOfParts>
  <Company>QUASYS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ADir</dc:creator>
  <cp:lastModifiedBy>FSC</cp:lastModifiedBy>
  <cp:revision>667</cp:revision>
  <cp:lastPrinted>2016-04-08T09:33:56Z</cp:lastPrinted>
  <dcterms:created xsi:type="dcterms:W3CDTF">2003-11-17T09:11:45Z</dcterms:created>
  <dcterms:modified xsi:type="dcterms:W3CDTF">2021-04-14T15:12:24Z</dcterms:modified>
</cp:coreProperties>
</file>