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theme/themeOverride1.xml" ContentType="application/vnd.openxmlformats-officedocument.themeOverride+xml"/>
  <Override PartName="/ppt/charts/chart10.xml" ContentType="application/vnd.openxmlformats-officedocument.drawingml.chart+xml"/>
  <Override PartName="/ppt/theme/themeOverride2.xml" ContentType="application/vnd.openxmlformats-officedocument.themeOverride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theme/themeOverride3.xml" ContentType="application/vnd.openxmlformats-officedocument.themeOverride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drawings/drawing2.xml" ContentType="application/vnd.openxmlformats-officedocument.drawingml.chartshapes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drawings/drawing3.xml" ContentType="application/vnd.openxmlformats-officedocument.drawingml.chartshapes+xml"/>
  <Override PartName="/ppt/charts/chart19.xml" ContentType="application/vnd.openxmlformats-officedocument.drawingml.chart+xml"/>
  <Override PartName="/ppt/theme/themeOverride4.xml" ContentType="application/vnd.openxmlformats-officedocument.themeOverride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theme/themeOverride5.xml" ContentType="application/vnd.openxmlformats-officedocument.themeOverride+xml"/>
  <Override PartName="/ppt/charts/chart22.xml" ContentType="application/vnd.openxmlformats-officedocument.drawingml.chart+xml"/>
  <Override PartName="/ppt/drawings/drawing4.xml" ContentType="application/vnd.openxmlformats-officedocument.drawingml.chartshapes+xml"/>
  <Override PartName="/ppt/charts/chart23.xml" ContentType="application/vnd.openxmlformats-officedocument.drawingml.chart+xml"/>
  <Override PartName="/ppt/drawings/drawing5.xml" ContentType="application/vnd.openxmlformats-officedocument.drawingml.chartshapes+xml"/>
  <Override PartName="/ppt/charts/chart24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5.xml" ContentType="application/vnd.openxmlformats-officedocument.drawingml.chart+xml"/>
  <Override PartName="/ppt/drawings/drawing6.xml" ContentType="application/vnd.openxmlformats-officedocument.drawingml.chartshape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  <p:sldMasterId id="2147483648" r:id="rId2"/>
  </p:sldMasterIdLst>
  <p:notesMasterIdLst>
    <p:notesMasterId r:id="rId25"/>
  </p:notesMasterIdLst>
  <p:handoutMasterIdLst>
    <p:handoutMasterId r:id="rId26"/>
  </p:handoutMasterIdLst>
  <p:sldIdLst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8" r:id="rId19"/>
    <p:sldId id="274" r:id="rId20"/>
    <p:sldId id="275" r:id="rId21"/>
    <p:sldId id="276" r:id="rId22"/>
    <p:sldId id="277" r:id="rId23"/>
    <p:sldId id="280" r:id="rId24"/>
  </p:sldIdLst>
  <p:sldSz cx="9144000" cy="6858000" type="screen4x3"/>
  <p:notesSz cx="6669088" cy="9926638"/>
  <p:defaultTextStyle>
    <a:defPPr>
      <a:defRPr lang="fr-BE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80"/>
    <a:srgbClr val="FFFFFF"/>
    <a:srgbClr val="0000FF"/>
    <a:srgbClr val="0000CC"/>
    <a:srgbClr val="2F05CB"/>
    <a:srgbClr val="0000CB"/>
    <a:srgbClr val="000066"/>
    <a:srgbClr val="9DF8FD"/>
    <a:srgbClr val="FFCC00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49" autoAdjust="0"/>
  </p:normalViewPr>
  <p:slideViewPr>
    <p:cSldViewPr>
      <p:cViewPr varScale="1">
        <p:scale>
          <a:sx n="73" d="100"/>
          <a:sy n="73" d="100"/>
        </p:scale>
        <p:origin x="147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-2635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Feuille_de_calcul_Microsoft_Excel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Feuille_de_calcul_Microsoft_Excel2.xlsx"/><Relationship Id="rId1" Type="http://schemas.openxmlformats.org/officeDocument/2006/relationships/themeOverride" Target="../theme/themeOverride2.xm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\\qua-serv-dom\data\team-nb\6-Members\Enregistrements%20en%20cours\MD-Survey\MD-survey-2017\MD-survey-answers-2017-CONFIDENTIAL.xlsx" TargetMode="Externa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Feuille_de_calcul_Microsoft_Excel3.xlsx"/><Relationship Id="rId1" Type="http://schemas.openxmlformats.org/officeDocument/2006/relationships/themeOverride" Target="../theme/themeOverride3.xm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\\qua-serv-dom\data\team-nb\6-Members\Enregistrements%20en%20cours\MD-Survey\MD-survey-2017\MD-survey-answers-2017-CONFIDENTIAL.xlsx" TargetMode="Externa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\\qua-serv-dom\data\team-nb\6-Members\Enregistrements%20en%20cours\MD-Survey\MD-survey-2017\MD-survey-answers-2017-CONFIDENTIAL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\\qua-serv-dom\data\team-nb\6-Members\Enregistrements%20en%20cours\MD-Survey\MD-survey-2017\MD-survey-answers-2017-CONFIDENTIAL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\\qua-serv-dom\data\team-nb\6-Members\Enregistrements%20en%20cours\MD-Survey\MD-survey-2017\MD-survey-answers-2017-CONFIDENTIAL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\\qua-serv-dom\data\team-nb\6-Members\Enregistrements%20en%20cours\MD-Survey\MD-survey-2017\MD-survey-answers-2017-CONFIDENTIAL.xlsx" TargetMode="External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\\qua-serv-dom\data\team-nb\6-Members\Enregistrements%20en%20cours\MD-Survey\MD-survey-2017\MD-survey-answers-2017-CONFIDENTIAL.xlsx" TargetMode="External"/></Relationships>
</file>

<file path=ppt/charts/_rels/chart1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Feuille_de_calcul_Microsoft_Excel4.xlsx"/><Relationship Id="rId1" Type="http://schemas.openxmlformats.org/officeDocument/2006/relationships/themeOverride" Target="../theme/themeOverride4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qua-serv-dom\data\team-nb\6-Members\Enregistrements%20en%20cours\MD-Survey\MD-survey-2017\MD-survey-answers-2017-CONFIDENTIAL.xlsx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\\qua-serv-dom\data\team-nb\6-Members\Enregistrements%20en%20cours\MD-Survey\MD-survey-2017\MD-survey-answers-2017-CONFIDENTIAL.xlsx" TargetMode="External"/></Relationships>
</file>

<file path=ppt/charts/_rels/chart2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Feuille_de_calcul_Microsoft_Excel5.xlsx"/><Relationship Id="rId1" Type="http://schemas.openxmlformats.org/officeDocument/2006/relationships/themeOverride" Target="../theme/themeOverride5.xml"/></Relationships>
</file>

<file path=ppt/charts/_rels/chart2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\\qua-serv-dom\data\team-nb\6-Members\Enregistrements%20en%20cours\MD-Survey\MD-survey-2017\MD-survey-answers-2017-CONFIDENTIAL.xlsx" TargetMode="External"/></Relationships>
</file>

<file path=ppt/charts/_rels/chart2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oleObject" Target="file:///\\qua-serv-dom\data\team-nb\6-Members\Enregistrements%20en%20cours\MD-Survey\MD-survey-2017\MD-survey-answers-2017-CONFIDENTIAL.xlsx" TargetMode="Externa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oleObject" Target="file:///\\qua-serv-dom\data\team-nb\6-Members\Enregistrements%20en%20cours\MD-Survey\MD-survey-2017\MD-survey-answers-2017-CONFIDENTIAL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oleObject" Target="file:///\\qua-serv-dom\data\team-nb\6-Members\Enregistrements%20en%20cours\MD-Survey\MD-survey-2017\MD-survey-answers-2017-CONFIDENTIAL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qua-serv-dom\data\team-nb\6-Members\Enregistrements%20en%20cours\MD-Survey\MD-survey-2017\MD-survey-answers-2017-CONFIDENTIAL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qua-serv-dom\data\team-nb\6-Members\Enregistrements%20en%20cours\MD-Survey\MD-survey-2017\MD-survey-answers-2017-CONFIDENTIAL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qua-serv-dom\data\team-nb\6-Members\Enregistrements%20en%20cours\MD-Survey\MD-survey-2017\MD-survey-answers-2017-CONFIDENTIAL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qua-serv-dom\data\team-nb\6-Members\Enregistrements%20en%20cours\MD-Survey\MD-survey-2017\MD-survey-answers-2017-CONFIDENTIAL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qua-serv-dom\data\team-nb\6-Members\Enregistrements%20en%20cours\MD-Survey\MD-survey-2017\MD-survey-answers-2017-CONFIDENTIAL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\\qua-serv-dom\data\team-nb\6-Members\Enregistrements%20en%20cours\MD-Survey\MD-survey-2017\MD-survey-answers-2017-CONFIDENTIAL.xlsx" TargetMode="Externa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Feuille_de_calcul_Microsoft_Excel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238533064464498"/>
          <c:y val="0.16011247737868367"/>
          <c:w val="0.65911873439600621"/>
          <c:h val="0.7445615958964033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Data!$A$3</c:f>
              <c:strCache>
                <c:ptCount val="1"/>
                <c:pt idx="0">
                  <c:v>Valid certificates issued end of 2017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0000FF"/>
              </a:solidFill>
            </c:spPr>
            <c:extLst>
              <c:ext xmlns:c16="http://schemas.microsoft.com/office/drawing/2014/chart" uri="{C3380CC4-5D6E-409C-BE32-E72D297353CC}">
                <c16:uniqueId val="{00000001-E985-453B-B573-F0FBF18CC1F4}"/>
              </c:ext>
            </c:extLst>
          </c:dPt>
          <c:dPt>
            <c:idx val="1"/>
            <c:invertIfNegative val="0"/>
            <c:bubble3D val="0"/>
            <c:spPr>
              <a:solidFill>
                <a:srgbClr val="00FF00"/>
              </a:solidFill>
            </c:spPr>
            <c:extLst>
              <c:ext xmlns:c16="http://schemas.microsoft.com/office/drawing/2014/chart" uri="{C3380CC4-5D6E-409C-BE32-E72D297353CC}">
                <c16:uniqueId val="{00000003-E985-453B-B573-F0FBF18CC1F4}"/>
              </c:ext>
            </c:extLst>
          </c:dPt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solidFill>
                      <a:srgbClr val="000080"/>
                    </a:solidFill>
                    <a:latin typeface="+mn-lt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Data!$Z$1:$AA$2</c:f>
              <c:strCache>
                <c:ptCount val="2"/>
                <c:pt idx="0">
                  <c:v>Total</c:v>
                </c:pt>
                <c:pt idx="1">
                  <c:v>Average</c:v>
                </c:pt>
              </c:strCache>
            </c:strRef>
          </c:cat>
          <c:val>
            <c:numRef>
              <c:f>Data!$Z$3:$AA$3</c:f>
              <c:numCache>
                <c:formatCode>_ * #,##0_ ;_ * \-#,##0_ ;_ * "-"??_ ;_ @_ </c:formatCode>
                <c:ptCount val="2"/>
                <c:pt idx="0">
                  <c:v>19775</c:v>
                </c:pt>
                <c:pt idx="1">
                  <c:v>823.95833333333337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985-453B-B573-F0FBF18CC1F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5221552"/>
        <c:axId val="195221944"/>
      </c:barChart>
      <c:catAx>
        <c:axId val="1952215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solidFill>
              <a:srgbClr val="000080"/>
            </a:solidFill>
          </a:ln>
        </c:spPr>
        <c:txPr>
          <a:bodyPr/>
          <a:lstStyle/>
          <a:p>
            <a:pPr>
              <a:defRPr sz="1600" b="1">
                <a:solidFill>
                  <a:srgbClr val="000080"/>
                </a:solidFill>
                <a:latin typeface="+mn-lt"/>
              </a:defRPr>
            </a:pPr>
            <a:endParaRPr lang="fr-FR"/>
          </a:p>
        </c:txPr>
        <c:crossAx val="195221944"/>
        <c:crosses val="autoZero"/>
        <c:auto val="1"/>
        <c:lblAlgn val="ctr"/>
        <c:lblOffset val="100"/>
        <c:noMultiLvlLbl val="0"/>
      </c:catAx>
      <c:valAx>
        <c:axId val="195221944"/>
        <c:scaling>
          <c:orientation val="minMax"/>
        </c:scaling>
        <c:delete val="0"/>
        <c:axPos val="l"/>
        <c:majorGridlines>
          <c:spPr>
            <a:ln>
              <a:solidFill>
                <a:srgbClr val="000080"/>
              </a:solidFill>
              <a:prstDash val="dash"/>
            </a:ln>
          </c:spPr>
        </c:majorGridlines>
        <c:numFmt formatCode="_ * #,##0_ ;_ * \-#,##0_ ;_ * &quot;-&quot;??_ ;_ @_ " sourceLinked="1"/>
        <c:majorTickMark val="out"/>
        <c:minorTickMark val="none"/>
        <c:tickLblPos val="nextTo"/>
        <c:spPr>
          <a:ln>
            <a:solidFill>
              <a:srgbClr val="000080"/>
            </a:solidFill>
          </a:ln>
        </c:spPr>
        <c:txPr>
          <a:bodyPr/>
          <a:lstStyle/>
          <a:p>
            <a:pPr>
              <a:defRPr sz="1600" b="1">
                <a:solidFill>
                  <a:srgbClr val="000080"/>
                </a:solidFill>
                <a:latin typeface="+mn-lt"/>
              </a:defRPr>
            </a:pPr>
            <a:endParaRPr lang="fr-FR"/>
          </a:p>
        </c:txPr>
        <c:crossAx val="19522155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246632"/>
        <c:axId val="6247024"/>
      </c:barChart>
      <c:catAx>
        <c:axId val="624663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solidFill>
              <a:srgbClr val="000080"/>
            </a:solidFill>
          </a:ln>
        </c:spPr>
        <c:txPr>
          <a:bodyPr/>
          <a:lstStyle/>
          <a:p>
            <a:pPr>
              <a:defRPr sz="1600">
                <a:solidFill>
                  <a:srgbClr val="000080"/>
                </a:solidFill>
                <a:latin typeface="Calibri" panose="020F0502020204030204" pitchFamily="34" charset="0"/>
              </a:defRPr>
            </a:pPr>
            <a:endParaRPr lang="fr-FR"/>
          </a:p>
        </c:txPr>
        <c:crossAx val="6247024"/>
        <c:crosses val="autoZero"/>
        <c:auto val="1"/>
        <c:lblAlgn val="ctr"/>
        <c:lblOffset val="100"/>
        <c:noMultiLvlLbl val="0"/>
      </c:catAx>
      <c:valAx>
        <c:axId val="6247024"/>
        <c:scaling>
          <c:orientation val="minMax"/>
        </c:scaling>
        <c:delete val="0"/>
        <c:axPos val="l"/>
        <c:majorGridlines>
          <c:spPr>
            <a:ln>
              <a:solidFill>
                <a:srgbClr val="000080"/>
              </a:solidFill>
              <a:prstDash val="dash"/>
            </a:ln>
          </c:spPr>
        </c:majorGridlines>
        <c:numFmt formatCode="_ * #,##0_ ;_ * \-#,##0_ ;_ * &quot;-&quot;??_ ;_ @_ " sourceLinked="1"/>
        <c:majorTickMark val="out"/>
        <c:minorTickMark val="none"/>
        <c:tickLblPos val="nextTo"/>
        <c:spPr>
          <a:ln>
            <a:solidFill>
              <a:srgbClr val="000080"/>
            </a:solidFill>
          </a:ln>
        </c:spPr>
        <c:txPr>
          <a:bodyPr/>
          <a:lstStyle/>
          <a:p>
            <a:pPr>
              <a:defRPr sz="1600">
                <a:solidFill>
                  <a:srgbClr val="000080"/>
                </a:solidFill>
                <a:latin typeface="Calibri" panose="020F0502020204030204" pitchFamily="34" charset="0"/>
              </a:defRPr>
            </a:pPr>
            <a:endParaRPr lang="fr-FR"/>
          </a:p>
        </c:txPr>
        <c:crossAx val="6246632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2684886264216972"/>
          <c:y val="0.3478729221347332"/>
          <c:w val="0.33519138232720908"/>
          <c:h val="0.55865230387868181"/>
        </c:manualLayout>
      </c:layout>
      <c:pieChart>
        <c:varyColors val="1"/>
        <c:ser>
          <c:idx val="1"/>
          <c:order val="0"/>
          <c:tx>
            <c:strRef>
              <c:f>Data!$AA$27</c:f>
              <c:strCache>
                <c:ptCount val="1"/>
                <c:pt idx="0">
                  <c:v>Average</c:v>
                </c:pt>
              </c:strCache>
            </c:strRef>
          </c:tx>
          <c:dPt>
            <c:idx val="0"/>
            <c:bubble3D val="0"/>
            <c:spPr>
              <a:solidFill>
                <a:srgbClr val="00FF00"/>
              </a:solidFill>
            </c:spPr>
            <c:extLst>
              <c:ext xmlns:c16="http://schemas.microsoft.com/office/drawing/2014/chart" uri="{C3380CC4-5D6E-409C-BE32-E72D297353CC}">
                <c16:uniqueId val="{00000001-6FE7-418D-AF35-499D7668BB9C}"/>
              </c:ext>
            </c:extLst>
          </c:dPt>
          <c:dPt>
            <c:idx val="1"/>
            <c:bubble3D val="0"/>
            <c:spPr>
              <a:solidFill>
                <a:srgbClr val="0000FF"/>
              </a:solidFill>
            </c:spPr>
            <c:extLst>
              <c:ext xmlns:c16="http://schemas.microsoft.com/office/drawing/2014/chart" uri="{C3380CC4-5D6E-409C-BE32-E72D297353CC}">
                <c16:uniqueId val="{00000003-6FE7-418D-AF35-499D7668BB9C}"/>
              </c:ext>
            </c:extLst>
          </c:dPt>
          <c:dPt>
            <c:idx val="2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05-6FE7-418D-AF35-499D7668BB9C}"/>
              </c:ext>
            </c:extLst>
          </c:dPt>
          <c:dLbls>
            <c:dLbl>
              <c:idx val="0"/>
              <c:layout>
                <c:manualLayout>
                  <c:x val="0.18249208073128789"/>
                  <c:y val="6.755240594925633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800" b="1">
                      <a:solidFill>
                        <a:srgbClr val="000080"/>
                      </a:solidFill>
                    </a:defRPr>
                  </a:pPr>
                  <a:endParaRPr lang="fr-FR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FE7-418D-AF35-499D7668BB9C}"/>
                </c:ext>
              </c:extLst>
            </c:dLbl>
            <c:dLbl>
              <c:idx val="1"/>
              <c:layout>
                <c:manualLayout>
                  <c:x val="-4.4335351627596935E-2"/>
                  <c:y val="-0.20166694901684121"/>
                </c:manualLayout>
              </c:layout>
              <c:spPr/>
              <c:txPr>
                <a:bodyPr/>
                <a:lstStyle/>
                <a:p>
                  <a:pPr>
                    <a:defRPr sz="1800" b="1">
                      <a:solidFill>
                        <a:schemeClr val="bg1"/>
                      </a:solidFill>
                    </a:defRPr>
                  </a:pPr>
                  <a:endParaRPr lang="fr-FR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FE7-418D-AF35-499D7668BB9C}"/>
                </c:ext>
              </c:extLst>
            </c:dLbl>
            <c:dLbl>
              <c:idx val="2"/>
              <c:layout>
                <c:manualLayout>
                  <c:x val="3.8651955338295747E-2"/>
                  <c:y val="0.13857328843578776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FE7-418D-AF35-499D7668BB9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solidFill>
                      <a:srgbClr val="000080"/>
                    </a:solidFill>
                  </a:defRPr>
                </a:pPr>
                <a:endParaRPr lang="fr-FR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Data!$A$28:$A$30</c:f>
              <c:strCache>
                <c:ptCount val="3"/>
                <c:pt idx="0">
                  <c:v>AIMDD</c:v>
                </c:pt>
                <c:pt idx="1">
                  <c:v>MDD</c:v>
                </c:pt>
                <c:pt idx="2">
                  <c:v>IVD</c:v>
                </c:pt>
              </c:strCache>
            </c:strRef>
          </c:cat>
          <c:val>
            <c:numRef>
              <c:f>Data!$AA$28:$AA$30</c:f>
              <c:numCache>
                <c:formatCode>_ * #,##0_ ;_ * \-#,##0_ ;_ * "-"??_ ;_ @_ </c:formatCode>
                <c:ptCount val="3"/>
                <c:pt idx="0">
                  <c:v>3.7083333333333335</c:v>
                </c:pt>
                <c:pt idx="1">
                  <c:v>143.91666666666666</c:v>
                </c:pt>
                <c:pt idx="2">
                  <c:v>12.666666666666666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FE7-418D-AF35-499D7668BB9C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dLbls>
          <c:showLegendKey val="0"/>
          <c:showVal val="0"/>
          <c:showCatName val="1"/>
          <c:showSerName val="0"/>
          <c:showPercent val="1"/>
          <c:showBubbleSize val="0"/>
          <c:showLeaderLines val="0"/>
        </c:dLbls>
        <c:firstSliceAng val="0"/>
      </c:pieChart>
    </c:plotArea>
    <c:plotVisOnly val="1"/>
    <c:dispBlanksAs val="gap"/>
    <c:showDLblsOverMax val="0"/>
  </c:chart>
  <c:externalData r:id="rId2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1"/>
          <c:order val="0"/>
          <c:tx>
            <c:strRef>
              <c:f>Data!$AA$31</c:f>
              <c:strCache>
                <c:ptCount val="1"/>
                <c:pt idx="0">
                  <c:v>Average</c:v>
                </c:pt>
              </c:strCache>
            </c:strRef>
          </c:tx>
          <c:dPt>
            <c:idx val="0"/>
            <c:bubble3D val="0"/>
            <c:spPr>
              <a:solidFill>
                <a:srgbClr val="000080"/>
              </a:solidFill>
            </c:spPr>
            <c:extLst>
              <c:ext xmlns:c16="http://schemas.microsoft.com/office/drawing/2014/chart" uri="{C3380CC4-5D6E-409C-BE32-E72D297353CC}">
                <c16:uniqueId val="{00000001-1E99-4CD7-8592-AD1EFFD82D35}"/>
              </c:ext>
            </c:extLst>
          </c:dPt>
          <c:dPt>
            <c:idx val="1"/>
            <c:bubble3D val="0"/>
            <c:spPr>
              <a:solidFill>
                <a:srgbClr val="00FF00"/>
              </a:solidFill>
            </c:spPr>
            <c:extLst>
              <c:ext xmlns:c16="http://schemas.microsoft.com/office/drawing/2014/chart" uri="{C3380CC4-5D6E-409C-BE32-E72D297353CC}">
                <c16:uniqueId val="{00000003-1E99-4CD7-8592-AD1EFFD82D35}"/>
              </c:ext>
            </c:extLst>
          </c:dPt>
          <c:dPt>
            <c:idx val="2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05-1E99-4CD7-8592-AD1EFFD82D35}"/>
              </c:ext>
            </c:extLst>
          </c:dPt>
          <c:dPt>
            <c:idx val="3"/>
            <c:bubble3D val="0"/>
            <c:spPr>
              <a:solidFill>
                <a:srgbClr val="00FFCC"/>
              </a:solidFill>
            </c:spPr>
            <c:extLst>
              <c:ext xmlns:c16="http://schemas.microsoft.com/office/drawing/2014/chart" uri="{C3380CC4-5D6E-409C-BE32-E72D297353CC}">
                <c16:uniqueId val="{00000007-1E99-4CD7-8592-AD1EFFD82D35}"/>
              </c:ext>
            </c:extLst>
          </c:dPt>
          <c:dLbls>
            <c:dLbl>
              <c:idx val="0"/>
              <c:layout>
                <c:manualLayout>
                  <c:x val="-9.1594657217574121E-2"/>
                  <c:y val="-0.27644809007901816"/>
                </c:manualLayout>
              </c:layout>
              <c:spPr/>
              <c:txPr>
                <a:bodyPr/>
                <a:lstStyle/>
                <a:p>
                  <a:pPr>
                    <a:defRPr sz="1800" b="1">
                      <a:solidFill>
                        <a:schemeClr val="bg1"/>
                      </a:solidFill>
                    </a:defRPr>
                  </a:pPr>
                  <a:endParaRPr lang="fr-FR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E99-4CD7-8592-AD1EFFD82D35}"/>
                </c:ext>
              </c:extLst>
            </c:dLbl>
            <c:dLbl>
              <c:idx val="1"/>
              <c:layout>
                <c:manualLayout>
                  <c:x val="-0.23485498687664041"/>
                  <c:y val="8.206948412421898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E99-4CD7-8592-AD1EFFD82D35}"/>
                </c:ext>
              </c:extLst>
            </c:dLbl>
            <c:dLbl>
              <c:idx val="2"/>
              <c:layout>
                <c:manualLayout>
                  <c:x val="-0.26064489161077087"/>
                  <c:y val="0.3908000023227185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E99-4CD7-8592-AD1EFFD82D35}"/>
                </c:ext>
              </c:extLst>
            </c:dLbl>
            <c:dLbl>
              <c:idx val="3"/>
              <c:layout>
                <c:manualLayout>
                  <c:x val="0.23240293887995184"/>
                  <c:y val="8.764020911821413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E99-4CD7-8592-AD1EFFD82D3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solidFill>
                      <a:srgbClr val="000080"/>
                    </a:solidFill>
                  </a:defRPr>
                </a:pPr>
                <a:endParaRPr lang="fr-FR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Data!$A$32:$A$35</c:f>
              <c:strCache>
                <c:ptCount val="4"/>
                <c:pt idx="0">
                  <c:v>Annex 2 </c:v>
                </c:pt>
                <c:pt idx="1">
                  <c:v>Annex 3</c:v>
                </c:pt>
                <c:pt idx="2">
                  <c:v>Annex 4</c:v>
                </c:pt>
                <c:pt idx="3">
                  <c:v>Annex 5</c:v>
                </c:pt>
              </c:strCache>
            </c:strRef>
          </c:cat>
          <c:val>
            <c:numRef>
              <c:f>Data!$AA$32:$AA$35</c:f>
              <c:numCache>
                <c:formatCode>_ * #,##0_ ;_ * \-#,##0_ ;_ * "-"??_ ;_ @_ </c:formatCode>
                <c:ptCount val="4"/>
                <c:pt idx="0">
                  <c:v>3.625</c:v>
                </c:pt>
                <c:pt idx="1">
                  <c:v>0.16666666666666666</c:v>
                </c:pt>
                <c:pt idx="2">
                  <c:v>4.1666666666666664E-2</c:v>
                </c:pt>
                <c:pt idx="3">
                  <c:v>8.3333333333333329E-2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E99-4CD7-8592-AD1EFFD82D35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Data!$AA$36</c:f>
              <c:strCache>
                <c:ptCount val="1"/>
                <c:pt idx="0">
                  <c:v>Average</c:v>
                </c:pt>
              </c:strCache>
            </c:strRef>
          </c:tx>
          <c:dPt>
            <c:idx val="0"/>
            <c:bubble3D val="0"/>
            <c:spPr>
              <a:solidFill>
                <a:srgbClr val="000080"/>
              </a:solidFill>
            </c:spPr>
            <c:extLst>
              <c:ext xmlns:c16="http://schemas.microsoft.com/office/drawing/2014/chart" uri="{C3380CC4-5D6E-409C-BE32-E72D297353CC}">
                <c16:uniqueId val="{00000001-D523-4B09-A080-9128CB20EFDA}"/>
              </c:ext>
            </c:extLst>
          </c:dPt>
          <c:dPt>
            <c:idx val="1"/>
            <c:bubble3D val="0"/>
            <c:spPr>
              <a:solidFill>
                <a:srgbClr val="FF00FF"/>
              </a:solidFill>
            </c:spPr>
            <c:extLst>
              <c:ext xmlns:c16="http://schemas.microsoft.com/office/drawing/2014/chart" uri="{C3380CC4-5D6E-409C-BE32-E72D297353CC}">
                <c16:uniqueId val="{00000003-D523-4B09-A080-9128CB20EFDA}"/>
              </c:ext>
            </c:extLst>
          </c:dPt>
          <c:dPt>
            <c:idx val="2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05-D523-4B09-A080-9128CB20EFDA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7-D523-4B09-A080-9128CB20EFDA}"/>
              </c:ext>
            </c:extLst>
          </c:dPt>
          <c:dPt>
            <c:idx val="4"/>
            <c:bubble3D val="0"/>
            <c:spPr>
              <a:solidFill>
                <a:srgbClr val="00FF00"/>
              </a:solidFill>
            </c:spPr>
            <c:extLst>
              <c:ext xmlns:c16="http://schemas.microsoft.com/office/drawing/2014/chart" uri="{C3380CC4-5D6E-409C-BE32-E72D297353CC}">
                <c16:uniqueId val="{00000009-D523-4B09-A080-9128CB20EFDA}"/>
              </c:ext>
            </c:extLst>
          </c:dPt>
          <c:dPt>
            <c:idx val="5"/>
            <c:bubble3D val="0"/>
            <c:spPr>
              <a:solidFill>
                <a:schemeClr val="bg1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B-D523-4B09-A080-9128CB20EFDA}"/>
              </c:ext>
            </c:extLst>
          </c:dPt>
          <c:dPt>
            <c:idx val="6"/>
            <c:bubble3D val="0"/>
            <c:spPr>
              <a:solidFill>
                <a:srgbClr val="00FFCC"/>
              </a:solidFill>
            </c:spPr>
            <c:extLst>
              <c:ext xmlns:c16="http://schemas.microsoft.com/office/drawing/2014/chart" uri="{C3380CC4-5D6E-409C-BE32-E72D297353CC}">
                <c16:uniqueId val="{0000000D-D523-4B09-A080-9128CB20EFDA}"/>
              </c:ext>
            </c:extLst>
          </c:dPt>
          <c:dPt>
            <c:idx val="7"/>
            <c:bubble3D val="0"/>
            <c:spPr>
              <a:solidFill>
                <a:srgbClr val="0101FF"/>
              </a:solidFill>
            </c:spPr>
            <c:extLst>
              <c:ext xmlns:c16="http://schemas.microsoft.com/office/drawing/2014/chart" uri="{C3380CC4-5D6E-409C-BE32-E72D297353CC}">
                <c16:uniqueId val="{0000000F-D523-4B09-A080-9128CB20EFDA}"/>
              </c:ext>
            </c:extLst>
          </c:dPt>
          <c:dLbls>
            <c:dLbl>
              <c:idx val="0"/>
              <c:layout>
                <c:manualLayout>
                  <c:x val="5.2417734731578937E-2"/>
                  <c:y val="-1.3695683872849161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523-4B09-A080-9128CB20EFDA}"/>
                </c:ext>
              </c:extLst>
            </c:dLbl>
            <c:dLbl>
              <c:idx val="1"/>
              <c:layout>
                <c:manualLayout>
                  <c:x val="8.5115204630233365E-2"/>
                  <c:y val="-0.15609787558606456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523-4B09-A080-9128CB20EFDA}"/>
                </c:ext>
              </c:extLst>
            </c:dLbl>
            <c:dLbl>
              <c:idx val="6"/>
              <c:layout>
                <c:manualLayout>
                  <c:x val="-0.27025000487979772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400" b="1">
                      <a:solidFill>
                        <a:srgbClr val="000080"/>
                      </a:solidFill>
                    </a:defRPr>
                  </a:pPr>
                  <a:endParaRPr lang="fr-FR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4665980413005532"/>
                      <c:h val="0.1640751975522848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D-D523-4B09-A080-9128CB20EFDA}"/>
                </c:ext>
              </c:extLst>
            </c:dLbl>
            <c:dLbl>
              <c:idx val="7"/>
              <c:layout>
                <c:manualLayout>
                  <c:x val="0.37696219235443562"/>
                  <c:y val="4.3120281292948044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D523-4B09-A080-9128CB20EFD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>
                    <a:solidFill>
                      <a:srgbClr val="000080"/>
                    </a:solidFill>
                  </a:defRPr>
                </a:pPr>
                <a:endParaRPr lang="fr-FR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Data!$A$37:$A$44</c:f>
              <c:strCache>
                <c:ptCount val="8"/>
                <c:pt idx="0">
                  <c:v>Annex 2</c:v>
                </c:pt>
                <c:pt idx="1">
                  <c:v>Annex 5</c:v>
                </c:pt>
                <c:pt idx="2">
                  <c:v>Annex 6</c:v>
                </c:pt>
                <c:pt idx="3">
                  <c:v>Annex 4</c:v>
                </c:pt>
                <c:pt idx="4">
                  <c:v>Annex 3</c:v>
                </c:pt>
                <c:pt idx="5">
                  <c:v>EC design examination</c:v>
                </c:pt>
                <c:pt idx="6">
                  <c:v>EC design examination with drug consultation</c:v>
                </c:pt>
                <c:pt idx="7">
                  <c:v>EC design examination with drug consultation for initial certification</c:v>
                </c:pt>
              </c:strCache>
            </c:strRef>
          </c:cat>
          <c:val>
            <c:numRef>
              <c:f>Data!$AA$37:$AA$44</c:f>
              <c:numCache>
                <c:formatCode>_ * #,##0_ ;_ * \-#,##0_ ;_ * "-"??_ ;_ @_ </c:formatCode>
                <c:ptCount val="8"/>
                <c:pt idx="0">
                  <c:v>69.208333333333329</c:v>
                </c:pt>
                <c:pt idx="1">
                  <c:v>45.666666666666664</c:v>
                </c:pt>
                <c:pt idx="2">
                  <c:v>0.95833333333333337</c:v>
                </c:pt>
                <c:pt idx="3">
                  <c:v>0.5</c:v>
                </c:pt>
                <c:pt idx="4">
                  <c:v>1.5416666666666667</c:v>
                </c:pt>
                <c:pt idx="5">
                  <c:v>27.25</c:v>
                </c:pt>
                <c:pt idx="6">
                  <c:v>1</c:v>
                </c:pt>
                <c:pt idx="7">
                  <c:v>0.33333333333333331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D523-4B09-A080-9128CB20EFDA}"/>
            </c:ext>
          </c:extLst>
        </c:ser>
        <c:ser>
          <c:idx val="1"/>
          <c:order val="1"/>
          <c:tx>
            <c:strRef>
              <c:f>Data!$AA$36</c:f>
              <c:strCache>
                <c:ptCount val="1"/>
                <c:pt idx="0">
                  <c:v>Average</c:v>
                </c:pt>
              </c:strCache>
            </c:strRef>
          </c:tx>
          <c:dPt>
            <c:idx val="0"/>
            <c:bubble3D val="0"/>
            <c:spPr>
              <a:solidFill>
                <a:srgbClr val="000080"/>
              </a:solidFill>
            </c:spPr>
            <c:extLst>
              <c:ext xmlns:c16="http://schemas.microsoft.com/office/drawing/2014/chart" uri="{C3380CC4-5D6E-409C-BE32-E72D297353CC}">
                <c16:uniqueId val="{00000012-D523-4B09-A080-9128CB20EFDA}"/>
              </c:ext>
            </c:extLst>
          </c:dPt>
          <c:dPt>
            <c:idx val="1"/>
            <c:bubble3D val="0"/>
            <c:spPr>
              <a:solidFill>
                <a:srgbClr val="FF00FF"/>
              </a:solidFill>
            </c:spPr>
            <c:extLst>
              <c:ext xmlns:c16="http://schemas.microsoft.com/office/drawing/2014/chart" uri="{C3380CC4-5D6E-409C-BE32-E72D297353CC}">
                <c16:uniqueId val="{00000014-D523-4B09-A080-9128CB20EFDA}"/>
              </c:ext>
            </c:extLst>
          </c:dPt>
          <c:dPt>
            <c:idx val="2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16-D523-4B09-A080-9128CB20EFDA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18-D523-4B09-A080-9128CB20EFDA}"/>
              </c:ext>
            </c:extLst>
          </c:dPt>
          <c:dPt>
            <c:idx val="4"/>
            <c:bubble3D val="0"/>
            <c:spPr>
              <a:solidFill>
                <a:srgbClr val="00FF00"/>
              </a:solidFill>
            </c:spPr>
            <c:extLst>
              <c:ext xmlns:c16="http://schemas.microsoft.com/office/drawing/2014/chart" uri="{C3380CC4-5D6E-409C-BE32-E72D297353CC}">
                <c16:uniqueId val="{0000001A-D523-4B09-A080-9128CB20EFDA}"/>
              </c:ext>
            </c:extLst>
          </c:dPt>
          <c:dPt>
            <c:idx val="5"/>
            <c:bubble3D val="0"/>
            <c:spPr>
              <a:solidFill>
                <a:schemeClr val="bg1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1C-D523-4B09-A080-9128CB20EFDA}"/>
              </c:ext>
            </c:extLst>
          </c:dPt>
          <c:dPt>
            <c:idx val="6"/>
            <c:bubble3D val="0"/>
            <c:spPr>
              <a:solidFill>
                <a:srgbClr val="00FFCC"/>
              </a:solidFill>
            </c:spPr>
            <c:extLst>
              <c:ext xmlns:c16="http://schemas.microsoft.com/office/drawing/2014/chart" uri="{C3380CC4-5D6E-409C-BE32-E72D297353CC}">
                <c16:uniqueId val="{0000001E-D523-4B09-A080-9128CB20EFDA}"/>
              </c:ext>
            </c:extLst>
          </c:dPt>
          <c:dPt>
            <c:idx val="7"/>
            <c:bubble3D val="0"/>
            <c:spPr>
              <a:solidFill>
                <a:srgbClr val="0101FF"/>
              </a:solidFill>
            </c:spPr>
            <c:extLst>
              <c:ext xmlns:c16="http://schemas.microsoft.com/office/drawing/2014/chart" uri="{C3380CC4-5D6E-409C-BE32-E72D297353CC}">
                <c16:uniqueId val="{00000020-D523-4B09-A080-9128CB20EFDA}"/>
              </c:ext>
            </c:extLst>
          </c:dPt>
          <c:dLbls>
            <c:dLbl>
              <c:idx val="0"/>
              <c:spPr/>
              <c:txPr>
                <a:bodyPr/>
                <a:lstStyle/>
                <a:p>
                  <a:pPr>
                    <a:defRPr sz="1400">
                      <a:solidFill>
                        <a:schemeClr val="bg1"/>
                      </a:solidFill>
                    </a:defRPr>
                  </a:pPr>
                  <a:endParaRPr lang="fr-FR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2-D523-4B09-A080-9128CB20EFDA}"/>
                </c:ext>
              </c:extLst>
            </c:dLbl>
            <c:dLbl>
              <c:idx val="1"/>
              <c:spPr/>
              <c:txPr>
                <a:bodyPr/>
                <a:lstStyle/>
                <a:p>
                  <a:pPr>
                    <a:defRPr sz="1400">
                      <a:solidFill>
                        <a:schemeClr val="bg1"/>
                      </a:solidFill>
                    </a:defRPr>
                  </a:pPr>
                  <a:endParaRPr lang="fr-FR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4-D523-4B09-A080-9128CB20EFDA}"/>
                </c:ext>
              </c:extLst>
            </c:dLbl>
            <c:dLbl>
              <c:idx val="2"/>
              <c:layout>
                <c:manualLayout>
                  <c:x val="-0.21817359912997872"/>
                  <c:y val="0.2706496623819458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D523-4B09-A080-9128CB20EFDA}"/>
                </c:ext>
              </c:extLst>
            </c:dLbl>
            <c:dLbl>
              <c:idx val="3"/>
              <c:layout>
                <c:manualLayout>
                  <c:x val="-0.18279163008424762"/>
                  <c:y val="0.16387851358323785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D523-4B09-A080-9128CB20EFDA}"/>
                </c:ext>
              </c:extLst>
            </c:dLbl>
            <c:dLbl>
              <c:idx val="4"/>
              <c:layout>
                <c:manualLayout>
                  <c:x val="-0.12951877023548095"/>
                  <c:y val="7.460938376292707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D523-4B09-A080-9128CB20EFDA}"/>
                </c:ext>
              </c:extLst>
            </c:dLbl>
            <c:dLbl>
              <c:idx val="5"/>
              <c:layout>
                <c:manualLayout>
                  <c:x val="0.12956599458271442"/>
                  <c:y val="0.1935900240034098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D523-4B09-A080-9128CB20EFDA}"/>
                </c:ext>
              </c:extLst>
            </c:dLbl>
            <c:dLbl>
              <c:idx val="6"/>
              <c:layout>
                <c:manualLayout>
                  <c:x val="-0.22458570884959972"/>
                  <c:y val="0.22168803418803418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D523-4B09-A080-9128CB20EFDA}"/>
                </c:ext>
              </c:extLst>
            </c:dLbl>
            <c:dLbl>
              <c:idx val="7"/>
              <c:layout>
                <c:manualLayout>
                  <c:x val="0.2314144861216601"/>
                  <c:y val="7.8347578347578342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7847857426810612"/>
                      <c:h val="0.4380341880341880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20-D523-4B09-A080-9128CB20EFD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solidFill>
                      <a:srgbClr val="000080"/>
                    </a:solidFill>
                  </a:defRPr>
                </a:pPr>
                <a:endParaRPr lang="fr-FR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Data!$A$37:$A$44</c:f>
              <c:strCache>
                <c:ptCount val="8"/>
                <c:pt idx="0">
                  <c:v>Annex 2</c:v>
                </c:pt>
                <c:pt idx="1">
                  <c:v>Annex 5</c:v>
                </c:pt>
                <c:pt idx="2">
                  <c:v>Annex 6</c:v>
                </c:pt>
                <c:pt idx="3">
                  <c:v>Annex 4</c:v>
                </c:pt>
                <c:pt idx="4">
                  <c:v>Annex 3</c:v>
                </c:pt>
                <c:pt idx="5">
                  <c:v>EC design examination</c:v>
                </c:pt>
                <c:pt idx="6">
                  <c:v>EC design examination with drug consultation</c:v>
                </c:pt>
                <c:pt idx="7">
                  <c:v>EC design examination with drug consultation for initial certification</c:v>
                </c:pt>
              </c:strCache>
            </c:strRef>
          </c:cat>
          <c:val>
            <c:numRef>
              <c:f>Data!$AA$37:$AA$44</c:f>
              <c:numCache>
                <c:formatCode>_ * #,##0_ ;_ * \-#,##0_ ;_ * "-"??_ ;_ @_ </c:formatCode>
                <c:ptCount val="8"/>
                <c:pt idx="0">
                  <c:v>69.208333333333329</c:v>
                </c:pt>
                <c:pt idx="1">
                  <c:v>45.666666666666664</c:v>
                </c:pt>
                <c:pt idx="2">
                  <c:v>0.95833333333333337</c:v>
                </c:pt>
                <c:pt idx="3">
                  <c:v>0.5</c:v>
                </c:pt>
                <c:pt idx="4">
                  <c:v>1.5416666666666667</c:v>
                </c:pt>
                <c:pt idx="5">
                  <c:v>27.25</c:v>
                </c:pt>
                <c:pt idx="6">
                  <c:v>1</c:v>
                </c:pt>
                <c:pt idx="7">
                  <c:v>0.33333333333333331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1-D523-4B09-A080-9128CB20EFDA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1"/>
          <c:order val="0"/>
          <c:tx>
            <c:strRef>
              <c:f>Data!$AA$45</c:f>
              <c:strCache>
                <c:ptCount val="1"/>
                <c:pt idx="0">
                  <c:v>Average</c:v>
                </c:pt>
              </c:strCache>
            </c:strRef>
          </c:tx>
          <c:dPt>
            <c:idx val="0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01-23B8-4A4E-9147-2D7C2288F82D}"/>
              </c:ext>
            </c:extLst>
          </c:dPt>
          <c:dPt>
            <c:idx val="1"/>
            <c:bubble3D val="0"/>
            <c:spPr>
              <a:solidFill>
                <a:srgbClr val="0000FF"/>
              </a:solidFill>
            </c:spPr>
            <c:extLst>
              <c:ext xmlns:c16="http://schemas.microsoft.com/office/drawing/2014/chart" uri="{C3380CC4-5D6E-409C-BE32-E72D297353CC}">
                <c16:uniqueId val="{00000003-23B8-4A4E-9147-2D7C2288F82D}"/>
              </c:ext>
            </c:extLst>
          </c:dPt>
          <c:dPt>
            <c:idx val="2"/>
            <c:bubble3D val="0"/>
            <c:spPr>
              <a:solidFill>
                <a:srgbClr val="00FF00"/>
              </a:solidFill>
            </c:spPr>
            <c:extLst>
              <c:ext xmlns:c16="http://schemas.microsoft.com/office/drawing/2014/chart" uri="{C3380CC4-5D6E-409C-BE32-E72D297353CC}">
                <c16:uniqueId val="{00000005-23B8-4A4E-9147-2D7C2288F82D}"/>
              </c:ext>
            </c:extLst>
          </c:dPt>
          <c:dLbls>
            <c:dLbl>
              <c:idx val="0"/>
              <c:layout>
                <c:manualLayout>
                  <c:x val="-0.13273016353725015"/>
                  <c:y val="0.1968309183954744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600" b="1">
                      <a:solidFill>
                        <a:srgbClr val="000080"/>
                      </a:solidFill>
                    </a:defRPr>
                  </a:pPr>
                  <a:endParaRPr lang="fr-FR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3B8-4A4E-9147-2D7C2288F82D}"/>
                </c:ext>
              </c:extLst>
            </c:dLbl>
            <c:dLbl>
              <c:idx val="1"/>
              <c:layout>
                <c:manualLayout>
                  <c:x val="0.17548976039699293"/>
                  <c:y val="-0.23255369222492217"/>
                </c:manualLayout>
              </c:layout>
              <c:spPr/>
              <c:txPr>
                <a:bodyPr/>
                <a:lstStyle/>
                <a:p>
                  <a:pPr>
                    <a:defRPr sz="1800" b="1">
                      <a:solidFill>
                        <a:schemeClr val="bg1"/>
                      </a:solidFill>
                    </a:defRPr>
                  </a:pPr>
                  <a:endParaRPr lang="fr-FR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3B8-4A4E-9147-2D7C2288F82D}"/>
                </c:ext>
              </c:extLst>
            </c:dLbl>
            <c:dLbl>
              <c:idx val="2"/>
              <c:layout>
                <c:manualLayout>
                  <c:x val="-0.10633514265610705"/>
                  <c:y val="2.1377448118126735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600" b="1">
                      <a:solidFill>
                        <a:srgbClr val="000080"/>
                      </a:solidFill>
                    </a:defRPr>
                  </a:pPr>
                  <a:endParaRPr lang="fr-FR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3B8-4A4E-9147-2D7C2288F82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solidFill>
                      <a:srgbClr val="000080"/>
                    </a:solidFill>
                  </a:defRPr>
                </a:pPr>
                <a:endParaRPr lang="fr-FR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Data!$A$46:$A$48</c:f>
              <c:strCache>
                <c:ptCount val="3"/>
                <c:pt idx="0">
                  <c:v>Annex 3</c:v>
                </c:pt>
                <c:pt idx="1">
                  <c:v>Annex 4 </c:v>
                </c:pt>
                <c:pt idx="2">
                  <c:v>Annex 7</c:v>
                </c:pt>
              </c:strCache>
            </c:strRef>
          </c:cat>
          <c:val>
            <c:numRef>
              <c:f>Data!$AA$46:$AA$48</c:f>
              <c:numCache>
                <c:formatCode>_ * #,##0_ ;_ * \-#,##0_ ;_ * "-"??_ ;_ @_ </c:formatCode>
                <c:ptCount val="3"/>
                <c:pt idx="0">
                  <c:v>2.875</c:v>
                </c:pt>
                <c:pt idx="1">
                  <c:v>9.2916666666666661</c:v>
                </c:pt>
                <c:pt idx="2">
                  <c:v>0.25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3B8-4A4E-9147-2D7C2288F82D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70C0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0000FF"/>
              </a:solidFill>
            </c:spPr>
            <c:extLst>
              <c:ext xmlns:c16="http://schemas.microsoft.com/office/drawing/2014/chart" uri="{C3380CC4-5D6E-409C-BE32-E72D297353CC}">
                <c16:uniqueId val="{00000001-B1CB-4A46-A08C-7BAABBD7FB40}"/>
              </c:ext>
            </c:extLst>
          </c:dPt>
          <c:dPt>
            <c:idx val="1"/>
            <c:invertIfNegative val="0"/>
            <c:bubble3D val="0"/>
            <c:spPr>
              <a:solidFill>
                <a:srgbClr val="00FF00"/>
              </a:solidFill>
            </c:spPr>
            <c:extLst>
              <c:ext xmlns:c16="http://schemas.microsoft.com/office/drawing/2014/chart" uri="{C3380CC4-5D6E-409C-BE32-E72D297353CC}">
                <c16:uniqueId val="{00000003-B1CB-4A46-A08C-7BAABBD7FB4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solidFill>
                      <a:srgbClr val="000080"/>
                    </a:solidFill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Data!$Z$49:$AA$49</c:f>
              <c:strCache>
                <c:ptCount val="2"/>
                <c:pt idx="0">
                  <c:v>Total</c:v>
                </c:pt>
                <c:pt idx="1">
                  <c:v>Average</c:v>
                </c:pt>
              </c:strCache>
            </c:strRef>
          </c:cat>
          <c:val>
            <c:numRef>
              <c:f>Data!$Z$50:$AA$50</c:f>
              <c:numCache>
                <c:formatCode>_ * #,##0_ ;_ * \-#,##0_ ;_ * "-"??_ ;_ @_ </c:formatCode>
                <c:ptCount val="2"/>
                <c:pt idx="0">
                  <c:v>22523</c:v>
                </c:pt>
                <c:pt idx="1">
                  <c:v>938.45833333333337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1CB-4A46-A08C-7BAABBD7FB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79184144"/>
        <c:axId val="279184536"/>
      </c:barChart>
      <c:catAx>
        <c:axId val="2791841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srgbClr val="000080"/>
            </a:solidFill>
          </a:ln>
        </c:spPr>
        <c:txPr>
          <a:bodyPr/>
          <a:lstStyle/>
          <a:p>
            <a:pPr>
              <a:defRPr sz="1600" b="1">
                <a:solidFill>
                  <a:srgbClr val="000080"/>
                </a:solidFill>
              </a:defRPr>
            </a:pPr>
            <a:endParaRPr lang="fr-FR"/>
          </a:p>
        </c:txPr>
        <c:crossAx val="279184536"/>
        <c:crosses val="autoZero"/>
        <c:auto val="1"/>
        <c:lblAlgn val="ctr"/>
        <c:lblOffset val="100"/>
        <c:noMultiLvlLbl val="0"/>
      </c:catAx>
      <c:valAx>
        <c:axId val="279184536"/>
        <c:scaling>
          <c:orientation val="minMax"/>
        </c:scaling>
        <c:delete val="0"/>
        <c:axPos val="l"/>
        <c:majorGridlines>
          <c:spPr>
            <a:ln>
              <a:solidFill>
                <a:srgbClr val="000080"/>
              </a:solidFill>
              <a:prstDash val="dash"/>
            </a:ln>
          </c:spPr>
        </c:majorGridlines>
        <c:numFmt formatCode="_ * #,##0_ ;_ * \-#,##0_ ;_ * &quot;-&quot;??_ ;_ @_ " sourceLinked="1"/>
        <c:majorTickMark val="out"/>
        <c:minorTickMark val="none"/>
        <c:tickLblPos val="nextTo"/>
        <c:spPr>
          <a:ln>
            <a:solidFill>
              <a:srgbClr val="000080"/>
            </a:solidFill>
          </a:ln>
        </c:spPr>
        <c:txPr>
          <a:bodyPr/>
          <a:lstStyle/>
          <a:p>
            <a:pPr>
              <a:defRPr sz="1600" b="1">
                <a:solidFill>
                  <a:srgbClr val="000080"/>
                </a:solidFill>
              </a:defRPr>
            </a:pPr>
            <a:endParaRPr lang="fr-FR"/>
          </a:p>
        </c:txPr>
        <c:crossAx val="27918414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2706592314636465E-2"/>
          <c:y val="0.20866662701590444"/>
          <c:w val="0.88956188168786576"/>
          <c:h val="0.690503131100093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'Comparaison 2010-à-17'!$A$50</c:f>
              <c:strCache>
                <c:ptCount val="1"/>
                <c:pt idx="0">
                  <c:v>2010 (19 NBs)</c:v>
                </c:pt>
              </c:strCache>
            </c:strRef>
          </c:tx>
          <c:spPr>
            <a:pattFill prst="lgCheck">
              <a:fgClr>
                <a:srgbClr val="0099FF"/>
              </a:fgClr>
              <a:bgClr>
                <a:schemeClr val="bg1"/>
              </a:bgClr>
            </a:pattFill>
          </c:spPr>
          <c:invertIfNegative val="0"/>
          <c:dLbls>
            <c:dLbl>
              <c:idx val="0"/>
              <c:layout>
                <c:manualLayout>
                  <c:x val="-2.129659307931677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367-4864-82A4-12BA6AB5CFA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>
                    <a:solidFill>
                      <a:srgbClr val="000080"/>
                    </a:solidFill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'Comparaison 2010-à-17'!$B$49:$C$49</c:f>
              <c:strCache>
                <c:ptCount val="2"/>
                <c:pt idx="0">
                  <c:v>Total</c:v>
                </c:pt>
                <c:pt idx="1">
                  <c:v>Average</c:v>
                </c:pt>
              </c:strCache>
            </c:strRef>
          </c:cat>
          <c:val>
            <c:numRef>
              <c:f>'Comparaison 2010-à-17'!$B$50:$C$50</c:f>
              <c:numCache>
                <c:formatCode>0</c:formatCode>
                <c:ptCount val="2"/>
                <c:pt idx="0" formatCode="_ * #,##0_ ;_ * \-#,##0_ ;_ * &quot;-&quot;??_ ;_ @_ ">
                  <c:v>11695</c:v>
                </c:pt>
                <c:pt idx="1">
                  <c:v>687.94117647058829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367-4864-82A4-12BA6AB5CFAE}"/>
            </c:ext>
          </c:extLst>
        </c:ser>
        <c:ser>
          <c:idx val="1"/>
          <c:order val="1"/>
          <c:tx>
            <c:strRef>
              <c:f>'Comparaison 2010-à-17'!$A$51</c:f>
              <c:strCache>
                <c:ptCount val="1"/>
                <c:pt idx="0">
                  <c:v>2012 (28 NBs)</c:v>
                </c:pt>
              </c:strCache>
            </c:strRef>
          </c:tx>
          <c:spPr>
            <a:pattFill prst="lgCheck">
              <a:fgClr>
                <a:srgbClr val="FF9900"/>
              </a:fgClr>
              <a:bgClr>
                <a:schemeClr val="bg1"/>
              </a:bgClr>
            </a:pattFill>
          </c:spPr>
          <c:invertIfNegative val="0"/>
          <c:dLbls>
            <c:dLbl>
              <c:idx val="0"/>
              <c:layout>
                <c:manualLayout>
                  <c:x val="-6.5235190841184971E-3"/>
                  <c:y val="5.58738605801994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367-4864-82A4-12BA6AB5CFA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>
                    <a:solidFill>
                      <a:srgbClr val="000080"/>
                    </a:solidFill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'Comparaison 2010-à-17'!$B$49:$C$49</c:f>
              <c:strCache>
                <c:ptCount val="2"/>
                <c:pt idx="0">
                  <c:v>Total</c:v>
                </c:pt>
                <c:pt idx="1">
                  <c:v>Average</c:v>
                </c:pt>
              </c:strCache>
            </c:strRef>
          </c:cat>
          <c:val>
            <c:numRef>
              <c:f>'Comparaison 2010-à-17'!$B$51:$C$51</c:f>
              <c:numCache>
                <c:formatCode>0</c:formatCode>
                <c:ptCount val="2"/>
                <c:pt idx="0" formatCode="_ * #,##0_ ;_ * \-#,##0_ ;_ * &quot;-&quot;??_ ;_ @_ ">
                  <c:v>18734</c:v>
                </c:pt>
                <c:pt idx="1">
                  <c:v>669.07142857142856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367-4864-82A4-12BA6AB5CFAE}"/>
            </c:ext>
          </c:extLst>
        </c:ser>
        <c:ser>
          <c:idx val="2"/>
          <c:order val="2"/>
          <c:tx>
            <c:strRef>
              <c:f>'Comparaison 2010-à-17'!$A$52</c:f>
              <c:strCache>
                <c:ptCount val="1"/>
                <c:pt idx="0">
                  <c:v>2013 (28 NBs)</c:v>
                </c:pt>
              </c:strCache>
            </c:strRef>
          </c:tx>
          <c:spPr>
            <a:pattFill prst="lgCheck">
              <a:fgClr>
                <a:srgbClr val="00FF00"/>
              </a:fgClr>
              <a:bgClr>
                <a:schemeClr val="bg1"/>
              </a:bgClr>
            </a:pattFill>
          </c:spPr>
          <c:invertIfNegative val="0"/>
          <c:dLbls>
            <c:dLbl>
              <c:idx val="0"/>
              <c:layout>
                <c:manualLayout>
                  <c:x val="1.3047038168236933E-2"/>
                  <c:y val="8.381079087029917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5367-4864-82A4-12BA6AB5CFA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>
                    <a:solidFill>
                      <a:srgbClr val="000080"/>
                    </a:solidFill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'Comparaison 2010-à-17'!$B$49:$C$49</c:f>
              <c:strCache>
                <c:ptCount val="2"/>
                <c:pt idx="0">
                  <c:v>Total</c:v>
                </c:pt>
                <c:pt idx="1">
                  <c:v>Average</c:v>
                </c:pt>
              </c:strCache>
            </c:strRef>
          </c:cat>
          <c:val>
            <c:numRef>
              <c:f>'Comparaison 2010-à-17'!$B$52:$C$52</c:f>
              <c:numCache>
                <c:formatCode>0</c:formatCode>
                <c:ptCount val="2"/>
                <c:pt idx="0" formatCode="_ * #,##0_ ;_ * \-#,##0_ ;_ * &quot;-&quot;??_ ;_ @_ ">
                  <c:v>16946</c:v>
                </c:pt>
                <c:pt idx="1">
                  <c:v>605.21428571428567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367-4864-82A4-12BA6AB5CFAE}"/>
            </c:ext>
          </c:extLst>
        </c:ser>
        <c:ser>
          <c:idx val="3"/>
          <c:order val="3"/>
          <c:tx>
            <c:strRef>
              <c:f>'Comparaison 2010-à-17'!$A$53</c:f>
              <c:strCache>
                <c:ptCount val="1"/>
                <c:pt idx="0">
                  <c:v>2014 (25 NBs)</c:v>
                </c:pt>
              </c:strCache>
            </c:strRef>
          </c:tx>
          <c:spPr>
            <a:pattFill prst="lgCheck">
              <a:fgClr>
                <a:srgbClr val="7030A0"/>
              </a:fgClr>
              <a:bgClr>
                <a:schemeClr val="bg1"/>
              </a:bgClr>
            </a:pattFill>
          </c:spPr>
          <c:invertIfNegative val="0"/>
          <c:dLbls>
            <c:dLbl>
              <c:idx val="0"/>
              <c:layout>
                <c:manualLayout>
                  <c:x val="-2.2832316794414637E-2"/>
                  <c:y val="-3.20060431759758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367-4864-82A4-12BA6AB5CFA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>
                    <a:solidFill>
                      <a:srgbClr val="000080"/>
                    </a:solidFill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'Comparaison 2010-à-17'!$B$49:$C$49</c:f>
              <c:strCache>
                <c:ptCount val="2"/>
                <c:pt idx="0">
                  <c:v>Total</c:v>
                </c:pt>
                <c:pt idx="1">
                  <c:v>Average</c:v>
                </c:pt>
              </c:strCache>
            </c:strRef>
          </c:cat>
          <c:val>
            <c:numRef>
              <c:f>'Comparaison 2010-à-17'!$B$53:$C$53</c:f>
              <c:numCache>
                <c:formatCode>0</c:formatCode>
                <c:ptCount val="2"/>
                <c:pt idx="0" formatCode="_ * #,##0_ ;_ * \-#,##0_ ;_ * &quot;-&quot;??_ ;_ @_ ">
                  <c:v>17113</c:v>
                </c:pt>
                <c:pt idx="1">
                  <c:v>684.52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367-4864-82A4-12BA6AB5CFAE}"/>
            </c:ext>
          </c:extLst>
        </c:ser>
        <c:ser>
          <c:idx val="4"/>
          <c:order val="4"/>
          <c:tx>
            <c:strRef>
              <c:f>'Comparaison 2010-à-17'!$A$54</c:f>
              <c:strCache>
                <c:ptCount val="1"/>
                <c:pt idx="0">
                  <c:v>2015 (22 NBs)</c:v>
                </c:pt>
              </c:strCache>
            </c:strRef>
          </c:tx>
          <c:spPr>
            <a:pattFill prst="lgCheck">
              <a:fgClr>
                <a:srgbClr val="FD91E8"/>
              </a:fgClr>
              <a:bgClr>
                <a:schemeClr val="bg1"/>
              </a:bgClr>
            </a:pattFill>
          </c:spPr>
          <c:invertIfNegative val="0"/>
          <c:dLbls>
            <c:dLbl>
              <c:idx val="0"/>
              <c:layout>
                <c:manualLayout>
                  <c:x val="-3.31442283293319E-2"/>
                  <c:y val="-1.94863388410881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367-4864-82A4-12BA6AB5CFA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>
                    <a:solidFill>
                      <a:srgbClr val="000080"/>
                    </a:solidFill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'Comparaison 2010-à-17'!$B$49:$C$49</c:f>
              <c:strCache>
                <c:ptCount val="2"/>
                <c:pt idx="0">
                  <c:v>Total</c:v>
                </c:pt>
                <c:pt idx="1">
                  <c:v>Average</c:v>
                </c:pt>
              </c:strCache>
            </c:strRef>
          </c:cat>
          <c:val>
            <c:numRef>
              <c:f>'Comparaison 2010-à-17'!$B$54:$C$54</c:f>
              <c:numCache>
                <c:formatCode>0</c:formatCode>
                <c:ptCount val="2"/>
                <c:pt idx="0" formatCode="_ * #,##0_ ;_ * \-#,##0_ ;_ * &quot;-&quot;??_ ;_ @_ ">
                  <c:v>20157</c:v>
                </c:pt>
                <c:pt idx="1">
                  <c:v>916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5367-4864-82A4-12BA6AB5CFAE}"/>
            </c:ext>
          </c:extLst>
        </c:ser>
        <c:ser>
          <c:idx val="5"/>
          <c:order val="5"/>
          <c:tx>
            <c:strRef>
              <c:f>'Comparaison 2010-à-17'!$A$55</c:f>
              <c:strCache>
                <c:ptCount val="1"/>
                <c:pt idx="0">
                  <c:v>2016 (21 NBs)</c:v>
                </c:pt>
              </c:strCache>
            </c:strRef>
          </c:tx>
          <c:spPr>
            <a:pattFill prst="lgCheck">
              <a:fgClr>
                <a:srgbClr val="0101FF"/>
              </a:fgClr>
              <a:bgClr>
                <a:schemeClr val="bg1"/>
              </a:bgClr>
            </a:pattFill>
          </c:spPr>
          <c:invertIfNegative val="0"/>
          <c:dLbls>
            <c:dLbl>
              <c:idx val="0"/>
              <c:layout>
                <c:manualLayout>
                  <c:x val="-1.304703816823693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5367-4864-82A4-12BA6AB5CFA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>
                    <a:solidFill>
                      <a:srgbClr val="000080"/>
                    </a:solidFill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'Comparaison 2010-à-17'!$B$49:$C$49</c:f>
              <c:strCache>
                <c:ptCount val="2"/>
                <c:pt idx="0">
                  <c:v>Total</c:v>
                </c:pt>
                <c:pt idx="1">
                  <c:v>Average</c:v>
                </c:pt>
              </c:strCache>
            </c:strRef>
          </c:cat>
          <c:val>
            <c:numRef>
              <c:f>'Comparaison 2010-à-17'!$B$55:$C$55</c:f>
              <c:numCache>
                <c:formatCode>0</c:formatCode>
                <c:ptCount val="2"/>
                <c:pt idx="0" formatCode="_ * #,##0_ ;_ * \-#,##0_ ;_ * &quot;-&quot;??_ ;_ @_ ">
                  <c:v>23484</c:v>
                </c:pt>
                <c:pt idx="1">
                  <c:v>1118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367-4864-82A4-12BA6AB5CFAE}"/>
            </c:ext>
          </c:extLst>
        </c:ser>
        <c:ser>
          <c:idx val="6"/>
          <c:order val="6"/>
          <c:tx>
            <c:strRef>
              <c:f>'Comparaison 2010-à-17'!$A$56</c:f>
              <c:strCache>
                <c:ptCount val="1"/>
                <c:pt idx="0">
                  <c:v>2017 (24 NBs)</c:v>
                </c:pt>
              </c:strCache>
            </c:strRef>
          </c:tx>
          <c:spPr>
            <a:solidFill>
              <a:srgbClr val="C709B0"/>
            </a:solidFill>
          </c:spPr>
          <c:invertIfNegative val="0"/>
          <c:dLbls>
            <c:dLbl>
              <c:idx val="0"/>
              <c:layout>
                <c:manualLayout>
                  <c:x val="1.1940298507462687E-2"/>
                  <c:y val="-4.0270455175070339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367-4864-82A4-12BA6AB5CFA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>
                    <a:solidFill>
                      <a:srgbClr val="000080"/>
                    </a:solidFill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'Comparaison 2010-à-17'!$B$49:$C$49</c:f>
              <c:strCache>
                <c:ptCount val="2"/>
                <c:pt idx="0">
                  <c:v>Total</c:v>
                </c:pt>
                <c:pt idx="1">
                  <c:v>Average</c:v>
                </c:pt>
              </c:strCache>
            </c:strRef>
          </c:cat>
          <c:val>
            <c:numRef>
              <c:f>'Comparaison 2010-à-17'!$B$56:$C$56</c:f>
              <c:numCache>
                <c:formatCode>0</c:formatCode>
                <c:ptCount val="2"/>
                <c:pt idx="0" formatCode="_ * #,##0_ ;_ * \-#,##0_ ;_ * &quot;-&quot;??_ ;_ @_ ">
                  <c:v>22523</c:v>
                </c:pt>
                <c:pt idx="1">
                  <c:v>938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5367-4864-82A4-12BA6AB5CFA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9899352"/>
        <c:axId val="209899744"/>
      </c:barChart>
      <c:catAx>
        <c:axId val="2098993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600" b="1">
                <a:solidFill>
                  <a:srgbClr val="000080"/>
                </a:solidFill>
              </a:defRPr>
            </a:pPr>
            <a:endParaRPr lang="fr-FR"/>
          </a:p>
        </c:txPr>
        <c:crossAx val="209899744"/>
        <c:crosses val="autoZero"/>
        <c:auto val="1"/>
        <c:lblAlgn val="ctr"/>
        <c:lblOffset val="100"/>
        <c:noMultiLvlLbl val="0"/>
      </c:catAx>
      <c:valAx>
        <c:axId val="209899744"/>
        <c:scaling>
          <c:orientation val="minMax"/>
        </c:scaling>
        <c:delete val="0"/>
        <c:axPos val="l"/>
        <c:majorGridlines/>
        <c:numFmt formatCode="_ * #,##0_ ;_ * \-#,##0_ ;_ * &quot;-&quot;??_ ;_ @_ " sourceLinked="1"/>
        <c:majorTickMark val="none"/>
        <c:minorTickMark val="none"/>
        <c:tickLblPos val="nextTo"/>
        <c:txPr>
          <a:bodyPr/>
          <a:lstStyle/>
          <a:p>
            <a:pPr>
              <a:defRPr sz="1600" b="1">
                <a:solidFill>
                  <a:srgbClr val="000080"/>
                </a:solidFill>
              </a:defRPr>
            </a:pPr>
            <a:endParaRPr lang="fr-FR"/>
          </a:p>
        </c:txPr>
        <c:crossAx val="209899352"/>
        <c:crosses val="autoZero"/>
        <c:crossBetween val="between"/>
        <c:majorUnit val="4000"/>
      </c:valAx>
    </c:plotArea>
    <c:legend>
      <c:legendPos val="r"/>
      <c:layout>
        <c:manualLayout>
          <c:xMode val="edge"/>
          <c:yMode val="edge"/>
          <c:x val="0.77068453010537863"/>
          <c:y val="0.17165409187719682"/>
          <c:w val="0.21763962128660233"/>
          <c:h val="0.59895598009619366"/>
        </c:manualLayout>
      </c:layout>
      <c:overlay val="0"/>
      <c:txPr>
        <a:bodyPr/>
        <a:lstStyle/>
        <a:p>
          <a:pPr>
            <a:defRPr sz="1600" b="1">
              <a:solidFill>
                <a:srgbClr val="000080"/>
              </a:solidFill>
            </a:defRPr>
          </a:pPr>
          <a:endParaRPr lang="fr-FR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2298609839467735E-2"/>
          <c:y val="0.15513183171138462"/>
          <c:w val="0.58214928190155957"/>
          <c:h val="0.68835091644185165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0070C0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0000FF"/>
              </a:solidFill>
            </c:spPr>
            <c:extLst>
              <c:ext xmlns:c16="http://schemas.microsoft.com/office/drawing/2014/chart" uri="{C3380CC4-5D6E-409C-BE32-E72D297353CC}">
                <c16:uniqueId val="{00000001-BEFE-408D-BBF2-96D3066EF1C8}"/>
              </c:ext>
            </c:extLst>
          </c:dPt>
          <c:dPt>
            <c:idx val="1"/>
            <c:invertIfNegative val="0"/>
            <c:bubble3D val="0"/>
            <c:spPr>
              <a:solidFill>
                <a:srgbClr val="00FF00"/>
              </a:solidFill>
            </c:spPr>
            <c:extLst>
              <c:ext xmlns:c16="http://schemas.microsoft.com/office/drawing/2014/chart" uri="{C3380CC4-5D6E-409C-BE32-E72D297353CC}">
                <c16:uniqueId val="{00000003-BEFE-408D-BBF2-96D3066EF1C8}"/>
              </c:ext>
            </c:extLst>
          </c:dPt>
          <c:dLbls>
            <c:dLbl>
              <c:idx val="0"/>
              <c:layout>
                <c:manualLayout>
                  <c:x val="0"/>
                  <c:y val="8.232477046404420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EFE-408D-BBF2-96D3066EF1C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solidFill>
                      <a:srgbClr val="000080"/>
                    </a:solidFill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Data!$Z$51:$AA$51</c:f>
              <c:strCache>
                <c:ptCount val="2"/>
                <c:pt idx="0">
                  <c:v>Total</c:v>
                </c:pt>
                <c:pt idx="1">
                  <c:v>Average</c:v>
                </c:pt>
              </c:strCache>
            </c:strRef>
          </c:cat>
          <c:val>
            <c:numRef>
              <c:f>Data!$Z$52:$AA$52</c:f>
              <c:numCache>
                <c:formatCode>_ * #,##0_ ;_ * \-#,##0_ ;_ * "-"??_ ;_ @_ </c:formatCode>
                <c:ptCount val="2"/>
                <c:pt idx="0">
                  <c:v>1043</c:v>
                </c:pt>
                <c:pt idx="1">
                  <c:v>43.458333333333336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EFE-408D-BBF2-96D3066EF1C8}"/>
            </c:ext>
          </c:extLst>
        </c:ser>
        <c:ser>
          <c:idx val="1"/>
          <c:order val="1"/>
          <c:invertIfNegative val="0"/>
          <c:cat>
            <c:strRef>
              <c:f>Data!$Z$51:$AA$51</c:f>
              <c:strCache>
                <c:ptCount val="2"/>
                <c:pt idx="0">
                  <c:v>Total</c:v>
                </c:pt>
                <c:pt idx="1">
                  <c:v>Average</c:v>
                </c:pt>
              </c:strCache>
            </c:strRef>
          </c:cat>
          <c:val>
            <c:numRef>
              <c:f>[1]Feuil1!$D$49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EFE-408D-BBF2-96D3066EF1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79185320"/>
        <c:axId val="279185712"/>
      </c:barChart>
      <c:catAx>
        <c:axId val="2791853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srgbClr val="000080"/>
            </a:solidFill>
          </a:ln>
        </c:spPr>
        <c:txPr>
          <a:bodyPr/>
          <a:lstStyle/>
          <a:p>
            <a:pPr>
              <a:defRPr sz="1600" b="1">
                <a:solidFill>
                  <a:srgbClr val="000080"/>
                </a:solidFill>
              </a:defRPr>
            </a:pPr>
            <a:endParaRPr lang="fr-FR"/>
          </a:p>
        </c:txPr>
        <c:crossAx val="279185712"/>
        <c:crosses val="autoZero"/>
        <c:auto val="1"/>
        <c:lblAlgn val="ctr"/>
        <c:lblOffset val="100"/>
        <c:noMultiLvlLbl val="0"/>
      </c:catAx>
      <c:valAx>
        <c:axId val="279185712"/>
        <c:scaling>
          <c:orientation val="minMax"/>
        </c:scaling>
        <c:delete val="0"/>
        <c:axPos val="l"/>
        <c:majorGridlines>
          <c:spPr>
            <a:ln>
              <a:solidFill>
                <a:srgbClr val="000080"/>
              </a:solidFill>
              <a:prstDash val="dash"/>
            </a:ln>
          </c:spPr>
        </c:majorGridlines>
        <c:numFmt formatCode="_ * #,##0_ ;_ * \-#,##0_ ;_ * &quot;-&quot;??_ ;_ @_ " sourceLinked="1"/>
        <c:majorTickMark val="out"/>
        <c:minorTickMark val="none"/>
        <c:tickLblPos val="nextTo"/>
        <c:spPr>
          <a:ln>
            <a:solidFill>
              <a:srgbClr val="000080"/>
            </a:solidFill>
          </a:ln>
        </c:spPr>
        <c:txPr>
          <a:bodyPr/>
          <a:lstStyle/>
          <a:p>
            <a:pPr>
              <a:defRPr sz="1600" b="1">
                <a:solidFill>
                  <a:srgbClr val="000080"/>
                </a:solidFill>
              </a:defRPr>
            </a:pPr>
            <a:endParaRPr lang="fr-FR"/>
          </a:p>
        </c:txPr>
        <c:crossAx val="27918532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dLbls>
          <c:showLegendKey val="0"/>
          <c:showVal val="0"/>
          <c:showCatName val="1"/>
          <c:showSerName val="0"/>
          <c:showPercent val="1"/>
          <c:showBubbleSize val="0"/>
          <c:showLeaderLines val="0"/>
        </c:dLbls>
        <c:firstSliceAng val="0"/>
      </c:pieChart>
    </c:plotArea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056383012364418"/>
          <c:y val="0.15047126219517254"/>
          <c:w val="0.87225129116924893"/>
          <c:h val="0.7729889560814453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'Comparaison 2010-à-17'!$A$3</c:f>
              <c:strCache>
                <c:ptCount val="1"/>
                <c:pt idx="0">
                  <c:v>2010 (17 NBs)</c:v>
                </c:pt>
              </c:strCache>
            </c:strRef>
          </c:tx>
          <c:spPr>
            <a:pattFill prst="lgCheck">
              <a:fgClr>
                <a:srgbClr val="0099FF"/>
              </a:fgClr>
              <a:bgClr>
                <a:schemeClr val="bg1"/>
              </a:bgClr>
            </a:pattFill>
          </c:spPr>
          <c:invertIfNegative val="0"/>
          <c:dLbls>
            <c:dLbl>
              <c:idx val="0"/>
              <c:layout>
                <c:manualLayout>
                  <c:x val="-1.7092405232285141E-2"/>
                  <c:y val="-2.41534645447672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BA2-4BC5-BF85-65798237452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rgbClr val="000080"/>
                    </a:solidFill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'Comparaison 2010-à-17'!$B$2:$C$2</c:f>
              <c:strCache>
                <c:ptCount val="2"/>
                <c:pt idx="0">
                  <c:v>Total</c:v>
                </c:pt>
                <c:pt idx="1">
                  <c:v>Average</c:v>
                </c:pt>
              </c:strCache>
            </c:strRef>
          </c:cat>
          <c:val>
            <c:numRef>
              <c:f>'Comparaison 2010-à-17'!$B$3:$C$3</c:f>
              <c:numCache>
                <c:formatCode>General</c:formatCode>
                <c:ptCount val="2"/>
                <c:pt idx="0" formatCode="_ * #,##0_ ;_ * \-#,##0_ ;_ * &quot;-&quot;??_ ;_ @_ ">
                  <c:v>13889</c:v>
                </c:pt>
                <c:pt idx="1">
                  <c:v>817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BA2-4BC5-BF85-657982374521}"/>
            </c:ext>
          </c:extLst>
        </c:ser>
        <c:ser>
          <c:idx val="1"/>
          <c:order val="1"/>
          <c:tx>
            <c:strRef>
              <c:f>'Comparaison 2010-à-17'!$A$4</c:f>
              <c:strCache>
                <c:ptCount val="1"/>
                <c:pt idx="0">
                  <c:v>2012 (28 NBs)</c:v>
                </c:pt>
              </c:strCache>
            </c:strRef>
          </c:tx>
          <c:spPr>
            <a:pattFill prst="lgCheck">
              <a:fgClr>
                <a:srgbClr val="FFC000"/>
              </a:fgClr>
              <a:bgClr>
                <a:schemeClr val="bg1"/>
              </a:bgClr>
            </a:pattFill>
          </c:spPr>
          <c:invertIfNegative val="0"/>
          <c:dLbls>
            <c:dLbl>
              <c:idx val="0"/>
              <c:layout>
                <c:manualLayout>
                  <c:x val="-2.1735446761751028E-3"/>
                  <c:y val="-4.42658290498469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BA2-4BC5-BF85-657982374521}"/>
                </c:ext>
              </c:extLst>
            </c:dLbl>
            <c:dLbl>
              <c:idx val="1"/>
              <c:layout>
                <c:manualLayout>
                  <c:x val="1.4821532434771488E-3"/>
                  <c:y val="9.28637041548821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9435216815311829E-2"/>
                      <c:h val="6.306646385613914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1BA2-4BC5-BF85-65798237452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rgbClr val="000080"/>
                    </a:solidFill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'Comparaison 2010-à-17'!$B$2:$C$2</c:f>
              <c:strCache>
                <c:ptCount val="2"/>
                <c:pt idx="0">
                  <c:v>Total</c:v>
                </c:pt>
                <c:pt idx="1">
                  <c:v>Average</c:v>
                </c:pt>
              </c:strCache>
            </c:strRef>
          </c:cat>
          <c:val>
            <c:numRef>
              <c:f>'Comparaison 2010-à-17'!$B$4:$C$4</c:f>
              <c:numCache>
                <c:formatCode>0</c:formatCode>
                <c:ptCount val="2"/>
                <c:pt idx="0" formatCode="_ * #,##0_ ;_ * \-#,##0_ ;_ * &quot;-&quot;??_ ;_ @_ ">
                  <c:v>21530</c:v>
                </c:pt>
                <c:pt idx="1">
                  <c:v>769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BA2-4BC5-BF85-657982374521}"/>
            </c:ext>
          </c:extLst>
        </c:ser>
        <c:ser>
          <c:idx val="2"/>
          <c:order val="2"/>
          <c:tx>
            <c:strRef>
              <c:f>'Comparaison 2010-à-17'!$A$5</c:f>
              <c:strCache>
                <c:ptCount val="1"/>
                <c:pt idx="0">
                  <c:v>2013 (28 NBs)</c:v>
                </c:pt>
              </c:strCache>
            </c:strRef>
          </c:tx>
          <c:spPr>
            <a:pattFill prst="lgCheck">
              <a:fgClr>
                <a:srgbClr val="00FF00"/>
              </a:fgClr>
              <a:bgClr>
                <a:schemeClr val="bg1"/>
              </a:bgClr>
            </a:pattFill>
          </c:spPr>
          <c:invertIfNegative val="0"/>
          <c:dLbls>
            <c:dLbl>
              <c:idx val="0"/>
              <c:layout>
                <c:manualLayout>
                  <c:x val="-1.0804121670888163E-2"/>
                  <c:y val="-5.664380995867848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BA2-4BC5-BF85-657982374521}"/>
                </c:ext>
              </c:extLst>
            </c:dLbl>
            <c:dLbl>
              <c:idx val="1"/>
              <c:layout>
                <c:manualLayout>
                  <c:x val="1.4820948932845017E-3"/>
                  <c:y val="2.571347479898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647102702874284E-2"/>
                      <c:h val="7.09170610166543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1BA2-4BC5-BF85-65798237452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fr-BE" sz="1400" b="1" i="0" u="none" strike="noStrike" kern="1200" baseline="0">
                    <a:solidFill>
                      <a:srgbClr val="000080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'Comparaison 2010-à-17'!$B$2:$C$2</c:f>
              <c:strCache>
                <c:ptCount val="2"/>
                <c:pt idx="0">
                  <c:v>Total</c:v>
                </c:pt>
                <c:pt idx="1">
                  <c:v>Average</c:v>
                </c:pt>
              </c:strCache>
            </c:strRef>
          </c:cat>
          <c:val>
            <c:numRef>
              <c:f>'Comparaison 2010-à-17'!$B$5:$C$5</c:f>
              <c:numCache>
                <c:formatCode>General</c:formatCode>
                <c:ptCount val="2"/>
                <c:pt idx="0" formatCode="_ * #,##0_ ;_ * \-#,##0_ ;_ * &quot;-&quot;??_ ;_ @_ ">
                  <c:v>21460</c:v>
                </c:pt>
                <c:pt idx="1">
                  <c:v>766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1BA2-4BC5-BF85-657982374521}"/>
            </c:ext>
          </c:extLst>
        </c:ser>
        <c:ser>
          <c:idx val="3"/>
          <c:order val="3"/>
          <c:tx>
            <c:strRef>
              <c:f>'Comparaison 2010-à-17'!$A$6</c:f>
              <c:strCache>
                <c:ptCount val="1"/>
                <c:pt idx="0">
                  <c:v>2014 (25 NBs)</c:v>
                </c:pt>
              </c:strCache>
            </c:strRef>
          </c:tx>
          <c:spPr>
            <a:pattFill prst="lgCheck">
              <a:fgClr>
                <a:srgbClr val="7030A0"/>
              </a:fgClr>
              <a:bgClr>
                <a:schemeClr val="bg1"/>
              </a:bgClr>
            </a:pattFill>
          </c:spPr>
          <c:invertIfNegative val="0"/>
          <c:dLbls>
            <c:dLbl>
              <c:idx val="0"/>
              <c:layout>
                <c:manualLayout>
                  <c:x val="4.5479307154480501E-3"/>
                  <c:y val="-1.37873794541836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BA2-4BC5-BF85-657982374521}"/>
                </c:ext>
              </c:extLst>
            </c:dLbl>
            <c:dLbl>
              <c:idx val="1"/>
              <c:layout>
                <c:manualLayout>
                  <c:x val="0"/>
                  <c:y val="-6.502636894344911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BA2-4BC5-BF85-65798237452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 rtl="0">
                  <a:defRPr lang="fr-BE" sz="1400" b="1" i="0" u="none" strike="noStrike" kern="1200" baseline="0">
                    <a:solidFill>
                      <a:srgbClr val="000080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'Comparaison 2010-à-17'!$B$2:$C$2</c:f>
              <c:strCache>
                <c:ptCount val="2"/>
                <c:pt idx="0">
                  <c:v>Total</c:v>
                </c:pt>
                <c:pt idx="1">
                  <c:v>Average</c:v>
                </c:pt>
              </c:strCache>
            </c:strRef>
          </c:cat>
          <c:val>
            <c:numRef>
              <c:f>'Comparaison 2010-à-17'!$B$6:$C$6</c:f>
              <c:numCache>
                <c:formatCode>General</c:formatCode>
                <c:ptCount val="2"/>
                <c:pt idx="0" formatCode="_ * #,##0_ ;_ * \-#,##0_ ;_ * &quot;-&quot;??_ ;_ @_ ">
                  <c:v>22487</c:v>
                </c:pt>
                <c:pt idx="1">
                  <c:v>899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1BA2-4BC5-BF85-657982374521}"/>
            </c:ext>
          </c:extLst>
        </c:ser>
        <c:ser>
          <c:idx val="4"/>
          <c:order val="4"/>
          <c:tx>
            <c:strRef>
              <c:f>'Comparaison 2010-à-17'!$A$7</c:f>
              <c:strCache>
                <c:ptCount val="1"/>
                <c:pt idx="0">
                  <c:v>2015 (22 NBs)</c:v>
                </c:pt>
              </c:strCache>
            </c:strRef>
          </c:tx>
          <c:spPr>
            <a:pattFill prst="lgCheck">
              <a:fgClr>
                <a:srgbClr val="FD91E8"/>
              </a:fgClr>
              <a:bgClr>
                <a:schemeClr val="bg1"/>
              </a:bgClr>
            </a:pattFill>
          </c:spPr>
          <c:invertIfNegative val="0"/>
          <c:dLbls>
            <c:dLbl>
              <c:idx val="0"/>
              <c:layout>
                <c:manualLayout>
                  <c:x val="1.034228354732367E-2"/>
                  <c:y val="8.7844883990191372E-3"/>
                </c:manualLayout>
              </c:layout>
              <c:tx>
                <c:rich>
                  <a:bodyPr wrap="square" lIns="38100" tIns="19050" rIns="38100" bIns="19050" anchor="ctr" anchorCtr="0">
                    <a:noAutofit/>
                  </a:bodyPr>
                  <a:lstStyle/>
                  <a:p>
                    <a:pPr algn="ctr" rtl="0">
                      <a:defRPr lang="fr-BE" sz="1400" b="1" i="0" u="none" strike="noStrike" kern="1200" baseline="0">
                        <a:solidFill>
                          <a:srgbClr val="00008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4DEA85CD-2CA2-4BA2-84DF-32697D262082}" type="VALUE">
                      <a:rPr lang="en-US" sz="1400" b="1" i="0" u="none" strike="noStrike" kern="1200" baseline="0">
                        <a:solidFill>
                          <a:srgbClr val="000080"/>
                        </a:solidFill>
                        <a:latin typeface="+mn-lt"/>
                        <a:ea typeface="+mn-ea"/>
                        <a:cs typeface="+mn-cs"/>
                      </a:rPr>
                      <a:pPr algn="ctr" rtl="0">
                        <a:defRPr lang="fr-BE" sz="1400" b="1" i="0" u="none" strike="noStrike" kern="1200" baseline="0">
                          <a:solidFill>
                            <a:srgbClr val="000080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[VALEUR]</a:t>
                    </a:fld>
                    <a:endParaRPr lang="fr-BE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2319107400764974E-2"/>
                      <c:h val="7.7156328261284352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1BA2-4BC5-BF85-657982374521}"/>
                </c:ext>
              </c:extLst>
            </c:dLbl>
            <c:dLbl>
              <c:idx val="1"/>
              <c:layout>
                <c:manualLayout>
                  <c:x val="-3.1859816806053365E-3"/>
                  <c:y val="-2.49480195026722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1BA2-4BC5-BF85-65798237452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 rtl="0">
                  <a:defRPr lang="fr-BE" sz="1400" b="1" i="0" u="none" strike="noStrike" kern="1200" baseline="0">
                    <a:solidFill>
                      <a:srgbClr val="000080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'Comparaison 2010-à-17'!$B$2:$C$2</c:f>
              <c:strCache>
                <c:ptCount val="2"/>
                <c:pt idx="0">
                  <c:v>Total</c:v>
                </c:pt>
                <c:pt idx="1">
                  <c:v>Average</c:v>
                </c:pt>
              </c:strCache>
            </c:strRef>
          </c:cat>
          <c:val>
            <c:numRef>
              <c:f>'Comparaison 2010-à-17'!$B$7:$C$7</c:f>
              <c:numCache>
                <c:formatCode>General</c:formatCode>
                <c:ptCount val="2"/>
                <c:pt idx="0" formatCode="_ * #,##0_ ;_ * \-#,##0_ ;_ * &quot;-&quot;??_ ;_ @_ ">
                  <c:v>21037</c:v>
                </c:pt>
                <c:pt idx="1">
                  <c:v>956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1BA2-4BC5-BF85-657982374521}"/>
            </c:ext>
          </c:extLst>
        </c:ser>
        <c:ser>
          <c:idx val="5"/>
          <c:order val="5"/>
          <c:tx>
            <c:strRef>
              <c:f>'Comparaison 2010-à-17'!$A$8</c:f>
              <c:strCache>
                <c:ptCount val="1"/>
                <c:pt idx="0">
                  <c:v>2016 (21 NBs)</c:v>
                </c:pt>
              </c:strCache>
            </c:strRef>
          </c:tx>
          <c:spPr>
            <a:pattFill prst="lgCheck">
              <a:fgClr>
                <a:srgbClr val="0101FF"/>
              </a:fgClr>
              <a:bgClr>
                <a:schemeClr val="bg1"/>
              </a:bgClr>
            </a:pattFill>
          </c:spPr>
          <c:invertIfNegative val="0"/>
          <c:dPt>
            <c:idx val="0"/>
            <c:invertIfNegative val="0"/>
            <c:bubble3D val="0"/>
            <c:spPr>
              <a:pattFill prst="lgCheck">
                <a:fgClr>
                  <a:srgbClr val="0101FF"/>
                </a:fgClr>
                <a:bgClr>
                  <a:schemeClr val="bg1"/>
                </a:bgClr>
              </a:pattFill>
              <a:ln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74000">
                      <a:schemeClr val="accent1">
                        <a:lumMod val="45000"/>
                        <a:lumOff val="55000"/>
                      </a:schemeClr>
                    </a:gs>
                    <a:gs pos="83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</a:ln>
            </c:spPr>
            <c:extLst>
              <c:ext xmlns:c16="http://schemas.microsoft.com/office/drawing/2014/chart" uri="{C3380CC4-5D6E-409C-BE32-E72D297353CC}">
                <c16:uniqueId val="{0000000F-1BA2-4BC5-BF85-657982374521}"/>
              </c:ext>
            </c:extLst>
          </c:dPt>
          <c:dLbls>
            <c:dLbl>
              <c:idx val="0"/>
              <c:layout>
                <c:manualLayout>
                  <c:x val="4.7789725209080045E-3"/>
                  <c:y val="5.544004333927167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1BA2-4BC5-BF85-657982374521}"/>
                </c:ext>
              </c:extLst>
            </c:dLbl>
            <c:dLbl>
              <c:idx val="1"/>
              <c:layout>
                <c:manualLayout>
                  <c:x val="1.122658710626857E-2"/>
                  <c:y val="-5.9316896501216704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400" b="1">
                      <a:solidFill>
                        <a:srgbClr val="000080"/>
                      </a:solidFill>
                    </a:defRPr>
                  </a:pPr>
                  <a:endParaRPr lang="fr-F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7881290500868716E-2"/>
                      <c:h val="6.478226234841237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0-1BA2-4BC5-BF85-65798237452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>
                    <a:solidFill>
                      <a:srgbClr val="000080"/>
                    </a:solidFill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'Comparaison 2010-à-17'!$B$2:$C$2</c:f>
              <c:strCache>
                <c:ptCount val="2"/>
                <c:pt idx="0">
                  <c:v>Total</c:v>
                </c:pt>
                <c:pt idx="1">
                  <c:v>Average</c:v>
                </c:pt>
              </c:strCache>
            </c:strRef>
          </c:cat>
          <c:val>
            <c:numRef>
              <c:f>'Comparaison 2010-à-17'!$B$8:$C$8</c:f>
              <c:numCache>
                <c:formatCode>0</c:formatCode>
                <c:ptCount val="2"/>
                <c:pt idx="0" formatCode="_ * #,##0_ ;_ * \-#,##0_ ;_ * &quot;-&quot;??_ ;_ @_ ">
                  <c:v>19763</c:v>
                </c:pt>
                <c:pt idx="1">
                  <c:v>941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1BA2-4BC5-BF85-657982374521}"/>
            </c:ext>
          </c:extLst>
        </c:ser>
        <c:ser>
          <c:idx val="6"/>
          <c:order val="6"/>
          <c:tx>
            <c:strRef>
              <c:f>'Comparaison 2010-à-17'!$A$9</c:f>
              <c:strCache>
                <c:ptCount val="1"/>
                <c:pt idx="0">
                  <c:v>2017 (24 NBs)</c:v>
                </c:pt>
              </c:strCache>
            </c:strRef>
          </c:tx>
          <c:spPr>
            <a:solidFill>
              <a:srgbClr val="C709B0"/>
            </a:solidFill>
          </c:spPr>
          <c:invertIfNegative val="0"/>
          <c:dLbls>
            <c:dLbl>
              <c:idx val="0"/>
              <c:layout>
                <c:manualLayout>
                  <c:x val="2.6859060477874019E-2"/>
                  <c:y val="-1.04674628806869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1BA2-4BC5-BF85-65798237452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>
                    <a:solidFill>
                      <a:srgbClr val="000080"/>
                    </a:solidFill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'Comparaison 2010-à-17'!$B$2:$C$2</c:f>
              <c:strCache>
                <c:ptCount val="2"/>
                <c:pt idx="0">
                  <c:v>Total</c:v>
                </c:pt>
                <c:pt idx="1">
                  <c:v>Average</c:v>
                </c:pt>
              </c:strCache>
            </c:strRef>
          </c:cat>
          <c:val>
            <c:numRef>
              <c:f>'Comparaison 2010-à-17'!$B$9:$C$9</c:f>
              <c:numCache>
                <c:formatCode>General</c:formatCode>
                <c:ptCount val="2"/>
                <c:pt idx="0" formatCode="_ * #,##0_ ;_ * \-#,##0_ ;_ * &quot;-&quot;??_ ;_ @_ ">
                  <c:v>19775</c:v>
                </c:pt>
                <c:pt idx="1">
                  <c:v>824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1BA2-4BC5-BF85-6579823745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80001200"/>
        <c:axId val="280001592"/>
      </c:barChart>
      <c:catAx>
        <c:axId val="28000120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ln>
            <a:solidFill>
              <a:srgbClr val="000080"/>
            </a:solidFill>
          </a:ln>
        </c:spPr>
        <c:txPr>
          <a:bodyPr/>
          <a:lstStyle/>
          <a:p>
            <a:pPr>
              <a:defRPr sz="1600" b="1">
                <a:solidFill>
                  <a:srgbClr val="000080"/>
                </a:solidFill>
              </a:defRPr>
            </a:pPr>
            <a:endParaRPr lang="fr-FR"/>
          </a:p>
        </c:txPr>
        <c:crossAx val="280001592"/>
        <c:crosses val="autoZero"/>
        <c:auto val="1"/>
        <c:lblAlgn val="ctr"/>
        <c:lblOffset val="100"/>
        <c:noMultiLvlLbl val="0"/>
      </c:catAx>
      <c:valAx>
        <c:axId val="280001592"/>
        <c:scaling>
          <c:orientation val="minMax"/>
        </c:scaling>
        <c:delete val="0"/>
        <c:axPos val="l"/>
        <c:majorGridlines>
          <c:spPr>
            <a:ln>
              <a:solidFill>
                <a:srgbClr val="000080"/>
              </a:solidFill>
              <a:prstDash val="dash"/>
            </a:ln>
          </c:spPr>
        </c:majorGridlines>
        <c:numFmt formatCode="_ * #,##0_ ;_ * \-#,##0_ ;_ * &quot;-&quot;??_ ;_ @_ " sourceLinked="1"/>
        <c:majorTickMark val="none"/>
        <c:minorTickMark val="none"/>
        <c:tickLblPos val="nextTo"/>
        <c:spPr>
          <a:ln>
            <a:solidFill>
              <a:srgbClr val="000080"/>
            </a:solidFill>
          </a:ln>
        </c:spPr>
        <c:txPr>
          <a:bodyPr/>
          <a:lstStyle/>
          <a:p>
            <a:pPr>
              <a:defRPr sz="1600" b="1">
                <a:solidFill>
                  <a:srgbClr val="000080"/>
                </a:solidFill>
              </a:defRPr>
            </a:pPr>
            <a:endParaRPr lang="fr-FR"/>
          </a:p>
        </c:txPr>
        <c:crossAx val="28000120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4193535843861813"/>
          <c:y val="0.17481315177519458"/>
          <c:w val="0.23314076213754026"/>
          <c:h val="0.40959676777933601"/>
        </c:manualLayout>
      </c:layout>
      <c:overlay val="0"/>
      <c:txPr>
        <a:bodyPr/>
        <a:lstStyle/>
        <a:p>
          <a:pPr>
            <a:defRPr sz="1600" b="1">
              <a:solidFill>
                <a:srgbClr val="000080"/>
              </a:solidFill>
            </a:defRPr>
          </a:pPr>
          <a:endParaRPr lang="fr-FR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'Comparaison 2010-à-17'!$A$68</c:f>
              <c:strCache>
                <c:ptCount val="1"/>
                <c:pt idx="0">
                  <c:v>2010</c:v>
                </c:pt>
              </c:strCache>
            </c:strRef>
          </c:tx>
          <c:spPr>
            <a:pattFill prst="lgCheck">
              <a:fgClr>
                <a:srgbClr val="0099FF"/>
              </a:fgClr>
              <a:bgClr>
                <a:schemeClr val="bg1"/>
              </a:bgClr>
            </a:patt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>
                    <a:solidFill>
                      <a:srgbClr val="000080"/>
                    </a:solidFill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'Comparaison 2010-à-17'!$B$67:$C$67</c:f>
              <c:strCache>
                <c:ptCount val="2"/>
                <c:pt idx="0">
                  <c:v>Total </c:v>
                </c:pt>
                <c:pt idx="1">
                  <c:v> Average </c:v>
                </c:pt>
              </c:strCache>
            </c:strRef>
          </c:cat>
          <c:val>
            <c:numRef>
              <c:f>'Comparaison 2010-à-17'!$B$68:$C$68</c:f>
              <c:numCache>
                <c:formatCode>General</c:formatCode>
                <c:ptCount val="2"/>
                <c:pt idx="0" formatCode="_ * #,##0_ ;_ * \-#,##0_ ;_ * &quot;-&quot;??_ ;_ @_ ">
                  <c:v>244</c:v>
                </c:pt>
                <c:pt idx="1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D7E-470C-8E26-72E8C63E008C}"/>
            </c:ext>
          </c:extLst>
        </c:ser>
        <c:ser>
          <c:idx val="1"/>
          <c:order val="1"/>
          <c:tx>
            <c:strRef>
              <c:f>'Comparaison 2010-à-17'!$A$69</c:f>
              <c:strCache>
                <c:ptCount val="1"/>
                <c:pt idx="0">
                  <c:v>2012</c:v>
                </c:pt>
              </c:strCache>
            </c:strRef>
          </c:tx>
          <c:spPr>
            <a:pattFill prst="lgCheck">
              <a:fgClr>
                <a:srgbClr val="FF9900"/>
              </a:fgClr>
              <a:bgClr>
                <a:schemeClr val="bg1"/>
              </a:bgClr>
            </a:patt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fr-BE" sz="1400" b="1" i="0" u="none" strike="noStrike" kern="1200" baseline="0">
                    <a:solidFill>
                      <a:srgbClr val="000080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'Comparaison 2010-à-17'!$B$67:$C$67</c:f>
              <c:strCache>
                <c:ptCount val="2"/>
                <c:pt idx="0">
                  <c:v>Total </c:v>
                </c:pt>
                <c:pt idx="1">
                  <c:v> Average </c:v>
                </c:pt>
              </c:strCache>
            </c:strRef>
          </c:cat>
          <c:val>
            <c:numRef>
              <c:f>'Comparaison 2010-à-17'!$B$69:$C$69</c:f>
              <c:numCache>
                <c:formatCode>0</c:formatCode>
                <c:ptCount val="2"/>
                <c:pt idx="0" formatCode="_ * #,##0_ ;_ * \-#,##0_ ;_ * &quot;-&quot;??_ ;_ @_ ">
                  <c:v>915</c:v>
                </c:pt>
                <c:pt idx="1">
                  <c:v>32.678571428571431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D7E-470C-8E26-72E8C63E008C}"/>
            </c:ext>
          </c:extLst>
        </c:ser>
        <c:ser>
          <c:idx val="2"/>
          <c:order val="2"/>
          <c:tx>
            <c:strRef>
              <c:f>'Comparaison 2010-à-17'!$A$70</c:f>
              <c:strCache>
                <c:ptCount val="1"/>
                <c:pt idx="0">
                  <c:v>2013</c:v>
                </c:pt>
              </c:strCache>
            </c:strRef>
          </c:tx>
          <c:spPr>
            <a:pattFill prst="lgCheck">
              <a:fgClr>
                <a:srgbClr val="00FF00"/>
              </a:fgClr>
              <a:bgClr>
                <a:schemeClr val="bg1"/>
              </a:bgClr>
            </a:patt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fr-BE" sz="1400" b="1" i="0" u="none" strike="noStrike" kern="1200" baseline="0">
                    <a:solidFill>
                      <a:srgbClr val="000080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'Comparaison 2010-à-17'!$B$67:$C$67</c:f>
              <c:strCache>
                <c:ptCount val="2"/>
                <c:pt idx="0">
                  <c:v>Total </c:v>
                </c:pt>
                <c:pt idx="1">
                  <c:v> Average </c:v>
                </c:pt>
              </c:strCache>
            </c:strRef>
          </c:cat>
          <c:val>
            <c:numRef>
              <c:f>'Comparaison 2010-à-17'!$B$70:$C$70</c:f>
              <c:numCache>
                <c:formatCode>General</c:formatCode>
                <c:ptCount val="2"/>
                <c:pt idx="0" formatCode="_ * #,##0_ ;_ * \-#,##0_ ;_ * &quot;-&quot;??_ ;_ @_ ">
                  <c:v>881</c:v>
                </c:pt>
                <c:pt idx="1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D7E-470C-8E26-72E8C63E008C}"/>
            </c:ext>
          </c:extLst>
        </c:ser>
        <c:ser>
          <c:idx val="3"/>
          <c:order val="3"/>
          <c:tx>
            <c:strRef>
              <c:f>'Comparaison 2010-à-17'!$A$71</c:f>
              <c:strCache>
                <c:ptCount val="1"/>
                <c:pt idx="0">
                  <c:v>2014</c:v>
                </c:pt>
              </c:strCache>
            </c:strRef>
          </c:tx>
          <c:spPr>
            <a:pattFill prst="lgCheck">
              <a:fgClr>
                <a:srgbClr val="7030A0"/>
              </a:fgClr>
              <a:bgClr>
                <a:schemeClr val="bg1"/>
              </a:bgClr>
            </a:pattFill>
          </c:spPr>
          <c:invertIfNegative val="0"/>
          <c:dLbls>
            <c:dLbl>
              <c:idx val="0"/>
              <c:layout>
                <c:manualLayout>
                  <c:x val="-1.5752462717694961E-2"/>
                  <c:y val="-3.453784286967657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D7E-470C-8E26-72E8C63E008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fr-BE" sz="1400" b="1" i="0" u="none" strike="noStrike" kern="1200" baseline="0">
                    <a:solidFill>
                      <a:srgbClr val="000080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'Comparaison 2010-à-17'!$B$67:$C$67</c:f>
              <c:strCache>
                <c:ptCount val="2"/>
                <c:pt idx="0">
                  <c:v>Total </c:v>
                </c:pt>
                <c:pt idx="1">
                  <c:v> Average </c:v>
                </c:pt>
              </c:strCache>
            </c:strRef>
          </c:cat>
          <c:val>
            <c:numRef>
              <c:f>'Comparaison 2010-à-17'!$B$71:$C$71</c:f>
              <c:numCache>
                <c:formatCode>0</c:formatCode>
                <c:ptCount val="2"/>
                <c:pt idx="0" formatCode="_ * #,##0_ ;_ * \-#,##0_ ;_ * &quot;-&quot;??_ ;_ @_ ">
                  <c:v>1058</c:v>
                </c:pt>
                <c:pt idx="1">
                  <c:v>42.32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D7E-470C-8E26-72E8C63E008C}"/>
            </c:ext>
          </c:extLst>
        </c:ser>
        <c:ser>
          <c:idx val="4"/>
          <c:order val="4"/>
          <c:tx>
            <c:strRef>
              <c:f>'Comparaison 2010-à-17'!$A$72</c:f>
              <c:strCache>
                <c:ptCount val="1"/>
                <c:pt idx="0">
                  <c:v>2015</c:v>
                </c:pt>
              </c:strCache>
            </c:strRef>
          </c:tx>
          <c:spPr>
            <a:pattFill prst="lgCheck">
              <a:fgClr>
                <a:srgbClr val="FD91E8"/>
              </a:fgClr>
              <a:bgClr>
                <a:schemeClr val="bg1"/>
              </a:bgClr>
            </a:pattFill>
          </c:spPr>
          <c:invertIfNegative val="0"/>
          <c:dLbls>
            <c:dLbl>
              <c:idx val="0"/>
              <c:layout>
                <c:manualLayout>
                  <c:x val="-1.5752462717694999E-2"/>
                  <c:y val="-6.907568573935187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D7E-470C-8E26-72E8C63E008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fr-BE" sz="1400" b="1" i="0" u="none" strike="noStrike" kern="1200" baseline="0">
                    <a:solidFill>
                      <a:srgbClr val="000080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'Comparaison 2010-à-17'!$B$67:$C$67</c:f>
              <c:strCache>
                <c:ptCount val="2"/>
                <c:pt idx="0">
                  <c:v>Total </c:v>
                </c:pt>
                <c:pt idx="1">
                  <c:v> Average </c:v>
                </c:pt>
              </c:strCache>
            </c:strRef>
          </c:cat>
          <c:val>
            <c:numRef>
              <c:f>'Comparaison 2010-à-17'!$B$72:$C$72</c:f>
              <c:numCache>
                <c:formatCode>0</c:formatCode>
                <c:ptCount val="2"/>
                <c:pt idx="0" formatCode="_ * #,##0_ ;_ * \-#,##0_ ;_ * &quot;-&quot;??_ ;_ @_ ">
                  <c:v>1294</c:v>
                </c:pt>
                <c:pt idx="1">
                  <c:v>56.260869565217391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D7E-470C-8E26-72E8C63E008C}"/>
            </c:ext>
          </c:extLst>
        </c:ser>
        <c:ser>
          <c:idx val="5"/>
          <c:order val="5"/>
          <c:tx>
            <c:strRef>
              <c:f>'Comparaison 2010-à-17'!$A$73</c:f>
              <c:strCache>
                <c:ptCount val="1"/>
                <c:pt idx="0">
                  <c:v>2016</c:v>
                </c:pt>
              </c:strCache>
            </c:strRef>
          </c:tx>
          <c:spPr>
            <a:pattFill prst="lgCheck">
              <a:fgClr>
                <a:srgbClr val="0101FF"/>
              </a:fgClr>
              <a:bgClr>
                <a:schemeClr val="bg1"/>
              </a:bgClr>
            </a:patt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>
                    <a:solidFill>
                      <a:srgbClr val="000080"/>
                    </a:solidFill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'Comparaison 2010-à-17'!$B$67:$C$67</c:f>
              <c:strCache>
                <c:ptCount val="2"/>
                <c:pt idx="0">
                  <c:v>Total </c:v>
                </c:pt>
                <c:pt idx="1">
                  <c:v> Average </c:v>
                </c:pt>
              </c:strCache>
            </c:strRef>
          </c:cat>
          <c:val>
            <c:numRef>
              <c:f>'Comparaison 2010-à-17'!$B$73:$C$73</c:f>
              <c:numCache>
                <c:formatCode>0</c:formatCode>
                <c:ptCount val="2"/>
                <c:pt idx="0" formatCode="_ * #,##0_ ;_ * \-#,##0_ ;_ * &quot;-&quot;??_ ;_ @_ ">
                  <c:v>1881</c:v>
                </c:pt>
                <c:pt idx="1">
                  <c:v>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2D7E-470C-8E26-72E8C63E008C}"/>
            </c:ext>
          </c:extLst>
        </c:ser>
        <c:ser>
          <c:idx val="6"/>
          <c:order val="6"/>
          <c:tx>
            <c:strRef>
              <c:f>'Comparaison 2010-à-17'!$A$74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rgbClr val="C709B0"/>
            </a:solidFill>
          </c:spPr>
          <c:invertIfNegative val="0"/>
          <c:dLbls>
            <c:dLbl>
              <c:idx val="0"/>
              <c:layout>
                <c:manualLayout>
                  <c:x val="2.392605086229684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D7E-470C-8E26-72E8C63E008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>
                    <a:solidFill>
                      <a:srgbClr val="000080"/>
                    </a:solidFill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'Comparaison 2010-à-17'!$B$67:$C$67</c:f>
              <c:strCache>
                <c:ptCount val="2"/>
                <c:pt idx="0">
                  <c:v>Total </c:v>
                </c:pt>
                <c:pt idx="1">
                  <c:v> Average </c:v>
                </c:pt>
              </c:strCache>
            </c:strRef>
          </c:cat>
          <c:val>
            <c:numRef>
              <c:f>'Comparaison 2010-à-17'!$B$74:$C$74</c:f>
              <c:numCache>
                <c:formatCode>0</c:formatCode>
                <c:ptCount val="2"/>
                <c:pt idx="0" formatCode="_ * #,##0_ ;_ * \-#,##0_ ;_ * &quot;-&quot;??_ ;_ @_ ">
                  <c:v>1043</c:v>
                </c:pt>
                <c:pt idx="1">
                  <c:v>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2D7E-470C-8E26-72E8C63E008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9902096"/>
        <c:axId val="209902488"/>
      </c:barChart>
      <c:catAx>
        <c:axId val="20990209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600" b="1">
                <a:solidFill>
                  <a:srgbClr val="000080"/>
                </a:solidFill>
              </a:defRPr>
            </a:pPr>
            <a:endParaRPr lang="fr-FR"/>
          </a:p>
        </c:txPr>
        <c:crossAx val="209902488"/>
        <c:crosses val="autoZero"/>
        <c:auto val="1"/>
        <c:lblAlgn val="ctr"/>
        <c:lblOffset val="100"/>
        <c:noMultiLvlLbl val="0"/>
      </c:catAx>
      <c:valAx>
        <c:axId val="209902488"/>
        <c:scaling>
          <c:orientation val="minMax"/>
        </c:scaling>
        <c:delete val="0"/>
        <c:axPos val="l"/>
        <c:majorGridlines/>
        <c:numFmt formatCode="_ * #,##0_ ;_ * \-#,##0_ ;_ * &quot;-&quot;??_ ;_ @_ " sourceLinked="1"/>
        <c:majorTickMark val="none"/>
        <c:minorTickMark val="none"/>
        <c:tickLblPos val="nextTo"/>
        <c:txPr>
          <a:bodyPr/>
          <a:lstStyle/>
          <a:p>
            <a:pPr>
              <a:defRPr sz="1600" b="1">
                <a:solidFill>
                  <a:srgbClr val="000080"/>
                </a:solidFill>
              </a:defRPr>
            </a:pPr>
            <a:endParaRPr lang="fr-FR"/>
          </a:p>
        </c:txPr>
        <c:crossAx val="20990209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7768390041471989"/>
          <c:y val="0.18046401981333646"/>
          <c:w val="0.11310132120389876"/>
          <c:h val="0.46650155583463826"/>
        </c:manualLayout>
      </c:layout>
      <c:overlay val="0"/>
      <c:txPr>
        <a:bodyPr/>
        <a:lstStyle/>
        <a:p>
          <a:pPr>
            <a:defRPr sz="1600" b="1">
              <a:solidFill>
                <a:srgbClr val="000080"/>
              </a:solidFill>
            </a:defRPr>
          </a:pPr>
          <a:endParaRPr lang="fr-FR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dLbls>
          <c:showLegendKey val="0"/>
          <c:showVal val="0"/>
          <c:showCatName val="1"/>
          <c:showSerName val="0"/>
          <c:showPercent val="1"/>
          <c:showBubbleSize val="0"/>
          <c:showLeaderLines val="0"/>
        </c:dLbls>
        <c:firstSliceAng val="0"/>
      </c:pieChart>
    </c:plotArea>
    <c:plotVisOnly val="1"/>
    <c:dispBlanksAs val="gap"/>
    <c:showDLblsOverMax val="0"/>
  </c:chart>
  <c:externalData r:id="rId2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0569881889763778"/>
          <c:y val="0.15064377369495477"/>
          <c:w val="0.44693591426071744"/>
          <c:h val="0.74489319043452906"/>
        </c:manualLayout>
      </c:layout>
      <c:pieChart>
        <c:varyColors val="1"/>
        <c:ser>
          <c:idx val="0"/>
          <c:order val="0"/>
          <c:explosion val="25"/>
          <c:dPt>
            <c:idx val="1"/>
            <c:bubble3D val="0"/>
            <c:spPr>
              <a:solidFill>
                <a:srgbClr val="0000FF"/>
              </a:solidFill>
            </c:spPr>
            <c:extLst>
              <c:ext xmlns:c16="http://schemas.microsoft.com/office/drawing/2014/chart" uri="{C3380CC4-5D6E-409C-BE32-E72D297353CC}">
                <c16:uniqueId val="{00000001-D5B9-4FF9-B48C-FE599B906C37}"/>
              </c:ext>
            </c:extLst>
          </c:dPt>
          <c:dPt>
            <c:idx val="2"/>
            <c:bubble3D val="0"/>
            <c:spPr>
              <a:solidFill>
                <a:srgbClr val="00FF00"/>
              </a:solidFill>
            </c:spPr>
            <c:extLst>
              <c:ext xmlns:c16="http://schemas.microsoft.com/office/drawing/2014/chart" uri="{C3380CC4-5D6E-409C-BE32-E72D297353CC}">
                <c16:uniqueId val="{00000003-D5B9-4FF9-B48C-FE599B906C37}"/>
              </c:ext>
            </c:extLst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5B9-4FF9-B48C-FE599B906C37}"/>
                </c:ext>
              </c:extLst>
            </c:dLbl>
            <c:dLbl>
              <c:idx val="1"/>
              <c:layout>
                <c:manualLayout>
                  <c:x val="-0.21895115640011437"/>
                  <c:y val="-0.1060720909886264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600" b="1">
                      <a:solidFill>
                        <a:schemeClr val="bg1"/>
                      </a:solidFill>
                    </a:defRPr>
                  </a:pPr>
                  <a:endParaRPr lang="fr-FR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632076017293862"/>
                      <c:h val="0.1919111111111111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5B9-4FF9-B48C-FE599B906C37}"/>
                </c:ext>
              </c:extLst>
            </c:dLbl>
            <c:dLbl>
              <c:idx val="2"/>
              <c:layout>
                <c:manualLayout>
                  <c:x val="0.11536245612128833"/>
                  <c:y val="0.1188990376202974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5B9-4FF9-B48C-FE599B906C3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solidFill>
                      <a:srgbClr val="000080"/>
                    </a:solidFill>
                  </a:defRPr>
                </a:pPr>
                <a:endParaRPr lang="fr-FR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Data!$A$54:$A$56</c:f>
              <c:strCache>
                <c:ptCount val="3"/>
                <c:pt idx="0">
                  <c:v> Certification holders</c:v>
                </c:pt>
                <c:pt idx="1">
                  <c:v>Outside EU</c:v>
                </c:pt>
                <c:pt idx="2">
                  <c:v>EU</c:v>
                </c:pt>
              </c:strCache>
            </c:strRef>
          </c:cat>
          <c:val>
            <c:numRef>
              <c:f>Data!$Z$54:$Z$56</c:f>
              <c:numCache>
                <c:formatCode>_ * #,##0_ ;_ * \-#,##0_ ;_ * "-"??_ ;_ @_ </c:formatCode>
                <c:ptCount val="3"/>
                <c:pt idx="0" formatCode="General">
                  <c:v>0</c:v>
                </c:pt>
                <c:pt idx="1">
                  <c:v>20875</c:v>
                </c:pt>
                <c:pt idx="2">
                  <c:v>8427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5B9-4FF9-B48C-FE599B906C37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2813806168965692E-2"/>
          <c:y val="0.1988915963509677"/>
          <c:w val="0.90109687508573622"/>
          <c:h val="0.70301226413194395"/>
        </c:manualLayout>
      </c:layout>
      <c:barChart>
        <c:barDir val="col"/>
        <c:grouping val="clustered"/>
        <c:varyColors val="0"/>
        <c:ser>
          <c:idx val="0"/>
          <c:order val="0"/>
          <c:tx>
            <c:v>FTE Employee</c:v>
          </c:tx>
          <c:spPr>
            <a:solidFill>
              <a:srgbClr val="0000FF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solidFill>
                      <a:srgbClr val="000080"/>
                    </a:solidFill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Data!$Z$57:$AB$57</c:f>
              <c:strCache>
                <c:ptCount val="3"/>
                <c:pt idx="0">
                  <c:v>Total</c:v>
                </c:pt>
                <c:pt idx="1">
                  <c:v>Average</c:v>
                </c:pt>
                <c:pt idx="2">
                  <c:v>Median</c:v>
                </c:pt>
              </c:strCache>
            </c:strRef>
          </c:cat>
          <c:val>
            <c:numRef>
              <c:f>Data!$Z$58:$AB$58</c:f>
              <c:numCache>
                <c:formatCode>_ * #,##0_ ;_ * \-#,##0_ ;_ * "-"??_ ;_ @_ </c:formatCode>
                <c:ptCount val="3"/>
                <c:pt idx="0">
                  <c:v>2182.5</c:v>
                </c:pt>
                <c:pt idx="1">
                  <c:v>90.9375</c:v>
                </c:pt>
                <c:pt idx="2" formatCode="0">
                  <c:v>38.5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F98-4D90-BA7E-19C3DB60A449}"/>
            </c:ext>
          </c:extLst>
        </c:ser>
        <c:ser>
          <c:idx val="1"/>
          <c:order val="1"/>
          <c:tx>
            <c:v>FTE External Contractors</c:v>
          </c:tx>
          <c:spPr>
            <a:solidFill>
              <a:srgbClr val="00FF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solidFill>
                      <a:srgbClr val="000080"/>
                    </a:solidFill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Data!$Z$57:$AB$57</c:f>
              <c:strCache>
                <c:ptCount val="3"/>
                <c:pt idx="0">
                  <c:v>Total</c:v>
                </c:pt>
                <c:pt idx="1">
                  <c:v>Average</c:v>
                </c:pt>
                <c:pt idx="2">
                  <c:v>Median</c:v>
                </c:pt>
              </c:strCache>
            </c:strRef>
          </c:cat>
          <c:val>
            <c:numRef>
              <c:f>Data!$Z$59:$AB$59</c:f>
              <c:numCache>
                <c:formatCode>_ * #,##0_ ;_ * \-#,##0_ ;_ * "-"??_ ;_ @_ </c:formatCode>
                <c:ptCount val="3"/>
                <c:pt idx="0">
                  <c:v>622.5</c:v>
                </c:pt>
                <c:pt idx="1">
                  <c:v>25.9375</c:v>
                </c:pt>
                <c:pt idx="2" formatCode="0">
                  <c:v>21.5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F98-4D90-BA7E-19C3DB60A4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79186496"/>
        <c:axId val="279186888"/>
      </c:barChart>
      <c:catAx>
        <c:axId val="2791864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solidFill>
              <a:srgbClr val="000080"/>
            </a:solidFill>
          </a:ln>
        </c:spPr>
        <c:txPr>
          <a:bodyPr/>
          <a:lstStyle/>
          <a:p>
            <a:pPr>
              <a:defRPr sz="1600" b="1">
                <a:solidFill>
                  <a:srgbClr val="000080"/>
                </a:solidFill>
              </a:defRPr>
            </a:pPr>
            <a:endParaRPr lang="fr-FR"/>
          </a:p>
        </c:txPr>
        <c:crossAx val="279186888"/>
        <c:crosses val="autoZero"/>
        <c:auto val="1"/>
        <c:lblAlgn val="ctr"/>
        <c:lblOffset val="100"/>
        <c:noMultiLvlLbl val="0"/>
      </c:catAx>
      <c:valAx>
        <c:axId val="279186888"/>
        <c:scaling>
          <c:orientation val="minMax"/>
        </c:scaling>
        <c:delete val="0"/>
        <c:axPos val="l"/>
        <c:majorGridlines>
          <c:spPr>
            <a:ln>
              <a:solidFill>
                <a:srgbClr val="000080"/>
              </a:solidFill>
              <a:prstDash val="dash"/>
            </a:ln>
          </c:spPr>
        </c:majorGridlines>
        <c:numFmt formatCode="_ * #,##0_ ;_ * \-#,##0_ ;_ * &quot;-&quot;??_ ;_ @_ " sourceLinked="1"/>
        <c:majorTickMark val="out"/>
        <c:minorTickMark val="none"/>
        <c:tickLblPos val="nextTo"/>
        <c:spPr>
          <a:ln>
            <a:solidFill>
              <a:srgbClr val="000080"/>
            </a:solidFill>
          </a:ln>
        </c:spPr>
        <c:txPr>
          <a:bodyPr/>
          <a:lstStyle/>
          <a:p>
            <a:pPr>
              <a:defRPr sz="1600" b="1">
                <a:solidFill>
                  <a:srgbClr val="000080"/>
                </a:solidFill>
              </a:defRPr>
            </a:pPr>
            <a:endParaRPr lang="fr-FR"/>
          </a:p>
        </c:txPr>
        <c:crossAx val="27918649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2369065633896914"/>
          <c:y val="0.18940169563203618"/>
          <c:w val="0.30615992952638327"/>
          <c:h val="0.43329793055599664"/>
        </c:manualLayout>
      </c:layout>
      <c:overlay val="0"/>
      <c:txPr>
        <a:bodyPr/>
        <a:lstStyle/>
        <a:p>
          <a:pPr>
            <a:defRPr sz="1600" b="1">
              <a:solidFill>
                <a:srgbClr val="000080"/>
              </a:solidFill>
            </a:defRPr>
          </a:pPr>
          <a:endParaRPr lang="fr-FR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5640808610989976E-2"/>
          <c:y val="0.14985858585858586"/>
          <c:w val="0.89064334043451709"/>
          <c:h val="0.7356067764256740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'Comparaison 2010-à-17'!$A$91</c:f>
              <c:strCache>
                <c:ptCount val="1"/>
                <c:pt idx="0">
                  <c:v>2010</c:v>
                </c:pt>
              </c:strCache>
            </c:strRef>
          </c:tx>
          <c:spPr>
            <a:pattFill prst="lgCheck">
              <a:fgClr>
                <a:srgbClr val="00B0F0"/>
              </a:fgClr>
              <a:bgClr>
                <a:schemeClr val="bg1"/>
              </a:bgClr>
            </a:patt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000080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'Comparaison 2010-à-17'!$B$90:$C$90</c:f>
              <c:strCache>
                <c:ptCount val="2"/>
                <c:pt idx="0">
                  <c:v>FTE employee</c:v>
                </c:pt>
                <c:pt idx="1">
                  <c:v>FTE external contractors</c:v>
                </c:pt>
              </c:strCache>
            </c:strRef>
          </c:cat>
          <c:val>
            <c:numRef>
              <c:f>'Comparaison 2010-à-17'!$B$91:$C$91</c:f>
              <c:numCache>
                <c:formatCode>0</c:formatCode>
                <c:ptCount val="2"/>
                <c:pt idx="0">
                  <c:v>45.264705882352942</c:v>
                </c:pt>
                <c:pt idx="1">
                  <c:v>18.235294117647058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489-46AC-AB95-AF052FBB0C43}"/>
            </c:ext>
          </c:extLst>
        </c:ser>
        <c:ser>
          <c:idx val="1"/>
          <c:order val="1"/>
          <c:tx>
            <c:strRef>
              <c:f>'Comparaison 2010-à-17'!$A$92</c:f>
              <c:strCache>
                <c:ptCount val="1"/>
                <c:pt idx="0">
                  <c:v>2012</c:v>
                </c:pt>
              </c:strCache>
            </c:strRef>
          </c:tx>
          <c:spPr>
            <a:pattFill prst="lgCheck">
              <a:fgClr>
                <a:srgbClr val="FF9900"/>
              </a:fgClr>
              <a:bgClr>
                <a:schemeClr val="bg1"/>
              </a:bgClr>
            </a:patt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000080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'Comparaison 2010-à-17'!$B$90:$C$90</c:f>
              <c:strCache>
                <c:ptCount val="2"/>
                <c:pt idx="0">
                  <c:v>FTE employee</c:v>
                </c:pt>
                <c:pt idx="1">
                  <c:v>FTE external contractors</c:v>
                </c:pt>
              </c:strCache>
            </c:strRef>
          </c:cat>
          <c:val>
            <c:numRef>
              <c:f>'Comparaison 2010-à-17'!$B$92:$C$92</c:f>
              <c:numCache>
                <c:formatCode>0</c:formatCode>
                <c:ptCount val="2"/>
                <c:pt idx="0">
                  <c:v>49.407142857142858</c:v>
                </c:pt>
                <c:pt idx="1">
                  <c:v>28.035714285714285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489-46AC-AB95-AF052FBB0C43}"/>
            </c:ext>
          </c:extLst>
        </c:ser>
        <c:ser>
          <c:idx val="2"/>
          <c:order val="2"/>
          <c:tx>
            <c:strRef>
              <c:f>'Comparaison 2010-à-17'!$A$93</c:f>
              <c:strCache>
                <c:ptCount val="1"/>
                <c:pt idx="0">
                  <c:v>2013</c:v>
                </c:pt>
              </c:strCache>
            </c:strRef>
          </c:tx>
          <c:spPr>
            <a:pattFill prst="lgCheck">
              <a:fgClr>
                <a:srgbClr val="00FF00"/>
              </a:fgClr>
              <a:bgClr>
                <a:schemeClr val="bg1"/>
              </a:bgClr>
            </a:patt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000080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'Comparaison 2010-à-17'!$B$90:$C$90</c:f>
              <c:strCache>
                <c:ptCount val="2"/>
                <c:pt idx="0">
                  <c:v>FTE employee</c:v>
                </c:pt>
                <c:pt idx="1">
                  <c:v>FTE external contractors</c:v>
                </c:pt>
              </c:strCache>
            </c:strRef>
          </c:cat>
          <c:val>
            <c:numRef>
              <c:f>'Comparaison 2010-à-17'!$B$93:$C$93</c:f>
              <c:numCache>
                <c:formatCode>0</c:formatCode>
                <c:ptCount val="2"/>
                <c:pt idx="0">
                  <c:v>46</c:v>
                </c:pt>
                <c:pt idx="1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489-46AC-AB95-AF052FBB0C43}"/>
            </c:ext>
          </c:extLst>
        </c:ser>
        <c:ser>
          <c:idx val="3"/>
          <c:order val="3"/>
          <c:tx>
            <c:strRef>
              <c:f>'Comparaison 2010-à-17'!$A$94</c:f>
              <c:strCache>
                <c:ptCount val="1"/>
                <c:pt idx="0">
                  <c:v>2014</c:v>
                </c:pt>
              </c:strCache>
            </c:strRef>
          </c:tx>
          <c:spPr>
            <a:pattFill prst="lgCheck">
              <a:fgClr>
                <a:srgbClr val="7030A0"/>
              </a:fgClr>
              <a:bgClr>
                <a:schemeClr val="bg1"/>
              </a:bgClr>
            </a:patt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000080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'Comparaison 2010-à-17'!$B$90:$C$90</c:f>
              <c:strCache>
                <c:ptCount val="2"/>
                <c:pt idx="0">
                  <c:v>FTE employee</c:v>
                </c:pt>
                <c:pt idx="1">
                  <c:v>FTE external contractors</c:v>
                </c:pt>
              </c:strCache>
            </c:strRef>
          </c:cat>
          <c:val>
            <c:numRef>
              <c:f>'Comparaison 2010-à-17'!$B$94:$C$94</c:f>
              <c:numCache>
                <c:formatCode>0</c:formatCode>
                <c:ptCount val="2"/>
                <c:pt idx="0">
                  <c:v>65</c:v>
                </c:pt>
                <c:pt idx="1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489-46AC-AB95-AF052FBB0C43}"/>
            </c:ext>
          </c:extLst>
        </c:ser>
        <c:ser>
          <c:idx val="4"/>
          <c:order val="4"/>
          <c:tx>
            <c:strRef>
              <c:f>'Comparaison 2010-à-17'!$A$95</c:f>
              <c:strCache>
                <c:ptCount val="1"/>
                <c:pt idx="0">
                  <c:v>2015</c:v>
                </c:pt>
              </c:strCache>
            </c:strRef>
          </c:tx>
          <c:spPr>
            <a:pattFill prst="lgCheck">
              <a:fgClr>
                <a:srgbClr val="FD91E8"/>
              </a:fgClr>
              <a:bgClr>
                <a:schemeClr val="bg1"/>
              </a:bgClr>
            </a:patt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000080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'Comparaison 2010-à-17'!$B$90:$C$90</c:f>
              <c:strCache>
                <c:ptCount val="2"/>
                <c:pt idx="0">
                  <c:v>FTE employee</c:v>
                </c:pt>
                <c:pt idx="1">
                  <c:v>FTE external contractors</c:v>
                </c:pt>
              </c:strCache>
            </c:strRef>
          </c:cat>
          <c:val>
            <c:numRef>
              <c:f>'Comparaison 2010-à-17'!$B$95:$C$95</c:f>
              <c:numCache>
                <c:formatCode>0</c:formatCode>
                <c:ptCount val="2"/>
                <c:pt idx="0">
                  <c:v>77</c:v>
                </c:pt>
                <c:pt idx="1">
                  <c:v>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489-46AC-AB95-AF052FBB0C43}"/>
            </c:ext>
          </c:extLst>
        </c:ser>
        <c:ser>
          <c:idx val="5"/>
          <c:order val="5"/>
          <c:tx>
            <c:strRef>
              <c:f>'Comparaison 2010-à-17'!$A$96</c:f>
              <c:strCache>
                <c:ptCount val="1"/>
                <c:pt idx="0">
                  <c:v>2016</c:v>
                </c:pt>
              </c:strCache>
            </c:strRef>
          </c:tx>
          <c:spPr>
            <a:pattFill prst="lgCheck">
              <a:fgClr>
                <a:srgbClr val="0101FF"/>
              </a:fgClr>
              <a:bgClr>
                <a:schemeClr val="bg1"/>
              </a:bgClr>
            </a:patt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000080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'Comparaison 2010-à-17'!$B$90:$C$90</c:f>
              <c:strCache>
                <c:ptCount val="2"/>
                <c:pt idx="0">
                  <c:v>FTE employee</c:v>
                </c:pt>
                <c:pt idx="1">
                  <c:v>FTE external contractors</c:v>
                </c:pt>
              </c:strCache>
            </c:strRef>
          </c:cat>
          <c:val>
            <c:numRef>
              <c:f>'Comparaison 2010-à-17'!$B$96:$C$96</c:f>
              <c:numCache>
                <c:formatCode>0</c:formatCode>
                <c:ptCount val="2"/>
                <c:pt idx="0">
                  <c:v>86</c:v>
                </c:pt>
                <c:pt idx="1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489-46AC-AB95-AF052FBB0C43}"/>
            </c:ext>
          </c:extLst>
        </c:ser>
        <c:ser>
          <c:idx val="6"/>
          <c:order val="6"/>
          <c:tx>
            <c:strRef>
              <c:f>'Comparaison 2010-à-17'!$A$97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rgbClr val="C709B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000080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'Comparaison 2010-à-17'!$B$90:$C$90</c:f>
              <c:strCache>
                <c:ptCount val="2"/>
                <c:pt idx="0">
                  <c:v>FTE employee</c:v>
                </c:pt>
                <c:pt idx="1">
                  <c:v>FTE external contractors</c:v>
                </c:pt>
              </c:strCache>
            </c:strRef>
          </c:cat>
          <c:val>
            <c:numRef>
              <c:f>'Comparaison 2010-à-17'!$B$97:$C$97</c:f>
              <c:numCache>
                <c:formatCode>0</c:formatCode>
                <c:ptCount val="2"/>
                <c:pt idx="0">
                  <c:v>91</c:v>
                </c:pt>
                <c:pt idx="1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489-46AC-AB95-AF052FBB0C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0018144"/>
        <c:axId val="210018536"/>
      </c:barChart>
      <c:catAx>
        <c:axId val="2100181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rgbClr val="000099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10018536"/>
        <c:crosses val="autoZero"/>
        <c:auto val="1"/>
        <c:lblAlgn val="ctr"/>
        <c:lblOffset val="100"/>
        <c:noMultiLvlLbl val="0"/>
      </c:catAx>
      <c:valAx>
        <c:axId val="2100185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rgbClr val="000080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100181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83212605962929032"/>
          <c:y val="8.8726675123056431E-2"/>
          <c:w val="0.12875975793774233"/>
          <c:h val="0.4713058739997925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rgbClr val="000099"/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873758905260129"/>
          <c:y val="0.19480351414406533"/>
          <c:w val="0.85540060584473898"/>
          <c:h val="0.6892166083406240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'[MD-survey-answers-2017-CONFIDENTIAL.xlsx]Graphs 2017'!$B$253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rgbClr val="0000FF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 b="1" baseline="0">
                    <a:solidFill>
                      <a:srgbClr val="000080"/>
                    </a:solidFill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'[MD-survey-answers-2017-CONFIDENTIAL.xlsx]Graphs 2017'!$A$254:$A$256</c:f>
              <c:strCache>
                <c:ptCount val="3"/>
                <c:pt idx="0">
                  <c:v>&gt;1000</c:v>
                </c:pt>
                <c:pt idx="1">
                  <c:v>350-1000</c:v>
                </c:pt>
                <c:pt idx="2">
                  <c:v>&lt;350</c:v>
                </c:pt>
              </c:strCache>
            </c:strRef>
          </c:cat>
          <c:val>
            <c:numRef>
              <c:f>'[MD-survey-answers-2017-CONFIDENTIAL.xlsx]Graphs 2017'!$B$254:$B$256</c:f>
              <c:numCache>
                <c:formatCode>_ * #,##0_ ;_ * \-#,##0_ ;_ * "-"??_ ;_ @_ </c:formatCode>
                <c:ptCount val="3"/>
                <c:pt idx="0">
                  <c:v>1903</c:v>
                </c:pt>
                <c:pt idx="1">
                  <c:v>392</c:v>
                </c:pt>
                <c:pt idx="2">
                  <c:v>510.2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743-43F4-A948-BF1D968727DB}"/>
            </c:ext>
          </c:extLst>
        </c:ser>
        <c:ser>
          <c:idx val="1"/>
          <c:order val="1"/>
          <c:tx>
            <c:strRef>
              <c:f>'[MD-survey-answers-2017-CONFIDENTIAL.xlsx]Graphs 2017'!$C$253</c:f>
              <c:strCache>
                <c:ptCount val="1"/>
                <c:pt idx="0">
                  <c:v>Average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 b="1" baseline="0">
                    <a:solidFill>
                      <a:srgbClr val="000080"/>
                    </a:solidFill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'[MD-survey-answers-2017-CONFIDENTIAL.xlsx]Graphs 2017'!$A$254:$A$256</c:f>
              <c:strCache>
                <c:ptCount val="3"/>
                <c:pt idx="0">
                  <c:v>&gt;1000</c:v>
                </c:pt>
                <c:pt idx="1">
                  <c:v>350-1000</c:v>
                </c:pt>
                <c:pt idx="2">
                  <c:v>&lt;350</c:v>
                </c:pt>
              </c:strCache>
            </c:strRef>
          </c:cat>
          <c:val>
            <c:numRef>
              <c:f>'[MD-survey-answers-2017-CONFIDENTIAL.xlsx]Graphs 2017'!$C$254:$C$256</c:f>
              <c:numCache>
                <c:formatCode>_ * #,##0_ ;_ * \-#,##0_ ;_ * "-"??_ ;_ @_ </c:formatCode>
                <c:ptCount val="3"/>
                <c:pt idx="0">
                  <c:v>317.16666666666669</c:v>
                </c:pt>
                <c:pt idx="1">
                  <c:v>98</c:v>
                </c:pt>
                <c:pt idx="2">
                  <c:v>36.442857142857143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743-43F4-A948-BF1D968727DB}"/>
            </c:ext>
          </c:extLst>
        </c:ser>
        <c:ser>
          <c:idx val="2"/>
          <c:order val="2"/>
          <c:tx>
            <c:strRef>
              <c:f>'[MD-survey-answers-2017-CONFIDENTIAL.xlsx]Graphs 2017'!$D$253</c:f>
              <c:strCache>
                <c:ptCount val="1"/>
                <c:pt idx="0">
                  <c:v>Min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 b="1" baseline="0">
                    <a:solidFill>
                      <a:srgbClr val="000080"/>
                    </a:solidFill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'[MD-survey-answers-2017-CONFIDENTIAL.xlsx]Graphs 2017'!$A$254:$A$256</c:f>
              <c:strCache>
                <c:ptCount val="3"/>
                <c:pt idx="0">
                  <c:v>&gt;1000</c:v>
                </c:pt>
                <c:pt idx="1">
                  <c:v>350-1000</c:v>
                </c:pt>
                <c:pt idx="2">
                  <c:v>&lt;350</c:v>
                </c:pt>
              </c:strCache>
            </c:strRef>
          </c:cat>
          <c:val>
            <c:numRef>
              <c:f>'[MD-survey-answers-2017-CONFIDENTIAL.xlsx]Graphs 2017'!$D$254:$D$256</c:f>
              <c:numCache>
                <c:formatCode>General</c:formatCode>
                <c:ptCount val="3"/>
                <c:pt idx="0">
                  <c:v>141</c:v>
                </c:pt>
                <c:pt idx="1">
                  <c:v>51.5</c:v>
                </c:pt>
                <c:pt idx="2">
                  <c:v>5.2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743-43F4-A948-BF1D968727DB}"/>
            </c:ext>
          </c:extLst>
        </c:ser>
        <c:ser>
          <c:idx val="3"/>
          <c:order val="3"/>
          <c:tx>
            <c:strRef>
              <c:f>'[MD-survey-answers-2017-CONFIDENTIAL.xlsx]Graphs 2017'!$E$253</c:f>
              <c:strCache>
                <c:ptCount val="1"/>
                <c:pt idx="0">
                  <c:v>Max</c:v>
                </c:pt>
              </c:strCache>
            </c:strRef>
          </c:tx>
          <c:spPr>
            <a:solidFill>
              <a:srgbClr val="00FF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 b="1" baseline="0">
                    <a:solidFill>
                      <a:srgbClr val="000080"/>
                    </a:solidFill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'[MD-survey-answers-2017-CONFIDENTIAL.xlsx]Graphs 2017'!$A$254:$A$256</c:f>
              <c:strCache>
                <c:ptCount val="3"/>
                <c:pt idx="0">
                  <c:v>&gt;1000</c:v>
                </c:pt>
                <c:pt idx="1">
                  <c:v>350-1000</c:v>
                </c:pt>
                <c:pt idx="2">
                  <c:v>&lt;350</c:v>
                </c:pt>
              </c:strCache>
            </c:strRef>
          </c:cat>
          <c:val>
            <c:numRef>
              <c:f>'[MD-survey-answers-2017-CONFIDENTIAL.xlsx]Graphs 2017'!$E$254:$E$256</c:f>
              <c:numCache>
                <c:formatCode>General</c:formatCode>
                <c:ptCount val="3"/>
                <c:pt idx="0">
                  <c:v>641</c:v>
                </c:pt>
                <c:pt idx="1">
                  <c:v>150</c:v>
                </c:pt>
                <c:pt idx="2">
                  <c:v>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743-43F4-A948-BF1D968727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79998848"/>
        <c:axId val="279999240"/>
      </c:barChart>
      <c:catAx>
        <c:axId val="27999884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600" b="1" baseline="0">
                <a:solidFill>
                  <a:srgbClr val="000080"/>
                </a:solidFill>
              </a:defRPr>
            </a:pPr>
            <a:endParaRPr lang="fr-FR"/>
          </a:p>
        </c:txPr>
        <c:crossAx val="279999240"/>
        <c:crosses val="autoZero"/>
        <c:auto val="1"/>
        <c:lblAlgn val="ctr"/>
        <c:lblOffset val="100"/>
        <c:noMultiLvlLbl val="0"/>
      </c:catAx>
      <c:valAx>
        <c:axId val="279999240"/>
        <c:scaling>
          <c:orientation val="minMax"/>
        </c:scaling>
        <c:delete val="0"/>
        <c:axPos val="l"/>
        <c:majorGridlines/>
        <c:numFmt formatCode="_ * #,##0_ ;_ * \-#,##0_ ;_ * &quot;-&quot;??_ ;_ @_ " sourceLinked="1"/>
        <c:majorTickMark val="none"/>
        <c:minorTickMark val="none"/>
        <c:tickLblPos val="nextTo"/>
        <c:txPr>
          <a:bodyPr/>
          <a:lstStyle/>
          <a:p>
            <a:pPr>
              <a:defRPr sz="1600" b="1" baseline="0">
                <a:solidFill>
                  <a:srgbClr val="000080"/>
                </a:solidFill>
              </a:defRPr>
            </a:pPr>
            <a:endParaRPr lang="fr-FR"/>
          </a:p>
        </c:txPr>
        <c:crossAx val="27999884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9120609923759511"/>
          <c:y val="0.19593358121901433"/>
          <c:w val="0.15076805054540596"/>
          <c:h val="0.40894284047827356"/>
        </c:manualLayout>
      </c:layout>
      <c:overlay val="0"/>
      <c:txPr>
        <a:bodyPr/>
        <a:lstStyle/>
        <a:p>
          <a:pPr>
            <a:defRPr sz="1600" b="1">
              <a:solidFill>
                <a:srgbClr val="000099"/>
              </a:solidFill>
            </a:defRPr>
          </a:pPr>
          <a:endParaRPr lang="fr-FR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1"/>
          <c:order val="0"/>
          <c:tx>
            <c:strRef>
              <c:f>Data!$AA$4</c:f>
              <c:strCache>
                <c:ptCount val="1"/>
                <c:pt idx="0">
                  <c:v> -   </c:v>
                </c:pt>
              </c:strCache>
            </c:strRef>
          </c:tx>
          <c:dPt>
            <c:idx val="0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01-7D44-40F4-8154-342A15B154D1}"/>
              </c:ext>
            </c:extLst>
          </c:dPt>
          <c:dPt>
            <c:idx val="1"/>
            <c:bubble3D val="0"/>
            <c:spPr>
              <a:solidFill>
                <a:srgbClr val="0000FF"/>
              </a:solidFill>
            </c:spPr>
            <c:extLst>
              <c:ext xmlns:c16="http://schemas.microsoft.com/office/drawing/2014/chart" uri="{C3380CC4-5D6E-409C-BE32-E72D297353CC}">
                <c16:uniqueId val="{00000003-7D44-40F4-8154-342A15B154D1}"/>
              </c:ext>
            </c:extLst>
          </c:dPt>
          <c:dPt>
            <c:idx val="2"/>
            <c:bubble3D val="0"/>
            <c:spPr>
              <a:solidFill>
                <a:srgbClr val="00FF00"/>
              </a:solidFill>
            </c:spPr>
            <c:extLst>
              <c:ext xmlns:c16="http://schemas.microsoft.com/office/drawing/2014/chart" uri="{C3380CC4-5D6E-409C-BE32-E72D297353CC}">
                <c16:uniqueId val="{00000005-7D44-40F4-8154-342A15B154D1}"/>
              </c:ext>
            </c:extLst>
          </c:dPt>
          <c:dLbls>
            <c:dLbl>
              <c:idx val="0"/>
              <c:layout>
                <c:manualLayout>
                  <c:x val="0.34823420604202432"/>
                  <c:y val="8.0121434820647416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D44-40F4-8154-342A15B154D1}"/>
                </c:ext>
              </c:extLst>
            </c:dLbl>
            <c:dLbl>
              <c:idx val="1"/>
              <c:layout>
                <c:manualLayout>
                  <c:x val="-4.5377088913138346E-2"/>
                  <c:y val="-0.18327890267798816"/>
                </c:manualLayout>
              </c:layout>
              <c:spPr/>
              <c:txPr>
                <a:bodyPr/>
                <a:lstStyle/>
                <a:p>
                  <a:pPr>
                    <a:defRPr sz="1800" b="1">
                      <a:solidFill>
                        <a:schemeClr val="bg1"/>
                      </a:solidFill>
                    </a:defRPr>
                  </a:pPr>
                  <a:endParaRPr lang="fr-FR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D44-40F4-8154-342A15B154D1}"/>
                </c:ext>
              </c:extLst>
            </c:dLbl>
            <c:dLbl>
              <c:idx val="2"/>
              <c:layout>
                <c:manualLayout>
                  <c:x val="-0.32619266316569639"/>
                  <c:y val="5.0196325459317584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D44-40F4-8154-342A15B154D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solidFill>
                      <a:srgbClr val="000080"/>
                    </a:solidFill>
                  </a:defRPr>
                </a:pPr>
                <a:endParaRPr lang="fr-FR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Data!$A$5:$A$7</c:f>
              <c:strCache>
                <c:ptCount val="3"/>
                <c:pt idx="0">
                  <c:v>AIMDD</c:v>
                </c:pt>
                <c:pt idx="1">
                  <c:v> MDD</c:v>
                </c:pt>
                <c:pt idx="2">
                  <c:v> IVD</c:v>
                </c:pt>
              </c:strCache>
            </c:strRef>
          </c:cat>
          <c:val>
            <c:numRef>
              <c:f>Data!$AA$5:$AA$7</c:f>
              <c:numCache>
                <c:formatCode>_ * #,##0_ ;_ * \-#,##0_ ;_ * "-"??_ ;_ @_ </c:formatCode>
                <c:ptCount val="3"/>
                <c:pt idx="0">
                  <c:v>27.25</c:v>
                </c:pt>
                <c:pt idx="1">
                  <c:v>742.25</c:v>
                </c:pt>
                <c:pt idx="2">
                  <c:v>54.208333333333336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D44-40F4-8154-342A15B154D1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1"/>
          <c:order val="0"/>
          <c:tx>
            <c:strRef>
              <c:f>Data!$AA$8</c:f>
              <c:strCache>
                <c:ptCount val="1"/>
                <c:pt idx="0">
                  <c:v> -   </c:v>
                </c:pt>
              </c:strCache>
            </c:strRef>
          </c:tx>
          <c:dPt>
            <c:idx val="0"/>
            <c:bubble3D val="0"/>
            <c:spPr>
              <a:solidFill>
                <a:srgbClr val="0000FF"/>
              </a:solidFill>
            </c:spPr>
            <c:extLst>
              <c:ext xmlns:c16="http://schemas.microsoft.com/office/drawing/2014/chart" uri="{C3380CC4-5D6E-409C-BE32-E72D297353CC}">
                <c16:uniqueId val="{00000001-E2A6-4D01-BF9C-104EB3CC1C48}"/>
              </c:ext>
            </c:extLst>
          </c:dPt>
          <c:dPt>
            <c:idx val="1"/>
            <c:bubble3D val="0"/>
            <c:spPr>
              <a:solidFill>
                <a:srgbClr val="00FF00"/>
              </a:solidFill>
            </c:spPr>
            <c:extLst>
              <c:ext xmlns:c16="http://schemas.microsoft.com/office/drawing/2014/chart" uri="{C3380CC4-5D6E-409C-BE32-E72D297353CC}">
                <c16:uniqueId val="{00000003-E2A6-4D01-BF9C-104EB3CC1C48}"/>
              </c:ext>
            </c:extLst>
          </c:dPt>
          <c:dPt>
            <c:idx val="3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05-E2A6-4D01-BF9C-104EB3CC1C48}"/>
              </c:ext>
            </c:extLst>
          </c:dPt>
          <c:dLbls>
            <c:dLbl>
              <c:idx val="0"/>
              <c:layout>
                <c:manualLayout>
                  <c:x val="-0.123674750424556"/>
                  <c:y val="-0.22614167755227887"/>
                </c:manualLayout>
              </c:layout>
              <c:spPr/>
              <c:txPr>
                <a:bodyPr/>
                <a:lstStyle/>
                <a:p>
                  <a:pPr>
                    <a:defRPr sz="1800" b="1">
                      <a:solidFill>
                        <a:schemeClr val="bg1"/>
                      </a:solidFill>
                    </a:defRPr>
                  </a:pPr>
                  <a:endParaRPr lang="fr-FR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2A6-4D01-BF9C-104EB3CC1C48}"/>
                </c:ext>
              </c:extLst>
            </c:dLbl>
            <c:dLbl>
              <c:idx val="1"/>
              <c:layout>
                <c:manualLayout>
                  <c:x val="-0.24486715122148192"/>
                  <c:y val="0.21212266828530801"/>
                </c:manualLayout>
              </c:layout>
              <c:spPr/>
              <c:txPr>
                <a:bodyPr/>
                <a:lstStyle/>
                <a:p>
                  <a:pPr>
                    <a:defRPr sz="1800" b="1">
                      <a:solidFill>
                        <a:srgbClr val="000080"/>
                      </a:solidFill>
                    </a:defRPr>
                  </a:pPr>
                  <a:endParaRPr lang="fr-FR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2A6-4D01-BF9C-104EB3CC1C48}"/>
                </c:ext>
              </c:extLst>
            </c:dLbl>
            <c:dLbl>
              <c:idx val="2"/>
              <c:layout>
                <c:manualLayout>
                  <c:x val="-0.32177851806985663"/>
                  <c:y val="1.6698140248528892E-2"/>
                </c:manualLayout>
              </c:layout>
              <c:spPr/>
              <c:txPr>
                <a:bodyPr/>
                <a:lstStyle/>
                <a:p>
                  <a:pPr>
                    <a:defRPr sz="1800" b="1">
                      <a:solidFill>
                        <a:srgbClr val="000080"/>
                      </a:solidFill>
                    </a:defRPr>
                  </a:pPr>
                  <a:endParaRPr lang="fr-FR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2A6-4D01-BF9C-104EB3CC1C48}"/>
                </c:ext>
              </c:extLst>
            </c:dLbl>
            <c:dLbl>
              <c:idx val="3"/>
              <c:layout>
                <c:manualLayout>
                  <c:x val="0.32781021603068849"/>
                  <c:y val="5.9460621490836127E-2"/>
                </c:manualLayout>
              </c:layout>
              <c:tx>
                <c:rich>
                  <a:bodyPr/>
                  <a:lstStyle/>
                  <a:p>
                    <a:r>
                      <a:rPr lang="en-US">
                        <a:solidFill>
                          <a:srgbClr val="000080"/>
                        </a:solidFill>
                      </a:rPr>
                      <a:t>Annex 5
3%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2A6-4D01-BF9C-104EB3CC1C4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/>
                </a:pPr>
                <a:endParaRPr lang="fr-FR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Data!$A$9:$A$12</c:f>
              <c:strCache>
                <c:ptCount val="4"/>
                <c:pt idx="0">
                  <c:v>Annex 2 </c:v>
                </c:pt>
                <c:pt idx="1">
                  <c:v>Annex 3</c:v>
                </c:pt>
                <c:pt idx="2">
                  <c:v>Annex 4</c:v>
                </c:pt>
                <c:pt idx="3">
                  <c:v>Annex 5</c:v>
                </c:pt>
              </c:strCache>
            </c:strRef>
          </c:cat>
          <c:val>
            <c:numRef>
              <c:f>Data!$AA$9:$AA$12</c:f>
              <c:numCache>
                <c:formatCode>_ * #,##0_ ;_ * \-#,##0_ ;_ * "-"??_ ;_ @_ </c:formatCode>
                <c:ptCount val="4"/>
                <c:pt idx="0">
                  <c:v>13.75</c:v>
                </c:pt>
                <c:pt idx="1">
                  <c:v>1.1666666666666667</c:v>
                </c:pt>
                <c:pt idx="2">
                  <c:v>0</c:v>
                </c:pt>
                <c:pt idx="3">
                  <c:v>0.29166666666666669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E2A6-4D01-BF9C-104EB3CC1C48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1"/>
          <c:order val="0"/>
          <c:tx>
            <c:strRef>
              <c:f>Data!$AA$13</c:f>
              <c:strCache>
                <c:ptCount val="1"/>
                <c:pt idx="0">
                  <c:v> -   </c:v>
                </c:pt>
              </c:strCache>
            </c:strRef>
          </c:tx>
          <c:dPt>
            <c:idx val="0"/>
            <c:bubble3D val="0"/>
            <c:spPr>
              <a:solidFill>
                <a:srgbClr val="000080"/>
              </a:solidFill>
            </c:spPr>
            <c:extLst>
              <c:ext xmlns:c16="http://schemas.microsoft.com/office/drawing/2014/chart" uri="{C3380CC4-5D6E-409C-BE32-E72D297353CC}">
                <c16:uniqueId val="{00000001-F5B9-4515-99B7-F257F0BBB949}"/>
              </c:ext>
            </c:extLst>
          </c:dPt>
          <c:dPt>
            <c:idx val="1"/>
            <c:bubble3D val="0"/>
            <c:spPr>
              <a:solidFill>
                <a:schemeClr val="tx1">
                  <a:lumMod val="65000"/>
                  <a:lumOff val="3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F5B9-4515-99B7-F257F0BBB949}"/>
              </c:ext>
            </c:extLst>
          </c:dPt>
          <c:dPt>
            <c:idx val="2"/>
            <c:bubble3D val="0"/>
            <c:spPr>
              <a:solidFill>
                <a:srgbClr val="00FF00"/>
              </a:solidFill>
            </c:spPr>
            <c:extLst>
              <c:ext xmlns:c16="http://schemas.microsoft.com/office/drawing/2014/chart" uri="{C3380CC4-5D6E-409C-BE32-E72D297353CC}">
                <c16:uniqueId val="{00000005-F5B9-4515-99B7-F257F0BBB949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7-F5B9-4515-99B7-F257F0BBB949}"/>
              </c:ext>
            </c:extLst>
          </c:dPt>
          <c:dPt>
            <c:idx val="4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09-F5B9-4515-99B7-F257F0BBB949}"/>
              </c:ext>
            </c:extLst>
          </c:dPt>
          <c:dPt>
            <c:idx val="5"/>
            <c:bubble3D val="0"/>
            <c:spPr>
              <a:solidFill>
                <a:srgbClr val="00FFCC"/>
              </a:solidFill>
            </c:spPr>
            <c:extLst>
              <c:ext xmlns:c16="http://schemas.microsoft.com/office/drawing/2014/chart" uri="{C3380CC4-5D6E-409C-BE32-E72D297353CC}">
                <c16:uniqueId val="{0000000B-F5B9-4515-99B7-F257F0BBB949}"/>
              </c:ext>
            </c:extLst>
          </c:dPt>
          <c:dPt>
            <c:idx val="6"/>
            <c:bubble3D val="0"/>
            <c:spPr>
              <a:solidFill>
                <a:srgbClr val="0099FF"/>
              </a:solidFill>
            </c:spPr>
            <c:extLst>
              <c:ext xmlns:c16="http://schemas.microsoft.com/office/drawing/2014/chart" uri="{C3380CC4-5D6E-409C-BE32-E72D297353CC}">
                <c16:uniqueId val="{0000000D-F5B9-4515-99B7-F257F0BBB949}"/>
              </c:ext>
            </c:extLst>
          </c:dPt>
          <c:dLbls>
            <c:dLbl>
              <c:idx val="0"/>
              <c:layout>
                <c:manualLayout>
                  <c:x val="-0.1515672674530894"/>
                  <c:y val="1.7825208289641761E-2"/>
                </c:manualLayout>
              </c:layout>
              <c:spPr/>
              <c:txPr>
                <a:bodyPr/>
                <a:lstStyle/>
                <a:p>
                  <a:pPr>
                    <a:defRPr sz="1600" b="1">
                      <a:solidFill>
                        <a:schemeClr val="bg1"/>
                      </a:solidFill>
                    </a:defRPr>
                  </a:pPr>
                  <a:endParaRPr lang="fr-FR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5B9-4515-99B7-F257F0BBB949}"/>
                </c:ext>
              </c:extLst>
            </c:dLbl>
            <c:dLbl>
              <c:idx val="1"/>
              <c:layout>
                <c:manualLayout>
                  <c:x val="0.10750181444014009"/>
                  <c:y val="-0.22120176751515214"/>
                </c:manualLayout>
              </c:layout>
              <c:tx>
                <c:rich>
                  <a:bodyPr/>
                  <a:lstStyle/>
                  <a:p>
                    <a:r>
                      <a:rPr lang="en-US">
                        <a:solidFill>
                          <a:schemeClr val="bg1"/>
                        </a:solidFill>
                      </a:rPr>
                      <a:t>Annex 5
24%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5B9-4515-99B7-F257F0BBB949}"/>
                </c:ext>
              </c:extLst>
            </c:dLbl>
            <c:dLbl>
              <c:idx val="2"/>
              <c:layout>
                <c:manualLayout>
                  <c:x val="-2.1915370340889959E-2"/>
                  <c:y val="0.17602206503848036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5B9-4515-99B7-F257F0BBB949}"/>
                </c:ext>
              </c:extLst>
            </c:dLbl>
            <c:dLbl>
              <c:idx val="3"/>
              <c:layout>
                <c:manualLayout>
                  <c:x val="-0.13000966028452016"/>
                  <c:y val="0.12834645669291339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5B9-4515-99B7-F257F0BBB949}"/>
                </c:ext>
              </c:extLst>
            </c:dLbl>
            <c:dLbl>
              <c:idx val="4"/>
              <c:layout>
                <c:manualLayout>
                  <c:x val="-4.5144349293621412E-2"/>
                  <c:y val="2.9898699103290054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5B9-4515-99B7-F257F0BBB94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solidFill>
                      <a:srgbClr val="000080"/>
                    </a:solidFill>
                  </a:defRPr>
                </a:pPr>
                <a:endParaRPr lang="fr-FR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Data!$A$14:$A$20</c:f>
              <c:strCache>
                <c:ptCount val="7"/>
                <c:pt idx="0">
                  <c:v>Annex 2</c:v>
                </c:pt>
                <c:pt idx="1">
                  <c:v>Annex 5</c:v>
                </c:pt>
                <c:pt idx="2">
                  <c:v>Annex 6</c:v>
                </c:pt>
                <c:pt idx="3">
                  <c:v>Annex 4</c:v>
                </c:pt>
                <c:pt idx="4">
                  <c:v>Annex 3</c:v>
                </c:pt>
                <c:pt idx="5">
                  <c:v>EC design examination</c:v>
                </c:pt>
                <c:pt idx="6">
                  <c:v>EC design examination including combination product</c:v>
                </c:pt>
              </c:strCache>
            </c:strRef>
          </c:cat>
          <c:val>
            <c:numRef>
              <c:f>Data!$AA$14:$AA$20</c:f>
              <c:numCache>
                <c:formatCode>_ * #,##0_ ;_ * \-#,##0_ ;_ * "-"??_ ;_ @_ </c:formatCode>
                <c:ptCount val="7"/>
                <c:pt idx="0">
                  <c:v>362.45833333333331</c:v>
                </c:pt>
                <c:pt idx="1">
                  <c:v>199.91666666666666</c:v>
                </c:pt>
                <c:pt idx="2">
                  <c:v>6.25</c:v>
                </c:pt>
                <c:pt idx="3">
                  <c:v>16.958333333333332</c:v>
                </c:pt>
                <c:pt idx="4">
                  <c:v>5.041666666666667</c:v>
                </c:pt>
                <c:pt idx="5">
                  <c:v>167.16666666666666</c:v>
                </c:pt>
                <c:pt idx="6">
                  <c:v>11.125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F5B9-4515-99B7-F257F0BBB949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1"/>
          <c:order val="0"/>
          <c:tx>
            <c:strRef>
              <c:f>Data!$AA$21</c:f>
              <c:strCache>
                <c:ptCount val="1"/>
                <c:pt idx="0">
                  <c:v> -   </c:v>
                </c:pt>
              </c:strCache>
            </c:strRef>
          </c:tx>
          <c:dPt>
            <c:idx val="0"/>
            <c:bubble3D val="0"/>
            <c:spPr>
              <a:solidFill>
                <a:srgbClr val="00FF00"/>
              </a:solidFill>
            </c:spPr>
            <c:extLst>
              <c:ext xmlns:c16="http://schemas.microsoft.com/office/drawing/2014/chart" uri="{C3380CC4-5D6E-409C-BE32-E72D297353CC}">
                <c16:uniqueId val="{00000001-56A1-4465-ACCB-5F118BE20F3E}"/>
              </c:ext>
            </c:extLst>
          </c:dPt>
          <c:dPt>
            <c:idx val="1"/>
            <c:bubble3D val="0"/>
            <c:spPr>
              <a:solidFill>
                <a:srgbClr val="0000FF"/>
              </a:solidFill>
            </c:spPr>
            <c:extLst>
              <c:ext xmlns:c16="http://schemas.microsoft.com/office/drawing/2014/chart" uri="{C3380CC4-5D6E-409C-BE32-E72D297353CC}">
                <c16:uniqueId val="{00000003-56A1-4465-ACCB-5F118BE20F3E}"/>
              </c:ext>
            </c:extLst>
          </c:dPt>
          <c:dPt>
            <c:idx val="2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05-56A1-4465-ACCB-5F118BE20F3E}"/>
              </c:ext>
            </c:extLst>
          </c:dPt>
          <c:dLbls>
            <c:dLbl>
              <c:idx val="0"/>
              <c:layout>
                <c:manualLayout>
                  <c:x val="-0.11348536786096043"/>
                  <c:y val="0.22035688836796125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6A1-4465-ACCB-5F118BE20F3E}"/>
                </c:ext>
              </c:extLst>
            </c:dLbl>
            <c:dLbl>
              <c:idx val="1"/>
              <c:layout>
                <c:manualLayout>
                  <c:x val="0.1648585701912301"/>
                  <c:y val="-0.25044866480530331"/>
                </c:manualLayout>
              </c:layout>
              <c:spPr/>
              <c:txPr>
                <a:bodyPr/>
                <a:lstStyle/>
                <a:p>
                  <a:pPr>
                    <a:defRPr sz="1800" b="1">
                      <a:solidFill>
                        <a:schemeClr val="bg1"/>
                      </a:solidFill>
                    </a:defRPr>
                  </a:pPr>
                  <a:endParaRPr lang="fr-FR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6A1-4465-ACCB-5F118BE20F3E}"/>
                </c:ext>
              </c:extLst>
            </c:dLbl>
            <c:dLbl>
              <c:idx val="2"/>
              <c:layout>
                <c:manualLayout>
                  <c:x val="-0.21006923553160506"/>
                  <c:y val="1.5811892126622859E-2"/>
                </c:manualLayout>
              </c:layout>
              <c:numFmt formatCode="0.00%" sourceLinked="0"/>
              <c:spPr/>
              <c:txPr>
                <a:bodyPr/>
                <a:lstStyle/>
                <a:p>
                  <a:pPr>
                    <a:defRPr sz="1800" b="1">
                      <a:solidFill>
                        <a:srgbClr val="000080"/>
                      </a:solidFill>
                    </a:defRPr>
                  </a:pPr>
                  <a:endParaRPr lang="fr-FR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6A1-4465-ACCB-5F118BE20F3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solidFill>
                      <a:srgbClr val="000080"/>
                    </a:solidFill>
                  </a:defRPr>
                </a:pPr>
                <a:endParaRPr lang="fr-FR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Data!$A$22:$A$24</c:f>
              <c:strCache>
                <c:ptCount val="3"/>
                <c:pt idx="0">
                  <c:v>Annex 3</c:v>
                </c:pt>
                <c:pt idx="1">
                  <c:v>Annex 4 </c:v>
                </c:pt>
                <c:pt idx="2">
                  <c:v>Annex 7</c:v>
                </c:pt>
              </c:strCache>
            </c:strRef>
          </c:cat>
          <c:val>
            <c:numRef>
              <c:f>Data!$AA$22:$AA$24</c:f>
              <c:numCache>
                <c:formatCode>_ * #,##0_ ;_ * \-#,##0_ ;_ * "-"??_ ;_ @_ </c:formatCode>
                <c:ptCount val="3"/>
                <c:pt idx="0">
                  <c:v>10.458333333333334</c:v>
                </c:pt>
                <c:pt idx="1">
                  <c:v>40.25</c:v>
                </c:pt>
                <c:pt idx="2">
                  <c:v>1.25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6A1-4465-ACCB-5F118BE20F3E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385306362566748"/>
          <c:y val="0.16034470691163605"/>
          <c:w val="0.84453774097203371"/>
          <c:h val="0.668648118985126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Data!$A$26</c:f>
              <c:strCache>
                <c:ptCount val="1"/>
                <c:pt idx="0">
                  <c:v>New certificates issued in 2017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0000FF"/>
              </a:solidFill>
            </c:spPr>
            <c:extLst>
              <c:ext xmlns:c16="http://schemas.microsoft.com/office/drawing/2014/chart" uri="{C3380CC4-5D6E-409C-BE32-E72D297353CC}">
                <c16:uniqueId val="{00000001-FAB3-415C-B89D-CD86440585A4}"/>
              </c:ext>
            </c:extLst>
          </c:dPt>
          <c:dPt>
            <c:idx val="1"/>
            <c:invertIfNegative val="0"/>
            <c:bubble3D val="0"/>
            <c:spPr>
              <a:solidFill>
                <a:srgbClr val="00FF00"/>
              </a:solidFill>
            </c:spPr>
            <c:extLst>
              <c:ext xmlns:c16="http://schemas.microsoft.com/office/drawing/2014/chart" uri="{C3380CC4-5D6E-409C-BE32-E72D297353CC}">
                <c16:uniqueId val="{00000003-FAB3-415C-B89D-CD86440585A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solidFill>
                      <a:srgbClr val="000080"/>
                    </a:solidFill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Data!$AC$26:$AD$26</c:f>
              <c:strCache>
                <c:ptCount val="2"/>
                <c:pt idx="0">
                  <c:v>Total</c:v>
                </c:pt>
                <c:pt idx="1">
                  <c:v>Average</c:v>
                </c:pt>
              </c:strCache>
              <c:extLst xmlns:c15="http://schemas.microsoft.com/office/drawing/2012/chart"/>
            </c:strRef>
          </c:cat>
          <c:val>
            <c:numRef>
              <c:f>Data!$Z$26:$AA$26</c:f>
              <c:numCache>
                <c:formatCode>_ * #,##0_ ;_ * \-#,##0_ ;_ * "-"??_ ;_ @_ </c:formatCode>
                <c:ptCount val="2"/>
                <c:pt idx="0">
                  <c:v>3847</c:v>
                </c:pt>
                <c:pt idx="1">
                  <c:v>160.29166666666666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AB3-415C-B89D-CD86440585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84536080"/>
        <c:axId val="284536472"/>
      </c:barChart>
      <c:catAx>
        <c:axId val="28453608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solidFill>
              <a:srgbClr val="000080"/>
            </a:solidFill>
          </a:ln>
        </c:spPr>
        <c:txPr>
          <a:bodyPr/>
          <a:lstStyle/>
          <a:p>
            <a:pPr>
              <a:defRPr sz="1600" b="1">
                <a:solidFill>
                  <a:srgbClr val="000080"/>
                </a:solidFill>
              </a:defRPr>
            </a:pPr>
            <a:endParaRPr lang="fr-FR"/>
          </a:p>
        </c:txPr>
        <c:crossAx val="284536472"/>
        <c:crosses val="autoZero"/>
        <c:auto val="1"/>
        <c:lblAlgn val="ctr"/>
        <c:lblOffset val="100"/>
        <c:noMultiLvlLbl val="0"/>
      </c:catAx>
      <c:valAx>
        <c:axId val="284536472"/>
        <c:scaling>
          <c:orientation val="minMax"/>
        </c:scaling>
        <c:delete val="0"/>
        <c:axPos val="l"/>
        <c:majorGridlines>
          <c:spPr>
            <a:ln>
              <a:solidFill>
                <a:srgbClr val="000080"/>
              </a:solidFill>
              <a:prstDash val="dash"/>
            </a:ln>
          </c:spPr>
        </c:majorGridlines>
        <c:numFmt formatCode="_ * #,##0_ ;_ * \-#,##0_ ;_ * &quot;-&quot;??_ ;_ @_ " sourceLinked="1"/>
        <c:majorTickMark val="out"/>
        <c:minorTickMark val="none"/>
        <c:tickLblPos val="nextTo"/>
        <c:spPr>
          <a:ln>
            <a:solidFill>
              <a:srgbClr val="000080"/>
            </a:solidFill>
          </a:ln>
        </c:spPr>
        <c:txPr>
          <a:bodyPr/>
          <a:lstStyle/>
          <a:p>
            <a:pPr>
              <a:defRPr sz="1600" b="1">
                <a:solidFill>
                  <a:srgbClr val="000080"/>
                </a:solidFill>
              </a:defRPr>
            </a:pPr>
            <a:endParaRPr lang="fr-FR"/>
          </a:p>
        </c:txPr>
        <c:crossAx val="28453608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105922014433043"/>
          <c:y val="0.17555754553384065"/>
          <c:w val="0.86304074245087714"/>
          <c:h val="0.7370292904771162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'Comparaison 2010-à-17'!$A$32</c:f>
              <c:strCache>
                <c:ptCount val="1"/>
                <c:pt idx="0">
                  <c:v>2010</c:v>
                </c:pt>
              </c:strCache>
            </c:strRef>
          </c:tx>
          <c:spPr>
            <a:pattFill prst="lgCheck">
              <a:fgClr>
                <a:srgbClr val="0099FF"/>
              </a:fgClr>
              <a:bgClr>
                <a:schemeClr val="bg1"/>
              </a:bgClr>
            </a:patt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>
                    <a:solidFill>
                      <a:srgbClr val="000080"/>
                    </a:solidFill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'Comparaison 2010-à-17'!$B$31:$C$31</c:f>
              <c:strCache>
                <c:ptCount val="2"/>
                <c:pt idx="0">
                  <c:v>Total</c:v>
                </c:pt>
                <c:pt idx="1">
                  <c:v>Average</c:v>
                </c:pt>
              </c:strCache>
            </c:strRef>
          </c:cat>
          <c:val>
            <c:numRef>
              <c:f>'Comparaison 2010-à-17'!$B$32:$C$32</c:f>
              <c:numCache>
                <c:formatCode>General</c:formatCode>
                <c:ptCount val="2"/>
                <c:pt idx="0" formatCode="_ * #,##0_ ;_ * \-#,##0_ ;_ * &quot;-&quot;??_ ;_ @_ ">
                  <c:v>6993</c:v>
                </c:pt>
                <c:pt idx="1">
                  <c:v>411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206-4118-94B2-19ADDB09FEA2}"/>
            </c:ext>
          </c:extLst>
        </c:ser>
        <c:ser>
          <c:idx val="1"/>
          <c:order val="1"/>
          <c:tx>
            <c:strRef>
              <c:f>'Comparaison 2010-à-17'!$A$33</c:f>
              <c:strCache>
                <c:ptCount val="1"/>
                <c:pt idx="0">
                  <c:v>2012</c:v>
                </c:pt>
              </c:strCache>
            </c:strRef>
          </c:tx>
          <c:spPr>
            <a:pattFill prst="lgCheck">
              <a:fgClr>
                <a:srgbClr val="FF9900"/>
              </a:fgClr>
              <a:bgClr>
                <a:schemeClr val="bg1"/>
              </a:bgClr>
            </a:patt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>
                    <a:solidFill>
                      <a:srgbClr val="000080"/>
                    </a:solidFill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'Comparaison 2010-à-17'!$B$31:$C$31</c:f>
              <c:strCache>
                <c:ptCount val="2"/>
                <c:pt idx="0">
                  <c:v>Total</c:v>
                </c:pt>
                <c:pt idx="1">
                  <c:v>Average</c:v>
                </c:pt>
              </c:strCache>
            </c:strRef>
          </c:cat>
          <c:val>
            <c:numRef>
              <c:f>'Comparaison 2010-à-17'!$B$33:$C$33</c:f>
              <c:numCache>
                <c:formatCode>0</c:formatCode>
                <c:ptCount val="2"/>
                <c:pt idx="0" formatCode="_ * #,##0_ ;_ * \-#,##0_ ;_ * &quot;-&quot;??_ ;_ @_ ">
                  <c:v>3120</c:v>
                </c:pt>
                <c:pt idx="1">
                  <c:v>111.42857142857143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206-4118-94B2-19ADDB09FEA2}"/>
            </c:ext>
          </c:extLst>
        </c:ser>
        <c:ser>
          <c:idx val="2"/>
          <c:order val="2"/>
          <c:tx>
            <c:strRef>
              <c:f>'Comparaison 2010-à-17'!$A$34</c:f>
              <c:strCache>
                <c:ptCount val="1"/>
                <c:pt idx="0">
                  <c:v>2013</c:v>
                </c:pt>
              </c:strCache>
            </c:strRef>
          </c:tx>
          <c:spPr>
            <a:pattFill prst="lgCheck">
              <a:fgClr>
                <a:srgbClr val="00FF00"/>
              </a:fgClr>
              <a:bgClr>
                <a:schemeClr val="bg1"/>
              </a:bgClr>
            </a:pattFill>
          </c:spPr>
          <c:invertIfNegative val="0"/>
          <c:dLbls>
            <c:dLbl>
              <c:idx val="0"/>
              <c:layout>
                <c:manualLayout>
                  <c:x val="-1.7123234570920729E-3"/>
                  <c:y val="-3.29502399486633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C206-4118-94B2-19ADDB09FEA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>
                    <a:solidFill>
                      <a:srgbClr val="000080"/>
                    </a:solidFill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'Comparaison 2010-à-17'!$B$31:$C$31</c:f>
              <c:strCache>
                <c:ptCount val="2"/>
                <c:pt idx="0">
                  <c:v>Total</c:v>
                </c:pt>
                <c:pt idx="1">
                  <c:v>Average</c:v>
                </c:pt>
              </c:strCache>
            </c:strRef>
          </c:cat>
          <c:val>
            <c:numRef>
              <c:f>'Comparaison 2010-à-17'!$B$34:$C$34</c:f>
              <c:numCache>
                <c:formatCode>General</c:formatCode>
                <c:ptCount val="2"/>
                <c:pt idx="0" formatCode="_ * #,##0_ ;_ * \-#,##0_ ;_ * &quot;-&quot;??_ ;_ @_ ">
                  <c:v>5061</c:v>
                </c:pt>
                <c:pt idx="1">
                  <c:v>181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206-4118-94B2-19ADDB09FEA2}"/>
            </c:ext>
          </c:extLst>
        </c:ser>
        <c:ser>
          <c:idx val="3"/>
          <c:order val="3"/>
          <c:tx>
            <c:strRef>
              <c:f>'Comparaison 2010-à-17'!$A$35</c:f>
              <c:strCache>
                <c:ptCount val="1"/>
                <c:pt idx="0">
                  <c:v>2014</c:v>
                </c:pt>
              </c:strCache>
            </c:strRef>
          </c:tx>
          <c:spPr>
            <a:pattFill prst="lgCheck">
              <a:fgClr>
                <a:srgbClr val="7030A0"/>
              </a:fgClr>
              <a:bgClr>
                <a:schemeClr val="bg1"/>
              </a:bgClr>
            </a:pattFill>
          </c:spPr>
          <c:invertIfNegative val="0"/>
          <c:dLbls>
            <c:dLbl>
              <c:idx val="0"/>
              <c:layout>
                <c:manualLayout>
                  <c:x val="-5.1369703712762817E-3"/>
                  <c:y val="-3.94256972089158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206-4118-94B2-19ADDB09FEA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>
                    <a:solidFill>
                      <a:srgbClr val="000080"/>
                    </a:solidFill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'Comparaison 2010-à-17'!$B$31:$C$31</c:f>
              <c:strCache>
                <c:ptCount val="2"/>
                <c:pt idx="0">
                  <c:v>Total</c:v>
                </c:pt>
                <c:pt idx="1">
                  <c:v>Average</c:v>
                </c:pt>
              </c:strCache>
            </c:strRef>
          </c:cat>
          <c:val>
            <c:numRef>
              <c:f>'Comparaison 2010-à-17'!$B$35:$C$35</c:f>
              <c:numCache>
                <c:formatCode>0</c:formatCode>
                <c:ptCount val="2"/>
                <c:pt idx="0" formatCode="_ * #,##0_ ;_ * \-#,##0_ ;_ * &quot;-&quot;??_ ;_ @_ ">
                  <c:v>4535</c:v>
                </c:pt>
                <c:pt idx="1">
                  <c:v>181.4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206-4118-94B2-19ADDB09FEA2}"/>
            </c:ext>
          </c:extLst>
        </c:ser>
        <c:ser>
          <c:idx val="4"/>
          <c:order val="4"/>
          <c:tx>
            <c:strRef>
              <c:f>'Comparaison 2010-à-17'!$A$36</c:f>
              <c:strCache>
                <c:ptCount val="1"/>
                <c:pt idx="0">
                  <c:v>2015</c:v>
                </c:pt>
              </c:strCache>
            </c:strRef>
          </c:tx>
          <c:spPr>
            <a:pattFill prst="lgCheck">
              <a:fgClr>
                <a:srgbClr val="FD91E8"/>
              </a:fgClr>
              <a:bgClr>
                <a:schemeClr val="bg1"/>
              </a:bgClr>
            </a:pattFill>
          </c:spPr>
          <c:invertIfNegative val="0"/>
          <c:dLbls>
            <c:dLbl>
              <c:idx val="0"/>
              <c:layout>
                <c:manualLayout>
                  <c:x val="1.2495916378211444E-3"/>
                  <c:y val="-1.97398747199013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206-4118-94B2-19ADDB09FEA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>
                    <a:solidFill>
                      <a:srgbClr val="000080"/>
                    </a:solidFill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'Comparaison 2010-à-17'!$B$31:$C$31</c:f>
              <c:strCache>
                <c:ptCount val="2"/>
                <c:pt idx="0">
                  <c:v>Total</c:v>
                </c:pt>
                <c:pt idx="1">
                  <c:v>Average</c:v>
                </c:pt>
              </c:strCache>
            </c:strRef>
          </c:cat>
          <c:val>
            <c:numRef>
              <c:f>'Comparaison 2010-à-17'!$B$36:$C$36</c:f>
              <c:numCache>
                <c:formatCode>0</c:formatCode>
                <c:ptCount val="2"/>
                <c:pt idx="0" formatCode="_ * #,##0_ ;_ * \-#,##0_ ;_ * &quot;-&quot;??_ ;_ @_ ">
                  <c:v>4480</c:v>
                </c:pt>
                <c:pt idx="1">
                  <c:v>204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206-4118-94B2-19ADDB09FEA2}"/>
            </c:ext>
          </c:extLst>
        </c:ser>
        <c:ser>
          <c:idx val="5"/>
          <c:order val="5"/>
          <c:tx>
            <c:strRef>
              <c:f>'Comparaison 2010-à-17'!$A$37</c:f>
              <c:strCache>
                <c:ptCount val="1"/>
                <c:pt idx="0">
                  <c:v>2016</c:v>
                </c:pt>
              </c:strCache>
            </c:strRef>
          </c:tx>
          <c:spPr>
            <a:pattFill prst="lgCheck">
              <a:fgClr>
                <a:srgbClr val="0101FF"/>
              </a:fgClr>
              <a:bgClr>
                <a:schemeClr val="bg1"/>
              </a:bgClr>
            </a:pattFill>
          </c:spPr>
          <c:invertIfNegative val="0"/>
          <c:dLbls>
            <c:dLbl>
              <c:idx val="0"/>
              <c:layout>
                <c:manualLayout>
                  <c:x val="8.5616172854603642E-3"/>
                  <c:y val="-2.47126799614975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C206-4118-94B2-19ADDB09FEA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 baseline="0">
                    <a:solidFill>
                      <a:srgbClr val="000080"/>
                    </a:solidFill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'Comparaison 2010-à-17'!$B$31:$C$31</c:f>
              <c:strCache>
                <c:ptCount val="2"/>
                <c:pt idx="0">
                  <c:v>Total</c:v>
                </c:pt>
                <c:pt idx="1">
                  <c:v>Average</c:v>
                </c:pt>
              </c:strCache>
            </c:strRef>
          </c:cat>
          <c:val>
            <c:numRef>
              <c:f>'Comparaison 2010-à-17'!$B$37:$C$37</c:f>
              <c:numCache>
                <c:formatCode>General</c:formatCode>
                <c:ptCount val="2"/>
                <c:pt idx="0" formatCode="_ * #,##0_ ;_ * \-#,##0_ ;_ * &quot;-&quot;??_ ;_ @_ ">
                  <c:v>4098</c:v>
                </c:pt>
                <c:pt idx="1">
                  <c:v>195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C206-4118-94B2-19ADDB09FEA2}"/>
            </c:ext>
          </c:extLst>
        </c:ser>
        <c:ser>
          <c:idx val="6"/>
          <c:order val="6"/>
          <c:tx>
            <c:strRef>
              <c:f>'Comparaison 2010-à-17'!$A$38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rgbClr val="C709B0"/>
            </a:solidFill>
          </c:spPr>
          <c:invertIfNegative val="0"/>
          <c:dLbls>
            <c:dLbl>
              <c:idx val="0"/>
              <c:layout>
                <c:manualLayout>
                  <c:x val="1.8974296676622798E-2"/>
                  <c:y val="-2.745853329055279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206-4118-94B2-19ADDB09FEA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>
                    <a:solidFill>
                      <a:srgbClr val="000080"/>
                    </a:solidFill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'Comparaison 2010-à-17'!$B$31:$C$31</c:f>
              <c:strCache>
                <c:ptCount val="2"/>
                <c:pt idx="0">
                  <c:v>Total</c:v>
                </c:pt>
                <c:pt idx="1">
                  <c:v>Average</c:v>
                </c:pt>
              </c:strCache>
            </c:strRef>
          </c:cat>
          <c:val>
            <c:numRef>
              <c:f>'Comparaison 2010-à-17'!$B$38:$C$38</c:f>
              <c:numCache>
                <c:formatCode>General</c:formatCode>
                <c:ptCount val="2"/>
                <c:pt idx="0" formatCode="_ * #,##0_ ;_ * \-#,##0_ ;_ * &quot;-&quot;??_ ;_ @_ ">
                  <c:v>3847</c:v>
                </c:pt>
                <c:pt idx="1">
                  <c:v>160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C206-4118-94B2-19ADDB09FE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9900920"/>
        <c:axId val="209901312"/>
      </c:barChart>
      <c:catAx>
        <c:axId val="20990092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600" b="1">
                <a:solidFill>
                  <a:srgbClr val="000080"/>
                </a:solidFill>
              </a:defRPr>
            </a:pPr>
            <a:endParaRPr lang="fr-FR"/>
          </a:p>
        </c:txPr>
        <c:crossAx val="209901312"/>
        <c:crosses val="autoZero"/>
        <c:auto val="1"/>
        <c:lblAlgn val="ctr"/>
        <c:lblOffset val="100"/>
        <c:noMultiLvlLbl val="0"/>
      </c:catAx>
      <c:valAx>
        <c:axId val="209901312"/>
        <c:scaling>
          <c:orientation val="minMax"/>
        </c:scaling>
        <c:delete val="0"/>
        <c:axPos val="l"/>
        <c:majorGridlines/>
        <c:numFmt formatCode="_ * #,##0_ ;_ * \-#,##0_ ;_ * &quot;-&quot;??_ ;_ @_ " sourceLinked="1"/>
        <c:majorTickMark val="none"/>
        <c:minorTickMark val="none"/>
        <c:tickLblPos val="nextTo"/>
        <c:txPr>
          <a:bodyPr/>
          <a:lstStyle/>
          <a:p>
            <a:pPr>
              <a:defRPr sz="1600" b="1">
                <a:solidFill>
                  <a:srgbClr val="000080"/>
                </a:solidFill>
              </a:defRPr>
            </a:pPr>
            <a:endParaRPr lang="fr-FR"/>
          </a:p>
        </c:txPr>
        <c:crossAx val="20990092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7137066638909944"/>
          <c:y val="0.16651827527547178"/>
          <c:w val="9.4627616794066755E-2"/>
          <c:h val="0.57252481443941083"/>
        </c:manualLayout>
      </c:layout>
      <c:overlay val="0"/>
      <c:txPr>
        <a:bodyPr/>
        <a:lstStyle/>
        <a:p>
          <a:pPr>
            <a:defRPr sz="1600" b="1">
              <a:solidFill>
                <a:srgbClr val="000080"/>
              </a:solidFill>
            </a:defRPr>
          </a:pPr>
          <a:endParaRPr lang="fr-FR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dLbls>
          <c:showLegendKey val="0"/>
          <c:showVal val="0"/>
          <c:showCatName val="1"/>
          <c:showSerName val="0"/>
          <c:showPercent val="1"/>
          <c:showBubbleSize val="0"/>
          <c:showLeaderLines val="0"/>
        </c:dLbls>
        <c:firstSliceAng val="0"/>
      </c:pieChart>
    </c:plotArea>
    <c:plotVisOnly val="1"/>
    <c:dispBlanksAs val="gap"/>
    <c:showDLblsOverMax val="0"/>
  </c:chart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0.56806</cdr:x>
      <cdr:y>0.19189</cdr:y>
    </cdr:from>
    <cdr:to>
      <cdr:x>1</cdr:x>
      <cdr:y>0.43618</cdr:y>
    </cdr:to>
    <cdr:sp macro="" textlink="">
      <cdr:nvSpPr>
        <cdr:cNvPr id="2" name="ZoneTexte 1"/>
        <cdr:cNvSpPr txBox="1"/>
      </cdr:nvSpPr>
      <cdr:spPr>
        <a:xfrm xmlns:a="http://schemas.openxmlformats.org/drawingml/2006/main">
          <a:off x="4464496" y="931244"/>
          <a:ext cx="3394720" cy="1185588"/>
        </a:xfrm>
        <a:prstGeom xmlns:a="http://schemas.openxmlformats.org/drawingml/2006/main" prst="rect">
          <a:avLst/>
        </a:prstGeom>
        <a:solidFill xmlns:a="http://schemas.openxmlformats.org/drawingml/2006/main">
          <a:srgbClr val="A3E7FF"/>
        </a:solidFill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fr-BE" sz="1600" b="1" u="sng" dirty="0" err="1">
              <a:solidFill>
                <a:srgbClr val="000080"/>
              </a:solidFill>
              <a:latin typeface="+mn-lt"/>
            </a:rPr>
            <a:t>Numbers</a:t>
          </a:r>
          <a:r>
            <a:rPr lang="fr-BE" sz="1600" b="1" u="sng" dirty="0">
              <a:solidFill>
                <a:srgbClr val="000080"/>
              </a:solidFill>
              <a:latin typeface="+mn-lt"/>
            </a:rPr>
            <a:t> of </a:t>
          </a:r>
          <a:r>
            <a:rPr lang="fr-BE" sz="1600" b="1" u="sng" dirty="0" err="1">
              <a:solidFill>
                <a:srgbClr val="000080"/>
              </a:solidFill>
              <a:latin typeface="+mn-lt"/>
            </a:rPr>
            <a:t>certificate</a:t>
          </a:r>
          <a:r>
            <a:rPr lang="fr-BE" sz="1600" b="1" u="sng" dirty="0">
              <a:solidFill>
                <a:srgbClr val="000080"/>
              </a:solidFill>
              <a:latin typeface="+mn-lt"/>
            </a:rPr>
            <a:t> by 24 </a:t>
          </a:r>
          <a:r>
            <a:rPr lang="fr-BE" sz="1600" b="1" u="sng" dirty="0" err="1">
              <a:solidFill>
                <a:srgbClr val="000080"/>
              </a:solidFill>
              <a:latin typeface="+mn-lt"/>
            </a:rPr>
            <a:t>NBs</a:t>
          </a:r>
          <a:endParaRPr lang="fr-BE" sz="1600" b="1" u="sng" dirty="0">
            <a:solidFill>
              <a:srgbClr val="000080"/>
            </a:solidFill>
            <a:latin typeface="+mn-lt"/>
          </a:endParaRPr>
        </a:p>
        <a:p xmlns:a="http://schemas.openxmlformats.org/drawingml/2006/main">
          <a:r>
            <a:rPr lang="fr-BE" sz="1600" b="1" dirty="0" smtClean="0">
              <a:solidFill>
                <a:srgbClr val="000080"/>
              </a:solidFill>
              <a:latin typeface="+mn-lt"/>
            </a:rPr>
            <a:t>&gt; </a:t>
          </a:r>
          <a:r>
            <a:rPr lang="fr-BE" sz="1600" b="1" dirty="0">
              <a:solidFill>
                <a:srgbClr val="000080"/>
              </a:solidFill>
              <a:latin typeface="+mn-lt"/>
            </a:rPr>
            <a:t>1</a:t>
          </a:r>
          <a:r>
            <a:rPr lang="fr-BE" sz="1600" b="1" baseline="0" dirty="0">
              <a:solidFill>
                <a:srgbClr val="000080"/>
              </a:solidFill>
              <a:latin typeface="+mn-lt"/>
            </a:rPr>
            <a:t> 000: 	  </a:t>
          </a:r>
          <a:r>
            <a:rPr lang="fr-BE" sz="1600" b="1" baseline="0" dirty="0" smtClean="0">
              <a:solidFill>
                <a:srgbClr val="000080"/>
              </a:solidFill>
              <a:latin typeface="+mn-lt"/>
            </a:rPr>
            <a:t>     6 </a:t>
          </a:r>
          <a:r>
            <a:rPr lang="fr-BE" sz="1600" b="1" baseline="0" dirty="0" err="1">
              <a:solidFill>
                <a:srgbClr val="000080"/>
              </a:solidFill>
              <a:latin typeface="+mn-lt"/>
            </a:rPr>
            <a:t>NBs</a:t>
          </a:r>
          <a:endParaRPr lang="fr-BE" sz="1600" b="1" baseline="0" dirty="0">
            <a:solidFill>
              <a:srgbClr val="000080"/>
            </a:solidFill>
            <a:latin typeface="+mn-lt"/>
          </a:endParaRPr>
        </a:p>
        <a:p xmlns:a="http://schemas.openxmlformats.org/drawingml/2006/main">
          <a:r>
            <a:rPr lang="fr-BE" sz="1600" b="1" baseline="0" dirty="0" smtClean="0">
              <a:solidFill>
                <a:srgbClr val="000080"/>
              </a:solidFill>
              <a:latin typeface="+mn-lt"/>
            </a:rPr>
            <a:t>350 </a:t>
          </a:r>
          <a:r>
            <a:rPr lang="fr-BE" sz="1600" b="1" baseline="0" dirty="0">
              <a:solidFill>
                <a:srgbClr val="000080"/>
              </a:solidFill>
              <a:latin typeface="+mn-lt"/>
            </a:rPr>
            <a:t>- 1 000:    4 </a:t>
          </a:r>
          <a:r>
            <a:rPr lang="fr-BE" sz="1600" b="1" baseline="0" dirty="0" err="1">
              <a:solidFill>
                <a:srgbClr val="000080"/>
              </a:solidFill>
              <a:latin typeface="+mn-lt"/>
            </a:rPr>
            <a:t>NBs</a:t>
          </a:r>
          <a:endParaRPr lang="fr-BE" sz="1600" b="1" baseline="0" dirty="0">
            <a:solidFill>
              <a:srgbClr val="000080"/>
            </a:solidFill>
            <a:latin typeface="+mn-lt"/>
          </a:endParaRPr>
        </a:p>
        <a:p xmlns:a="http://schemas.openxmlformats.org/drawingml/2006/main">
          <a:r>
            <a:rPr lang="fr-BE" sz="1600" b="1" baseline="0" dirty="0" smtClean="0">
              <a:solidFill>
                <a:srgbClr val="000080"/>
              </a:solidFill>
              <a:latin typeface="+mn-lt"/>
            </a:rPr>
            <a:t>&lt; </a:t>
          </a:r>
          <a:r>
            <a:rPr lang="fr-BE" sz="1600" b="1" baseline="0" dirty="0">
              <a:solidFill>
                <a:srgbClr val="000080"/>
              </a:solidFill>
              <a:latin typeface="+mn-lt"/>
            </a:rPr>
            <a:t>350: </a:t>
          </a:r>
          <a:r>
            <a:rPr lang="fr-BE" sz="1600" b="1" baseline="0">
              <a:solidFill>
                <a:srgbClr val="000080"/>
              </a:solidFill>
              <a:latin typeface="+mn-lt"/>
            </a:rPr>
            <a:t>	</a:t>
          </a:r>
          <a:r>
            <a:rPr lang="fr-BE" sz="1600" b="1" baseline="0" smtClean="0">
              <a:solidFill>
                <a:srgbClr val="000080"/>
              </a:solidFill>
              <a:latin typeface="+mn-lt"/>
            </a:rPr>
            <a:t>     14 </a:t>
          </a:r>
          <a:r>
            <a:rPr lang="fr-BE" sz="1600" b="1" baseline="0" dirty="0" err="1">
              <a:solidFill>
                <a:srgbClr val="000080"/>
              </a:solidFill>
              <a:latin typeface="+mn-lt"/>
            </a:rPr>
            <a:t>NBs</a:t>
          </a:r>
          <a:endParaRPr lang="fr-BE" sz="1600" b="1" dirty="0">
            <a:solidFill>
              <a:srgbClr val="000080"/>
            </a:solidFill>
            <a:latin typeface="+mn-lt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0.70888</cdr:x>
      <cdr:y>0.80401</cdr:y>
    </cdr:from>
    <cdr:to>
      <cdr:x>0.98982</cdr:x>
      <cdr:y>1</cdr:y>
    </cdr:to>
    <cdr:sp macro="" textlink="">
      <cdr:nvSpPr>
        <cdr:cNvPr id="3" name="ZoneTexte 1"/>
        <cdr:cNvSpPr txBox="1"/>
      </cdr:nvSpPr>
      <cdr:spPr>
        <a:xfrm xmlns:a="http://schemas.openxmlformats.org/drawingml/2006/main">
          <a:off x="4668414" y="2867228"/>
          <a:ext cx="1850155" cy="6989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fr-BE" sz="1400" i="1" u="sng" dirty="0">
              <a:solidFill>
                <a:srgbClr val="000080"/>
              </a:solidFill>
            </a:rPr>
            <a:t>EC design </a:t>
          </a:r>
          <a:r>
            <a:rPr lang="fr-BE" sz="1400" i="1" u="sng" dirty="0" err="1">
              <a:solidFill>
                <a:srgbClr val="000080"/>
              </a:solidFill>
            </a:rPr>
            <a:t>examination</a:t>
          </a:r>
          <a:endParaRPr lang="fr-BE" sz="1400" i="1" u="sng" dirty="0">
            <a:solidFill>
              <a:srgbClr val="000080"/>
            </a:solidFill>
          </a:endParaRPr>
        </a:p>
        <a:p xmlns:a="http://schemas.openxmlformats.org/drawingml/2006/main">
          <a:r>
            <a:rPr lang="fr-BE" sz="1400" i="1" u="sng" dirty="0" err="1">
              <a:solidFill>
                <a:srgbClr val="000080"/>
              </a:solidFill>
            </a:rPr>
            <a:t>with</a:t>
          </a:r>
          <a:r>
            <a:rPr lang="fr-BE" sz="1400" i="1" u="sng" dirty="0">
              <a:solidFill>
                <a:srgbClr val="000080"/>
              </a:solidFill>
            </a:rPr>
            <a:t> </a:t>
          </a:r>
          <a:r>
            <a:rPr lang="fr-BE" sz="1400" i="1" u="sng" dirty="0" err="1">
              <a:solidFill>
                <a:srgbClr val="000080"/>
              </a:solidFill>
            </a:rPr>
            <a:t>drug</a:t>
          </a:r>
          <a:r>
            <a:rPr lang="fr-BE" sz="1400" i="1" u="sng" dirty="0">
              <a:solidFill>
                <a:srgbClr val="000080"/>
              </a:solidFill>
            </a:rPr>
            <a:t> consultation</a:t>
          </a:r>
          <a:r>
            <a:rPr lang="fr-BE" sz="1400" i="1" dirty="0">
              <a:solidFill>
                <a:srgbClr val="000080"/>
              </a:solidFill>
            </a:rPr>
            <a:t>: </a:t>
          </a:r>
        </a:p>
        <a:p xmlns:a="http://schemas.openxmlformats.org/drawingml/2006/main">
          <a:r>
            <a:rPr lang="fr-BE" sz="1400" i="1" dirty="0" err="1">
              <a:solidFill>
                <a:srgbClr val="000080"/>
              </a:solidFill>
            </a:rPr>
            <a:t>answers</a:t>
          </a:r>
          <a:r>
            <a:rPr lang="fr-BE" sz="1400" i="1" dirty="0">
              <a:solidFill>
                <a:srgbClr val="000080"/>
              </a:solidFill>
            </a:rPr>
            <a:t> </a:t>
          </a:r>
          <a:r>
            <a:rPr lang="fr-BE" sz="1400" i="1" dirty="0" err="1">
              <a:solidFill>
                <a:srgbClr val="000080"/>
              </a:solidFill>
            </a:rPr>
            <a:t>from</a:t>
          </a:r>
          <a:r>
            <a:rPr lang="fr-BE" sz="1400" i="1" dirty="0">
              <a:solidFill>
                <a:srgbClr val="000080"/>
              </a:solidFill>
            </a:rPr>
            <a:t> 5 </a:t>
          </a:r>
          <a:r>
            <a:rPr lang="fr-BE" sz="1400" i="1" dirty="0" err="1">
              <a:solidFill>
                <a:srgbClr val="000080"/>
              </a:solidFill>
            </a:rPr>
            <a:t>NBs</a:t>
          </a:r>
          <a:endParaRPr lang="fr-BE" sz="1400" i="1" dirty="0">
            <a:solidFill>
              <a:srgbClr val="000080"/>
            </a:solidFill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0.71489</cdr:x>
      <cdr:y>0.37604</cdr:y>
    </cdr:from>
    <cdr:to>
      <cdr:x>0.95787</cdr:x>
      <cdr:y>0.79109</cdr:y>
    </cdr:to>
    <cdr:sp macro="" textlink="">
      <cdr:nvSpPr>
        <cdr:cNvPr id="2" name="ZoneTexte 1"/>
        <cdr:cNvSpPr txBox="1"/>
      </cdr:nvSpPr>
      <cdr:spPr>
        <a:xfrm xmlns:a="http://schemas.openxmlformats.org/drawingml/2006/main">
          <a:off x="3878580" y="1028700"/>
          <a:ext cx="1318260" cy="11353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fr-BE" sz="1100"/>
        </a:p>
      </cdr:txBody>
    </cdr:sp>
  </cdr:relSizeAnchor>
  <cdr:relSizeAnchor xmlns:cdr="http://schemas.openxmlformats.org/drawingml/2006/chartDrawing">
    <cdr:from>
      <cdr:x>0.79073</cdr:x>
      <cdr:y>0.39554</cdr:y>
    </cdr:from>
    <cdr:to>
      <cdr:x>0.96348</cdr:x>
      <cdr:y>0.88301</cdr:y>
    </cdr:to>
    <cdr:sp macro="" textlink="">
      <cdr:nvSpPr>
        <cdr:cNvPr id="3" name="ZoneTexte 2"/>
        <cdr:cNvSpPr txBox="1"/>
      </cdr:nvSpPr>
      <cdr:spPr>
        <a:xfrm xmlns:a="http://schemas.openxmlformats.org/drawingml/2006/main">
          <a:off x="4290060" y="1082040"/>
          <a:ext cx="937260" cy="1333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fr-BE" sz="1100"/>
        </a:p>
      </cdr:txBody>
    </cdr:sp>
  </cdr:relSizeAnchor>
  <cdr:relSizeAnchor xmlns:cdr="http://schemas.openxmlformats.org/drawingml/2006/chartDrawing">
    <cdr:from>
      <cdr:x>0.6696</cdr:x>
      <cdr:y>0</cdr:y>
    </cdr:from>
    <cdr:to>
      <cdr:x>1</cdr:x>
      <cdr:y>0.9695</cdr:y>
    </cdr:to>
    <cdr:sp macro="" textlink="">
      <cdr:nvSpPr>
        <cdr:cNvPr id="4" name="ZoneTexte 3"/>
        <cdr:cNvSpPr txBox="1"/>
      </cdr:nvSpPr>
      <cdr:spPr>
        <a:xfrm xmlns:a="http://schemas.openxmlformats.org/drawingml/2006/main">
          <a:off x="5159172" y="-1952623"/>
          <a:ext cx="2545684" cy="43634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r-BE" sz="1600" u="sng" dirty="0" err="1">
              <a:solidFill>
                <a:srgbClr val="000080"/>
              </a:solidFill>
            </a:rPr>
            <a:t>Reasons</a:t>
          </a:r>
          <a:r>
            <a:rPr lang="fr-BE" sz="1600" u="sng" dirty="0">
              <a:solidFill>
                <a:srgbClr val="000080"/>
              </a:solidFill>
            </a:rPr>
            <a:t> for </a:t>
          </a:r>
          <a:r>
            <a:rPr lang="fr-BE" sz="1600" u="sng" dirty="0" err="1">
              <a:solidFill>
                <a:srgbClr val="000080"/>
              </a:solidFill>
            </a:rPr>
            <a:t>withdrawing</a:t>
          </a:r>
          <a:r>
            <a:rPr lang="fr-BE" sz="1600" dirty="0">
              <a:solidFill>
                <a:srgbClr val="000080"/>
              </a:solidFill>
            </a:rPr>
            <a:t>:</a:t>
          </a:r>
        </a:p>
        <a:p xmlns:a="http://schemas.openxmlformats.org/drawingml/2006/main">
          <a:pPr marL="285750" indent="-285750">
            <a:buFontTx/>
            <a:buChar char="-"/>
          </a:pPr>
          <a:r>
            <a:rPr lang="fr-BE" sz="1500" dirty="0" smtClean="0">
              <a:solidFill>
                <a:srgbClr val="000080"/>
              </a:solidFill>
            </a:rPr>
            <a:t>suspension</a:t>
          </a:r>
          <a:r>
            <a:rPr lang="fr-BE" sz="1500" dirty="0">
              <a:solidFill>
                <a:srgbClr val="000080"/>
              </a:solidFill>
            </a:rPr>
            <a:t>, </a:t>
          </a:r>
          <a:endParaRPr lang="fr-BE" sz="1500" dirty="0" smtClean="0">
            <a:solidFill>
              <a:srgbClr val="000080"/>
            </a:solidFill>
          </a:endParaRPr>
        </a:p>
        <a:p xmlns:a="http://schemas.openxmlformats.org/drawingml/2006/main">
          <a:pPr marL="285750" indent="-285750">
            <a:buFontTx/>
            <a:buChar char="-"/>
          </a:pPr>
          <a:r>
            <a:rPr lang="fr-BE" sz="1500" dirty="0" err="1" smtClean="0">
              <a:solidFill>
                <a:srgbClr val="000080"/>
              </a:solidFill>
            </a:rPr>
            <a:t>closure</a:t>
          </a:r>
          <a:r>
            <a:rPr lang="fr-BE" sz="1500" dirty="0" smtClean="0">
              <a:solidFill>
                <a:srgbClr val="000080"/>
              </a:solidFill>
            </a:rPr>
            <a:t> </a:t>
          </a:r>
          <a:r>
            <a:rPr lang="fr-BE" sz="1500" dirty="0">
              <a:solidFill>
                <a:srgbClr val="000080"/>
              </a:solidFill>
            </a:rPr>
            <a:t>of location, </a:t>
          </a:r>
          <a:endParaRPr lang="fr-BE" sz="1500" dirty="0" smtClean="0">
            <a:solidFill>
              <a:srgbClr val="000080"/>
            </a:solidFill>
          </a:endParaRPr>
        </a:p>
        <a:p xmlns:a="http://schemas.openxmlformats.org/drawingml/2006/main">
          <a:pPr marL="285750" indent="-285750">
            <a:buFontTx/>
            <a:buChar char="-"/>
          </a:pPr>
          <a:r>
            <a:rPr lang="fr-BE" sz="1500" dirty="0" err="1" smtClean="0">
              <a:solidFill>
                <a:srgbClr val="000080"/>
              </a:solidFill>
            </a:rPr>
            <a:t>company</a:t>
          </a:r>
          <a:r>
            <a:rPr lang="fr-BE" sz="1500" dirty="0" smtClean="0">
              <a:solidFill>
                <a:srgbClr val="000080"/>
              </a:solidFill>
            </a:rPr>
            <a:t> </a:t>
          </a:r>
          <a:r>
            <a:rPr lang="fr-BE" sz="1500" dirty="0" err="1">
              <a:solidFill>
                <a:srgbClr val="000080"/>
              </a:solidFill>
            </a:rPr>
            <a:t>reorganisation</a:t>
          </a:r>
          <a:r>
            <a:rPr lang="fr-BE" sz="1500" dirty="0">
              <a:solidFill>
                <a:srgbClr val="000080"/>
              </a:solidFill>
            </a:rPr>
            <a:t>, </a:t>
          </a:r>
          <a:endParaRPr lang="fr-BE" sz="1500" dirty="0" smtClean="0">
            <a:solidFill>
              <a:srgbClr val="000080"/>
            </a:solidFill>
          </a:endParaRPr>
        </a:p>
        <a:p xmlns:a="http://schemas.openxmlformats.org/drawingml/2006/main">
          <a:pPr marL="285750" indent="-285750">
            <a:buFontTx/>
            <a:buChar char="-"/>
          </a:pPr>
          <a:r>
            <a:rPr lang="fr-BE" sz="1500" dirty="0" err="1" smtClean="0">
              <a:solidFill>
                <a:srgbClr val="000080"/>
              </a:solidFill>
            </a:rPr>
            <a:t>voluntary</a:t>
          </a:r>
          <a:r>
            <a:rPr lang="fr-BE" sz="1500" dirty="0" smtClean="0">
              <a:solidFill>
                <a:srgbClr val="000080"/>
              </a:solidFill>
            </a:rPr>
            <a:t> </a:t>
          </a:r>
          <a:r>
            <a:rPr lang="fr-BE" sz="1500" dirty="0" err="1">
              <a:solidFill>
                <a:srgbClr val="000080"/>
              </a:solidFill>
            </a:rPr>
            <a:t>cancellation</a:t>
          </a:r>
          <a:r>
            <a:rPr lang="fr-BE" sz="1500" dirty="0">
              <a:solidFill>
                <a:srgbClr val="000080"/>
              </a:solidFill>
            </a:rPr>
            <a:t>, </a:t>
          </a:r>
          <a:endParaRPr lang="fr-BE" sz="1500" dirty="0" smtClean="0">
            <a:solidFill>
              <a:srgbClr val="000080"/>
            </a:solidFill>
          </a:endParaRPr>
        </a:p>
        <a:p xmlns:a="http://schemas.openxmlformats.org/drawingml/2006/main">
          <a:pPr marL="285750" indent="-285750">
            <a:buFontTx/>
            <a:buChar char="-"/>
          </a:pPr>
          <a:r>
            <a:rPr lang="fr-BE" sz="1500" dirty="0" err="1" smtClean="0">
              <a:solidFill>
                <a:srgbClr val="000080"/>
              </a:solidFill>
            </a:rPr>
            <a:t>requirements</a:t>
          </a:r>
          <a:r>
            <a:rPr lang="fr-BE" sz="1500" dirty="0" smtClean="0">
              <a:solidFill>
                <a:srgbClr val="000080"/>
              </a:solidFill>
            </a:rPr>
            <a:t> </a:t>
          </a:r>
          <a:r>
            <a:rPr lang="fr-BE" sz="1500" dirty="0">
              <a:solidFill>
                <a:srgbClr val="000080"/>
              </a:solidFill>
            </a:rPr>
            <a:t>not met</a:t>
          </a:r>
          <a:r>
            <a:rPr lang="fr-BE" sz="1500" dirty="0" smtClean="0">
              <a:solidFill>
                <a:srgbClr val="000080"/>
              </a:solidFill>
            </a:rPr>
            <a:t>,</a:t>
          </a:r>
        </a:p>
        <a:p xmlns:a="http://schemas.openxmlformats.org/drawingml/2006/main">
          <a:pPr marL="285750" indent="-285750">
            <a:buFontTx/>
            <a:buChar char="-"/>
          </a:pPr>
          <a:r>
            <a:rPr lang="fr-BE" sz="1500" dirty="0" err="1" smtClean="0">
              <a:solidFill>
                <a:srgbClr val="000080"/>
              </a:solidFill>
            </a:rPr>
            <a:t>failure</a:t>
          </a:r>
          <a:r>
            <a:rPr lang="fr-BE" sz="1500" dirty="0" smtClean="0">
              <a:solidFill>
                <a:srgbClr val="000080"/>
              </a:solidFill>
            </a:rPr>
            <a:t> </a:t>
          </a:r>
          <a:r>
            <a:rPr lang="fr-BE" sz="1500" dirty="0">
              <a:solidFill>
                <a:srgbClr val="000080"/>
              </a:solidFill>
            </a:rPr>
            <a:t>to close </a:t>
          </a:r>
          <a:r>
            <a:rPr lang="fr-BE" sz="1500" dirty="0" smtClean="0">
              <a:solidFill>
                <a:srgbClr val="000080"/>
              </a:solidFill>
            </a:rPr>
            <a:t>non</a:t>
          </a:r>
        </a:p>
        <a:p xmlns:a="http://schemas.openxmlformats.org/drawingml/2006/main">
          <a:pPr marL="285750" indent="-285750">
            <a:buFontTx/>
            <a:buChar char="-"/>
          </a:pPr>
          <a:r>
            <a:rPr lang="fr-BE" sz="1500" dirty="0" smtClean="0">
              <a:solidFill>
                <a:srgbClr val="000080"/>
              </a:solidFill>
            </a:rPr>
            <a:t>-</a:t>
          </a:r>
          <a:r>
            <a:rPr lang="fr-BE" sz="1500" dirty="0" err="1">
              <a:solidFill>
                <a:srgbClr val="000080"/>
              </a:solidFill>
            </a:rPr>
            <a:t>conformities</a:t>
          </a:r>
          <a:r>
            <a:rPr lang="fr-BE" sz="1500" dirty="0">
              <a:solidFill>
                <a:srgbClr val="000080"/>
              </a:solidFill>
            </a:rPr>
            <a:t>,</a:t>
          </a:r>
          <a:r>
            <a:rPr lang="fr-BE" sz="1500" baseline="0" dirty="0">
              <a:solidFill>
                <a:srgbClr val="000080"/>
              </a:solidFill>
            </a:rPr>
            <a:t> </a:t>
          </a:r>
          <a:endParaRPr lang="fr-BE" sz="1500" baseline="0" dirty="0" smtClean="0">
            <a:solidFill>
              <a:srgbClr val="000080"/>
            </a:solidFill>
          </a:endParaRPr>
        </a:p>
        <a:p xmlns:a="http://schemas.openxmlformats.org/drawingml/2006/main">
          <a:pPr marL="285750" indent="-285750">
            <a:buFontTx/>
            <a:buChar char="-"/>
          </a:pPr>
          <a:r>
            <a:rPr lang="fr-BE" sz="1500" baseline="0" dirty="0" smtClean="0">
              <a:solidFill>
                <a:srgbClr val="000080"/>
              </a:solidFill>
            </a:rPr>
            <a:t>stop </a:t>
          </a:r>
          <a:r>
            <a:rPr lang="fr-BE" sz="1500" baseline="0" dirty="0">
              <a:solidFill>
                <a:srgbClr val="000080"/>
              </a:solidFill>
            </a:rPr>
            <a:t>of </a:t>
          </a:r>
          <a:r>
            <a:rPr lang="fr-BE" sz="1500" baseline="0" dirty="0" err="1">
              <a:solidFill>
                <a:srgbClr val="000080"/>
              </a:solidFill>
            </a:rPr>
            <a:t>manufacturing</a:t>
          </a:r>
          <a:r>
            <a:rPr lang="fr-BE" sz="1500" baseline="0" dirty="0" smtClean="0">
              <a:solidFill>
                <a:srgbClr val="000080"/>
              </a:solidFill>
            </a:rPr>
            <a:t>,</a:t>
          </a:r>
        </a:p>
        <a:p xmlns:a="http://schemas.openxmlformats.org/drawingml/2006/main">
          <a:pPr marL="285750" indent="-285750">
            <a:buFontTx/>
            <a:buChar char="-"/>
          </a:pPr>
          <a:r>
            <a:rPr lang="fr-BE" sz="1500" baseline="0" dirty="0" err="1" smtClean="0">
              <a:solidFill>
                <a:srgbClr val="000080"/>
              </a:solidFill>
            </a:rPr>
            <a:t>negative</a:t>
          </a:r>
          <a:r>
            <a:rPr lang="fr-BE" sz="1500" baseline="0" dirty="0" smtClean="0">
              <a:solidFill>
                <a:srgbClr val="000080"/>
              </a:solidFill>
            </a:rPr>
            <a:t> </a:t>
          </a:r>
          <a:r>
            <a:rPr lang="fr-BE" sz="1500" baseline="0" dirty="0" err="1">
              <a:solidFill>
                <a:srgbClr val="000080"/>
              </a:solidFill>
            </a:rPr>
            <a:t>assessment</a:t>
          </a:r>
          <a:r>
            <a:rPr lang="fr-BE" sz="1500" baseline="0" dirty="0">
              <a:solidFill>
                <a:srgbClr val="000080"/>
              </a:solidFill>
            </a:rPr>
            <a:t> </a:t>
          </a:r>
          <a:r>
            <a:rPr lang="fr-BE" sz="1500" baseline="0" dirty="0" err="1">
              <a:solidFill>
                <a:srgbClr val="000080"/>
              </a:solidFill>
            </a:rPr>
            <a:t>result</a:t>
          </a:r>
          <a:r>
            <a:rPr lang="fr-BE" sz="1500" baseline="0" dirty="0">
              <a:solidFill>
                <a:srgbClr val="000080"/>
              </a:solidFill>
            </a:rPr>
            <a:t>, </a:t>
          </a:r>
          <a:endParaRPr lang="fr-BE" sz="1500" baseline="0" dirty="0" smtClean="0">
            <a:solidFill>
              <a:srgbClr val="000080"/>
            </a:solidFill>
          </a:endParaRPr>
        </a:p>
        <a:p xmlns:a="http://schemas.openxmlformats.org/drawingml/2006/main">
          <a:pPr marL="285750" indent="-285750">
            <a:buFontTx/>
            <a:buChar char="-"/>
          </a:pPr>
          <a:r>
            <a:rPr lang="fr-BE" sz="1500" baseline="0" dirty="0" err="1" smtClean="0">
              <a:solidFill>
                <a:srgbClr val="000080"/>
              </a:solidFill>
            </a:rPr>
            <a:t>financiel</a:t>
          </a:r>
          <a:r>
            <a:rPr lang="fr-BE" sz="1500" baseline="0" dirty="0" smtClean="0">
              <a:solidFill>
                <a:srgbClr val="000080"/>
              </a:solidFill>
            </a:rPr>
            <a:t> </a:t>
          </a:r>
          <a:r>
            <a:rPr lang="fr-BE" sz="1500" baseline="0" dirty="0">
              <a:solidFill>
                <a:srgbClr val="000080"/>
              </a:solidFill>
            </a:rPr>
            <a:t>issues, </a:t>
          </a:r>
          <a:endParaRPr lang="fr-BE" sz="1500" baseline="0" dirty="0" smtClean="0">
            <a:solidFill>
              <a:srgbClr val="000080"/>
            </a:solidFill>
          </a:endParaRPr>
        </a:p>
        <a:p xmlns:a="http://schemas.openxmlformats.org/drawingml/2006/main">
          <a:pPr marL="285750" indent="-285750">
            <a:buFontTx/>
            <a:buChar char="-"/>
          </a:pPr>
          <a:r>
            <a:rPr lang="fr-BE" sz="1500" baseline="0" dirty="0" smtClean="0">
              <a:solidFill>
                <a:srgbClr val="000080"/>
              </a:solidFill>
            </a:rPr>
            <a:t>audit-</a:t>
          </a:r>
          <a:r>
            <a:rPr lang="fr-BE" sz="1500" baseline="0" dirty="0" err="1" smtClean="0">
              <a:solidFill>
                <a:srgbClr val="000080"/>
              </a:solidFill>
            </a:rPr>
            <a:t>review</a:t>
          </a:r>
          <a:r>
            <a:rPr lang="fr-BE" sz="1500" baseline="0" dirty="0" smtClean="0">
              <a:solidFill>
                <a:srgbClr val="000080"/>
              </a:solidFill>
            </a:rPr>
            <a:t> </a:t>
          </a:r>
          <a:r>
            <a:rPr lang="fr-BE" sz="1500" baseline="0" dirty="0">
              <a:solidFill>
                <a:srgbClr val="000080"/>
              </a:solidFill>
            </a:rPr>
            <a:t>not </a:t>
          </a:r>
          <a:r>
            <a:rPr lang="fr-BE" sz="1500" baseline="0" dirty="0" err="1">
              <a:solidFill>
                <a:srgbClr val="000080"/>
              </a:solidFill>
            </a:rPr>
            <a:t>performed</a:t>
          </a:r>
          <a:r>
            <a:rPr lang="fr-BE" sz="1500" baseline="0" dirty="0">
              <a:solidFill>
                <a:srgbClr val="000080"/>
              </a:solidFill>
            </a:rPr>
            <a:t>, </a:t>
          </a:r>
          <a:endParaRPr lang="fr-BE" sz="1500" baseline="0" dirty="0" smtClean="0">
            <a:solidFill>
              <a:srgbClr val="000080"/>
            </a:solidFill>
          </a:endParaRPr>
        </a:p>
        <a:p xmlns:a="http://schemas.openxmlformats.org/drawingml/2006/main">
          <a:pPr marL="285750" indent="-285750">
            <a:buFontTx/>
            <a:buChar char="-"/>
          </a:pPr>
          <a:r>
            <a:rPr lang="fr-BE" sz="1500" baseline="0" dirty="0" smtClean="0">
              <a:solidFill>
                <a:srgbClr val="000080"/>
              </a:solidFill>
            </a:rPr>
            <a:t>NB </a:t>
          </a:r>
          <a:r>
            <a:rPr lang="fr-BE" sz="1500" baseline="0" dirty="0">
              <a:solidFill>
                <a:srgbClr val="000080"/>
              </a:solidFill>
            </a:rPr>
            <a:t>to </a:t>
          </a:r>
          <a:r>
            <a:rPr lang="fr-BE" sz="1500" baseline="0" dirty="0" err="1">
              <a:solidFill>
                <a:srgbClr val="000080"/>
              </a:solidFill>
            </a:rPr>
            <a:t>expensive</a:t>
          </a:r>
          <a:r>
            <a:rPr lang="fr-BE" sz="1500" baseline="0" dirty="0">
              <a:solidFill>
                <a:srgbClr val="000080"/>
              </a:solidFill>
            </a:rPr>
            <a:t>, </a:t>
          </a:r>
          <a:endParaRPr lang="fr-BE" sz="1500" baseline="0" dirty="0" smtClean="0">
            <a:solidFill>
              <a:srgbClr val="000080"/>
            </a:solidFill>
          </a:endParaRPr>
        </a:p>
        <a:p xmlns:a="http://schemas.openxmlformats.org/drawingml/2006/main">
          <a:pPr marL="285750" indent="-285750">
            <a:buFontTx/>
            <a:buChar char="-"/>
          </a:pPr>
          <a:r>
            <a:rPr lang="fr-BE" sz="1500" baseline="0" dirty="0" smtClean="0">
              <a:solidFill>
                <a:srgbClr val="000080"/>
              </a:solidFill>
            </a:rPr>
            <a:t>class </a:t>
          </a:r>
          <a:r>
            <a:rPr lang="fr-BE" sz="1500" baseline="0" dirty="0">
              <a:solidFill>
                <a:srgbClr val="000080"/>
              </a:solidFill>
            </a:rPr>
            <a:t>modification, </a:t>
          </a:r>
          <a:endParaRPr lang="fr-BE" sz="1500" baseline="0" dirty="0" smtClean="0">
            <a:solidFill>
              <a:srgbClr val="000080"/>
            </a:solidFill>
          </a:endParaRPr>
        </a:p>
        <a:p xmlns:a="http://schemas.openxmlformats.org/drawingml/2006/main">
          <a:pPr marL="285750" indent="-285750">
            <a:buFontTx/>
            <a:buChar char="-"/>
          </a:pPr>
          <a:r>
            <a:rPr lang="fr-BE" sz="1500" baseline="0" dirty="0" smtClean="0">
              <a:solidFill>
                <a:srgbClr val="000080"/>
              </a:solidFill>
            </a:rPr>
            <a:t>NB </a:t>
          </a:r>
          <a:r>
            <a:rPr lang="fr-BE" sz="1500" baseline="0" dirty="0">
              <a:solidFill>
                <a:srgbClr val="000080"/>
              </a:solidFill>
            </a:rPr>
            <a:t>change</a:t>
          </a:r>
          <a:endParaRPr lang="fr-BE" sz="1500" dirty="0">
            <a:solidFill>
              <a:srgbClr val="000080"/>
            </a:solidFill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0.01111</cdr:x>
      <cdr:y>0.75278</cdr:y>
    </cdr:from>
    <cdr:to>
      <cdr:x>0.31111</cdr:x>
      <cdr:y>0.98333</cdr:y>
    </cdr:to>
    <cdr:sp macro="" textlink="">
      <cdr:nvSpPr>
        <cdr:cNvPr id="2" name="ZoneTexte 1"/>
        <cdr:cNvSpPr txBox="1"/>
      </cdr:nvSpPr>
      <cdr:spPr>
        <a:xfrm xmlns:a="http://schemas.openxmlformats.org/drawingml/2006/main">
          <a:off x="50795" y="2065020"/>
          <a:ext cx="1371600" cy="6324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r-BE" sz="1600" b="1" dirty="0">
              <a:solidFill>
                <a:srgbClr val="000080"/>
              </a:solidFill>
            </a:rPr>
            <a:t>Total</a:t>
          </a:r>
          <a:r>
            <a:rPr lang="fr-BE" sz="1600" b="1" baseline="0" dirty="0">
              <a:solidFill>
                <a:srgbClr val="000080"/>
              </a:solidFill>
            </a:rPr>
            <a:t> certification </a:t>
          </a:r>
          <a:r>
            <a:rPr lang="fr-BE" sz="1600" b="1" baseline="0" dirty="0" err="1">
              <a:solidFill>
                <a:srgbClr val="000080"/>
              </a:solidFill>
            </a:rPr>
            <a:t>holders</a:t>
          </a:r>
          <a:endParaRPr lang="fr-BE" sz="1600" b="1" baseline="0" dirty="0">
            <a:solidFill>
              <a:srgbClr val="000080"/>
            </a:solidFill>
          </a:endParaRPr>
        </a:p>
        <a:p xmlns:a="http://schemas.openxmlformats.org/drawingml/2006/main">
          <a:r>
            <a:rPr lang="fr-BE" sz="1600" b="1" baseline="0" dirty="0" err="1">
              <a:solidFill>
                <a:srgbClr val="000080"/>
              </a:solidFill>
            </a:rPr>
            <a:t>estimated</a:t>
          </a:r>
          <a:r>
            <a:rPr lang="fr-BE" sz="1600" b="1" baseline="0" dirty="0">
              <a:solidFill>
                <a:srgbClr val="000080"/>
              </a:solidFill>
            </a:rPr>
            <a:t> to </a:t>
          </a:r>
        </a:p>
        <a:p xmlns:a="http://schemas.openxmlformats.org/drawingml/2006/main">
          <a:r>
            <a:rPr lang="fr-BE" sz="1600" b="1" baseline="0" dirty="0">
              <a:solidFill>
                <a:srgbClr val="000080"/>
              </a:solidFill>
            </a:rPr>
            <a:t>19 775 / 24 </a:t>
          </a:r>
          <a:r>
            <a:rPr lang="fr-BE" sz="1600" b="1" baseline="0" dirty="0" err="1">
              <a:solidFill>
                <a:srgbClr val="000080"/>
              </a:solidFill>
            </a:rPr>
            <a:t>NBs</a:t>
          </a:r>
          <a:r>
            <a:rPr lang="fr-BE" sz="1600" b="1" baseline="0" dirty="0">
              <a:solidFill>
                <a:srgbClr val="000080"/>
              </a:solidFill>
            </a:rPr>
            <a:t> </a:t>
          </a:r>
          <a:endParaRPr lang="fr-BE" sz="1600" b="1" dirty="0">
            <a:solidFill>
              <a:srgbClr val="000080"/>
            </a:solidFill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0.26767</cdr:x>
      <cdr:y>0.04092</cdr:y>
    </cdr:from>
    <cdr:to>
      <cdr:x>0.69925</cdr:x>
      <cdr:y>0.28645</cdr:y>
    </cdr:to>
    <cdr:sp macro="" textlink="">
      <cdr:nvSpPr>
        <cdr:cNvPr id="2" name="ZoneTexte 1"/>
        <cdr:cNvSpPr txBox="1"/>
      </cdr:nvSpPr>
      <cdr:spPr>
        <a:xfrm xmlns:a="http://schemas.openxmlformats.org/drawingml/2006/main">
          <a:off x="1695450" y="152401"/>
          <a:ext cx="2733675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fr-BE" sz="1100"/>
        </a:p>
      </cdr:txBody>
    </cdr:sp>
  </cdr:relSizeAnchor>
  <cdr:relSizeAnchor xmlns:cdr="http://schemas.openxmlformats.org/drawingml/2006/chartDrawing">
    <cdr:from>
      <cdr:x>0.01203</cdr:x>
      <cdr:y>0.05371</cdr:y>
    </cdr:from>
    <cdr:to>
      <cdr:x>0.98947</cdr:x>
      <cdr:y>0.16113</cdr:y>
    </cdr:to>
    <cdr:sp macro="" textlink="">
      <cdr:nvSpPr>
        <cdr:cNvPr id="4" name="ZoneTexte 3"/>
        <cdr:cNvSpPr txBox="1"/>
      </cdr:nvSpPr>
      <cdr:spPr>
        <a:xfrm xmlns:a="http://schemas.openxmlformats.org/drawingml/2006/main">
          <a:off x="76201" y="200026"/>
          <a:ext cx="6191250" cy="4000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fr-BE" sz="1100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0.59551</cdr:x>
      <cdr:y>0.92371</cdr:y>
    </cdr:from>
    <cdr:to>
      <cdr:x>0.79472</cdr:x>
      <cdr:y>1</cdr:y>
    </cdr:to>
    <cdr:sp macro="" textlink="">
      <cdr:nvSpPr>
        <cdr:cNvPr id="2" name="ZoneTexte 1"/>
        <cdr:cNvSpPr txBox="1"/>
      </cdr:nvSpPr>
      <cdr:spPr>
        <a:xfrm xmlns:a="http://schemas.openxmlformats.org/drawingml/2006/main">
          <a:off x="3462338" y="2560321"/>
          <a:ext cx="1158240" cy="21145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fr-BE" sz="1400" dirty="0" err="1">
              <a:solidFill>
                <a:srgbClr val="000080"/>
              </a:solidFill>
            </a:rPr>
            <a:t>issued</a:t>
          </a:r>
          <a:r>
            <a:rPr lang="fr-BE" sz="1400" dirty="0">
              <a:solidFill>
                <a:srgbClr val="000080"/>
              </a:solidFill>
            </a:rPr>
            <a:t> </a:t>
          </a:r>
          <a:r>
            <a:rPr lang="fr-BE" sz="1400" dirty="0" err="1">
              <a:solidFill>
                <a:srgbClr val="000080"/>
              </a:solidFill>
            </a:rPr>
            <a:t>certificates</a:t>
          </a:r>
          <a:endParaRPr lang="fr-BE" sz="1400" dirty="0">
            <a:solidFill>
              <a:srgbClr val="000080"/>
            </a:solidFill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Team-NB Medical Device Survey 2015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8CEA3C-3EE3-4302-A25E-2F481411D12B}" type="datetime1">
              <a:rPr lang="fr-FR" smtClean="0"/>
              <a:t>26/04/2018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283CB2-570F-49BF-B36F-6C54FBF52DEF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9458547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938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Team-NB Medical Device Survey 2015</a:t>
            </a:r>
            <a:endParaRPr lang="fr-FR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7607" y="0"/>
            <a:ext cx="2889938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fld id="{998EE710-1B37-434B-BCE2-47760761ADE6}" type="datetime1">
              <a:rPr lang="fr-FR" smtClean="0"/>
              <a:t>26/04/2018</a:t>
            </a:fld>
            <a:endParaRPr lang="fr-FR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4075" y="744538"/>
            <a:ext cx="4960938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909" y="4715153"/>
            <a:ext cx="5335270" cy="44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889938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22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7607" y="9428583"/>
            <a:ext cx="2889938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fld id="{5B120DFA-430E-4EF0-8681-144B4F8108C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9276141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B120DFA-430E-4EF0-8681-144B4F8108CA}" type="slidenum">
              <a:rPr lang="fr-FR" smtClean="0"/>
              <a:pPr>
                <a:defRPr/>
              </a:pPr>
              <a:t>3</a:t>
            </a:fld>
            <a:endParaRPr lang="fr-FR"/>
          </a:p>
        </p:txBody>
      </p:sp>
      <p:sp>
        <p:nvSpPr>
          <p:cNvPr id="5" name="Espace réservé de l'en-tête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Team-NB Medical Device Survey 2015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40249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dirty="0" smtClean="0"/>
          </a:p>
        </p:txBody>
      </p:sp>
      <p:sp>
        <p:nvSpPr>
          <p:cNvPr id="34820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555B045-86FC-4286-AF08-3F42E4D8DC81}" type="slidenum">
              <a:rPr lang="fr-FR" smtClean="0"/>
              <a:pPr/>
              <a:t>22</a:t>
            </a:fld>
            <a:endParaRPr lang="fr-FR" smtClean="0"/>
          </a:p>
        </p:txBody>
      </p:sp>
    </p:spTree>
    <p:extLst>
      <p:ext uri="{BB962C8B-B14F-4D97-AF65-F5344CB8AC3E}">
        <p14:creationId xmlns:p14="http://schemas.microsoft.com/office/powerpoint/2010/main" val="29227623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fr-BE" smtClean="0"/>
              <a:t>Team-NB-Nom-Fichier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58F54B-0887-4380-983C-2EF516866BF6}" type="slidenum">
              <a:rPr lang="fr-BE" smtClean="0"/>
              <a:pPr>
                <a:defRPr/>
              </a:pPr>
              <a:t>‹N°›</a:t>
            </a:fld>
            <a:endParaRPr lang="fr-BE" dirty="0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536" y="3294112"/>
            <a:ext cx="8229600" cy="1863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BE" dirty="0" smtClean="0"/>
              <a:t>Cliquez pour modifier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19739388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 sz="3200" b="1" u="sng" baseline="0">
                <a:solidFill>
                  <a:srgbClr val="0000CC"/>
                </a:solidFill>
                <a:uFill>
                  <a:solidFill>
                    <a:srgbClr val="FF0000"/>
                  </a:solidFill>
                </a:uFill>
                <a:latin typeface="Calibri" panose="020F0502020204030204" pitchFamily="34" charset="0"/>
              </a:defRPr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6" name="Espace réservé du pied de pag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57200" y="6453335"/>
            <a:ext cx="2895600" cy="268139"/>
          </a:xfrm>
          <a:prstGeom prst="rect">
            <a:avLst/>
          </a:prstGeom>
          <a:ln/>
        </p:spPr>
        <p:txBody>
          <a:bodyPr/>
          <a:lstStyle>
            <a:lvl1pPr>
              <a:spcBef>
                <a:spcPts val="0"/>
              </a:spcBef>
              <a:defRPr sz="1000">
                <a:solidFill>
                  <a:srgbClr val="0000CC"/>
                </a:solidFill>
                <a:latin typeface="Calibri" panose="020F0502020204030204" pitchFamily="34" charset="0"/>
              </a:defRPr>
            </a:lvl1pPr>
          </a:lstStyle>
          <a:p>
            <a:pPr algn="l">
              <a:defRPr/>
            </a:pPr>
            <a:r>
              <a:rPr lang="fr-BE" dirty="0" smtClean="0"/>
              <a:t>Team-NB-Nom-Fichier</a:t>
            </a:r>
            <a:endParaRPr lang="fr-BE" dirty="0"/>
          </a:p>
        </p:txBody>
      </p:sp>
      <p:sp>
        <p:nvSpPr>
          <p:cNvPr id="7" name="Espace réservé du numéro de diapositiv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453335"/>
            <a:ext cx="2133600" cy="268140"/>
          </a:xfrm>
          <a:prstGeom prst="rect">
            <a:avLst/>
          </a:prstGeom>
          <a:ln/>
        </p:spPr>
        <p:txBody>
          <a:bodyPr/>
          <a:lstStyle>
            <a:lvl1pPr algn="r">
              <a:defRPr sz="1200">
                <a:solidFill>
                  <a:srgbClr val="0000CC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1458F54B-0887-4380-983C-2EF516866BF6}" type="slidenum">
              <a:rPr lang="fr-BE" smtClean="0"/>
              <a:pPr>
                <a:defRPr/>
              </a:pPr>
              <a:t>‹N°›</a:t>
            </a:fld>
            <a:endParaRPr lang="fr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 sz="3200" b="1" u="sng" baseline="0">
                <a:solidFill>
                  <a:srgbClr val="0000CC"/>
                </a:solidFill>
                <a:uFill>
                  <a:solidFill>
                    <a:srgbClr val="FF0000"/>
                  </a:solidFill>
                </a:uFill>
                <a:latin typeface="Calibri" panose="020F0502020204030204" pitchFamily="34" charset="0"/>
              </a:defRPr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6" name="Espace réservé du pied de pag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57200" y="6453335"/>
            <a:ext cx="2895600" cy="268139"/>
          </a:xfrm>
          <a:prstGeom prst="rect">
            <a:avLst/>
          </a:prstGeom>
          <a:ln/>
        </p:spPr>
        <p:txBody>
          <a:bodyPr/>
          <a:lstStyle>
            <a:lvl1pPr>
              <a:spcBef>
                <a:spcPts val="0"/>
              </a:spcBef>
              <a:defRPr sz="1000">
                <a:solidFill>
                  <a:srgbClr val="0000CC"/>
                </a:solidFill>
                <a:latin typeface="Calibri" panose="020F0502020204030204" pitchFamily="34" charset="0"/>
              </a:defRPr>
            </a:lvl1pPr>
          </a:lstStyle>
          <a:p>
            <a:pPr algn="l">
              <a:defRPr/>
            </a:pPr>
            <a:r>
              <a:rPr lang="fr-BE" dirty="0" smtClean="0"/>
              <a:t>Team-NB-Nom-Fichier</a:t>
            </a:r>
            <a:endParaRPr lang="fr-BE" dirty="0"/>
          </a:p>
        </p:txBody>
      </p:sp>
      <p:sp>
        <p:nvSpPr>
          <p:cNvPr id="7" name="Espace réservé du numéro de diapositiv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453335"/>
            <a:ext cx="2133600" cy="268140"/>
          </a:xfrm>
          <a:prstGeom prst="rect">
            <a:avLst/>
          </a:prstGeom>
          <a:ln/>
        </p:spPr>
        <p:txBody>
          <a:bodyPr/>
          <a:lstStyle>
            <a:lvl1pPr algn="r">
              <a:defRPr sz="1200">
                <a:solidFill>
                  <a:srgbClr val="0000CC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1458F54B-0887-4380-983C-2EF516866BF6}" type="slidenum">
              <a:rPr lang="fr-BE" smtClean="0"/>
              <a:pPr>
                <a:defRPr/>
              </a:pPr>
              <a:t>‹N°›</a:t>
            </a:fld>
            <a:endParaRPr lang="fr-BE" dirty="0"/>
          </a:p>
        </p:txBody>
      </p:sp>
      <p:sp>
        <p:nvSpPr>
          <p:cNvPr id="5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  <a:defRPr sz="2800" b="1" baseline="0">
                <a:solidFill>
                  <a:srgbClr val="0000CC"/>
                </a:solidFill>
                <a:latin typeface="Calibri" panose="020F0502020204030204" pitchFamily="34" charset="0"/>
              </a:defRPr>
            </a:lvl1pPr>
            <a:lvl2pPr marL="742950" indent="-285750">
              <a:buClr>
                <a:srgbClr val="FF0000"/>
              </a:buClr>
              <a:buFont typeface="Wingdings" panose="05000000000000000000" pitchFamily="2" charset="2"/>
              <a:buChar char="v"/>
              <a:defRPr sz="2800">
                <a:solidFill>
                  <a:srgbClr val="0000CC"/>
                </a:solidFill>
                <a:latin typeface="Calibri" panose="020F0502020204030204" pitchFamily="34" charset="0"/>
              </a:defRPr>
            </a:lvl2pPr>
            <a:lvl3pPr marL="1143000" indent="-228600">
              <a:buClr>
                <a:srgbClr val="FF0000"/>
              </a:buClr>
              <a:buSzPct val="100000"/>
              <a:buFont typeface="Wingdings" panose="05000000000000000000" pitchFamily="2" charset="2"/>
              <a:buChar char="§"/>
              <a:defRPr>
                <a:solidFill>
                  <a:srgbClr val="0000CC"/>
                </a:solidFill>
                <a:latin typeface="Calibri" panose="020F0502020204030204" pitchFamily="34" charset="0"/>
              </a:defRPr>
            </a:lvl3pPr>
            <a:lvl4pPr marL="1600200" indent="-228600">
              <a:buClr>
                <a:srgbClr val="FF0000"/>
              </a:buClr>
              <a:buSzPct val="100000"/>
              <a:buFont typeface="Arial" panose="020B0604020202020204" pitchFamily="34" charset="0"/>
              <a:buChar char="•"/>
              <a:defRPr sz="2200">
                <a:solidFill>
                  <a:srgbClr val="0000CC"/>
                </a:solidFill>
                <a:latin typeface="Calibri" panose="020F0502020204030204" pitchFamily="34" charset="0"/>
              </a:defRPr>
            </a:lvl4pPr>
            <a:lvl5pPr marL="2057400" indent="-228600">
              <a:buClr>
                <a:srgbClr val="FF0000"/>
              </a:buClr>
              <a:buSzPct val="100000"/>
              <a:buFont typeface="Calibri" panose="020F0502020204030204" pitchFamily="34" charset="0"/>
              <a:buChar char="−"/>
              <a:defRPr>
                <a:solidFill>
                  <a:srgbClr val="0000CC"/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578498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 sz="3200" b="1" u="sng" baseline="0">
                <a:solidFill>
                  <a:srgbClr val="0000CC"/>
                </a:solidFill>
                <a:uFill>
                  <a:solidFill>
                    <a:srgbClr val="FF0000"/>
                  </a:solidFill>
                </a:uFill>
                <a:latin typeface="Calibri" panose="020F0502020204030204" pitchFamily="34" charset="0"/>
              </a:defRPr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6" name="Espace réservé du pied de pag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57200" y="6453335"/>
            <a:ext cx="2895600" cy="268139"/>
          </a:xfrm>
          <a:prstGeom prst="rect">
            <a:avLst/>
          </a:prstGeom>
          <a:ln/>
        </p:spPr>
        <p:txBody>
          <a:bodyPr/>
          <a:lstStyle>
            <a:lvl1pPr>
              <a:spcBef>
                <a:spcPts val="0"/>
              </a:spcBef>
              <a:defRPr sz="1000">
                <a:solidFill>
                  <a:srgbClr val="0000CC"/>
                </a:solidFill>
                <a:latin typeface="Calibri" panose="020F0502020204030204" pitchFamily="34" charset="0"/>
              </a:defRPr>
            </a:lvl1pPr>
          </a:lstStyle>
          <a:p>
            <a:pPr algn="l">
              <a:defRPr/>
            </a:pPr>
            <a:r>
              <a:rPr lang="fr-BE" dirty="0" smtClean="0"/>
              <a:t>Team-NB-Nom-Fichier</a:t>
            </a:r>
            <a:endParaRPr lang="fr-BE" dirty="0"/>
          </a:p>
        </p:txBody>
      </p:sp>
      <p:sp>
        <p:nvSpPr>
          <p:cNvPr id="7" name="Espace réservé du numéro de diapositiv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453335"/>
            <a:ext cx="2133600" cy="268140"/>
          </a:xfrm>
          <a:prstGeom prst="rect">
            <a:avLst/>
          </a:prstGeom>
          <a:ln/>
        </p:spPr>
        <p:txBody>
          <a:bodyPr/>
          <a:lstStyle>
            <a:lvl1pPr algn="r">
              <a:defRPr sz="1200">
                <a:solidFill>
                  <a:srgbClr val="0000CC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1458F54B-0887-4380-983C-2EF516866BF6}" type="slidenum">
              <a:rPr lang="fr-BE" smtClean="0"/>
              <a:pPr>
                <a:defRPr/>
              </a:pPr>
              <a:t>‹N°›</a:t>
            </a:fld>
            <a:endParaRPr lang="fr-BE" dirty="0"/>
          </a:p>
        </p:txBody>
      </p:sp>
      <p:sp>
        <p:nvSpPr>
          <p:cNvPr id="8" name="Espace réservé pour une image  2"/>
          <p:cNvSpPr>
            <a:spLocks noGrp="1"/>
          </p:cNvSpPr>
          <p:nvPr>
            <p:ph type="pic" idx="13"/>
          </p:nvPr>
        </p:nvSpPr>
        <p:spPr>
          <a:xfrm>
            <a:off x="457200" y="2492896"/>
            <a:ext cx="8229600" cy="36332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>
                <a:solidFill>
                  <a:srgbClr val="0000CC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 dirty="0"/>
          </a:p>
        </p:txBody>
      </p:sp>
      <p:sp>
        <p:nvSpPr>
          <p:cNvPr id="9" name="Espace réservé du texte 2"/>
          <p:cNvSpPr>
            <a:spLocks noGrp="1"/>
          </p:cNvSpPr>
          <p:nvPr>
            <p:ph type="body" sz="half" idx="1" hasCustomPrompt="1"/>
          </p:nvPr>
        </p:nvSpPr>
        <p:spPr>
          <a:xfrm>
            <a:off x="457200" y="1600201"/>
            <a:ext cx="8229600" cy="74868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  <a:defRPr sz="2800" b="1" baseline="0">
                <a:solidFill>
                  <a:srgbClr val="0000CC"/>
                </a:solidFill>
                <a:latin typeface="Calibri" panose="020F0502020204030204" pitchFamily="34" charset="0"/>
              </a:defRPr>
            </a:lvl1pPr>
            <a:lvl2pPr marL="742950" indent="-285750">
              <a:buClr>
                <a:srgbClr val="FF0000"/>
              </a:buClr>
              <a:buFont typeface="Wingdings" panose="05000000000000000000" pitchFamily="2" charset="2"/>
              <a:buChar char="v"/>
              <a:defRPr sz="2800">
                <a:solidFill>
                  <a:srgbClr val="0000CC"/>
                </a:solidFill>
                <a:latin typeface="Calibri" panose="020F0502020204030204" pitchFamily="34" charset="0"/>
              </a:defRPr>
            </a:lvl2pPr>
            <a:lvl3pPr marL="1143000" indent="-228600">
              <a:buClr>
                <a:srgbClr val="FF0000"/>
              </a:buClr>
              <a:buSzPct val="100000"/>
              <a:buFont typeface="Wingdings" panose="05000000000000000000" pitchFamily="2" charset="2"/>
              <a:buChar char="§"/>
              <a:defRPr>
                <a:solidFill>
                  <a:srgbClr val="0000CC"/>
                </a:solidFill>
                <a:latin typeface="Calibri" panose="020F0502020204030204" pitchFamily="34" charset="0"/>
              </a:defRPr>
            </a:lvl3pPr>
            <a:lvl4pPr marL="1600200" indent="-228600">
              <a:buClr>
                <a:srgbClr val="FF0000"/>
              </a:buClr>
              <a:buSzPct val="100000"/>
              <a:buFont typeface="Arial" panose="020B0604020202020204" pitchFamily="34" charset="0"/>
              <a:buChar char="•"/>
              <a:defRPr sz="2200">
                <a:solidFill>
                  <a:srgbClr val="0000CC"/>
                </a:solidFill>
                <a:latin typeface="Calibri" panose="020F0502020204030204" pitchFamily="34" charset="0"/>
              </a:defRPr>
            </a:lvl4pPr>
            <a:lvl5pPr marL="2057400" indent="-228600">
              <a:buClr>
                <a:srgbClr val="FF0000"/>
              </a:buClr>
              <a:buSzPct val="100000"/>
              <a:buFont typeface="Calibri" panose="020F0502020204030204" pitchFamily="34" charset="0"/>
              <a:buChar char="−"/>
              <a:defRPr>
                <a:solidFill>
                  <a:srgbClr val="0000CC"/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3996438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57200" y="6453335"/>
            <a:ext cx="2895600" cy="26814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algn="l">
              <a:defRPr/>
            </a:pPr>
            <a:r>
              <a:rPr lang="fr-BE" dirty="0" smtClean="0"/>
              <a:t>Team-NB-Nom-Fichier</a:t>
            </a:r>
            <a:endParaRPr lang="fr-BE" dirty="0"/>
          </a:p>
        </p:txBody>
      </p:sp>
      <p:sp>
        <p:nvSpPr>
          <p:cNvPr id="7" name="Espace réservé du numéro de diapositiv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453335"/>
            <a:ext cx="2133600" cy="268139"/>
          </a:xfrm>
          <a:prstGeom prst="rect">
            <a:avLst/>
          </a:prstGeom>
          <a:ln/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1458F54B-0887-4380-983C-2EF516866BF6}" type="slidenum">
              <a:rPr lang="fr-BE" smtClean="0"/>
              <a:pPr>
                <a:defRPr/>
              </a:pPr>
              <a:t>‹N°›</a:t>
            </a:fld>
            <a:endParaRPr lang="fr-BE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BE" dirty="0" smtClean="0"/>
              <a:t>Cliquez pour modifier le style du titre</a:t>
            </a:r>
          </a:p>
        </p:txBody>
      </p:sp>
      <p:sp>
        <p:nvSpPr>
          <p:cNvPr id="9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114800" cy="470912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  <a:defRPr sz="2800" b="1" baseline="0">
                <a:solidFill>
                  <a:srgbClr val="0000CC"/>
                </a:solidFill>
                <a:latin typeface="Calibri" panose="020F0502020204030204" pitchFamily="34" charset="0"/>
              </a:defRPr>
            </a:lvl1pPr>
            <a:lvl2pPr marL="742950" indent="-285750">
              <a:buClr>
                <a:srgbClr val="FF0000"/>
              </a:buClr>
              <a:buFont typeface="Wingdings" panose="05000000000000000000" pitchFamily="2" charset="2"/>
              <a:buChar char="v"/>
              <a:defRPr sz="2800">
                <a:solidFill>
                  <a:srgbClr val="0000CC"/>
                </a:solidFill>
                <a:latin typeface="Calibri" panose="020F0502020204030204" pitchFamily="34" charset="0"/>
              </a:defRPr>
            </a:lvl2pPr>
            <a:lvl3pPr marL="1143000" indent="-228600">
              <a:buClr>
                <a:srgbClr val="FF0000"/>
              </a:buClr>
              <a:buSzPct val="100000"/>
              <a:buFont typeface="Wingdings" panose="05000000000000000000" pitchFamily="2" charset="2"/>
              <a:buChar char="§"/>
              <a:defRPr>
                <a:solidFill>
                  <a:srgbClr val="0000CC"/>
                </a:solidFill>
                <a:latin typeface="Calibri" panose="020F0502020204030204" pitchFamily="34" charset="0"/>
              </a:defRPr>
            </a:lvl3pPr>
            <a:lvl4pPr marL="1600200" indent="-228600">
              <a:buClr>
                <a:srgbClr val="FF0000"/>
              </a:buClr>
              <a:buSzPct val="100000"/>
              <a:buFont typeface="Arial" panose="020B0604020202020204" pitchFamily="34" charset="0"/>
              <a:buChar char="•"/>
              <a:defRPr sz="2200">
                <a:solidFill>
                  <a:srgbClr val="0000CC"/>
                </a:solidFill>
                <a:latin typeface="Calibri" panose="020F0502020204030204" pitchFamily="34" charset="0"/>
              </a:defRPr>
            </a:lvl4pPr>
            <a:lvl5pPr marL="2057400" indent="-228600">
              <a:buClr>
                <a:srgbClr val="FF0000"/>
              </a:buClr>
              <a:buSzPct val="100000"/>
              <a:buFont typeface="Calibri" panose="020F0502020204030204" pitchFamily="34" charset="0"/>
              <a:buChar char="−"/>
              <a:defRPr>
                <a:solidFill>
                  <a:srgbClr val="0000CC"/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11" name="Espace réservé pour une image  2"/>
          <p:cNvSpPr>
            <a:spLocks noGrp="1"/>
          </p:cNvSpPr>
          <p:nvPr>
            <p:ph type="pic" idx="13"/>
          </p:nvPr>
        </p:nvSpPr>
        <p:spPr>
          <a:xfrm>
            <a:off x="4716016" y="1600199"/>
            <a:ext cx="3970784" cy="470912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>
                <a:solidFill>
                  <a:srgbClr val="0000CC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2_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0DCB13-DEDF-4020-A0D3-4D1832A31F6D}" type="datetime1">
              <a:rPr lang="en-GB" smtClean="0"/>
              <a:t>26/04/2018</a:t>
            </a:fld>
            <a:endParaRPr lang="fr-B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58F54B-0887-4380-983C-2EF516866BF6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154184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33CCFF"/>
            </a:gs>
            <a:gs pos="100000">
              <a:srgbClr val="FFFF9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536" y="3294112"/>
            <a:ext cx="8229600" cy="1863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BE" dirty="0" smtClean="0"/>
              <a:t>Cliquez pour modifier le style du titre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457200" y="6453335"/>
            <a:ext cx="2895600" cy="268139"/>
          </a:xfrm>
          <a:prstGeom prst="rect">
            <a:avLst/>
          </a:prstGeom>
          <a:ln/>
        </p:spPr>
        <p:txBody>
          <a:bodyPr/>
          <a:lstStyle>
            <a:lvl1pPr>
              <a:spcBef>
                <a:spcPts val="0"/>
              </a:spcBef>
              <a:defRPr sz="1000">
                <a:solidFill>
                  <a:srgbClr val="0000CC"/>
                </a:solidFill>
                <a:latin typeface="Calibri" panose="020F0502020204030204" pitchFamily="34" charset="0"/>
              </a:defRPr>
            </a:lvl1pPr>
          </a:lstStyle>
          <a:p>
            <a:pPr algn="l">
              <a:defRPr/>
            </a:pPr>
            <a:r>
              <a:rPr lang="fr-BE" dirty="0" smtClean="0"/>
              <a:t>Team-NB-Nom-Fichier</a:t>
            </a:r>
            <a:endParaRPr lang="fr-BE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453335"/>
            <a:ext cx="2133600" cy="268140"/>
          </a:xfrm>
          <a:prstGeom prst="rect">
            <a:avLst/>
          </a:prstGeom>
          <a:ln/>
        </p:spPr>
        <p:txBody>
          <a:bodyPr/>
          <a:lstStyle>
            <a:lvl1pPr algn="r">
              <a:defRPr sz="1200">
                <a:solidFill>
                  <a:srgbClr val="0000CC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1458F54B-0887-4380-983C-2EF516866BF6}" type="slidenum">
              <a:rPr lang="fr-BE" smtClean="0"/>
              <a:pPr>
                <a:defRPr/>
              </a:pPr>
              <a:t>‹N°›</a:t>
            </a:fld>
            <a:endParaRPr lang="fr-BE" dirty="0"/>
          </a:p>
        </p:txBody>
      </p:sp>
      <p:pic>
        <p:nvPicPr>
          <p:cNvPr id="10" name="Picture 18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2821" y="332656"/>
            <a:ext cx="2546350" cy="242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ZoneTexte 10"/>
          <p:cNvSpPr txBox="1"/>
          <p:nvPr userDrawn="1"/>
        </p:nvSpPr>
        <p:spPr>
          <a:xfrm>
            <a:off x="395536" y="2636912"/>
            <a:ext cx="8424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 eaLnBrk="1" hangingPunct="1">
              <a:buNone/>
            </a:pPr>
            <a:r>
              <a:rPr lang="en-US" sz="1800" b="1" dirty="0">
                <a:solidFill>
                  <a:srgbClr val="000066"/>
                </a:solidFill>
                <a:latin typeface="Calibri" panose="020F0502020204030204" pitchFamily="34" charset="0"/>
              </a:rPr>
              <a:t>T</a:t>
            </a:r>
            <a:r>
              <a:rPr lang="en-US" sz="1800" dirty="0">
                <a:solidFill>
                  <a:srgbClr val="000066"/>
                </a:solidFill>
                <a:latin typeface="Calibri" panose="020F0502020204030204" pitchFamily="34" charset="0"/>
              </a:rPr>
              <a:t>he </a:t>
            </a:r>
            <a:r>
              <a:rPr lang="en-US" sz="1800" b="1" dirty="0">
                <a:solidFill>
                  <a:srgbClr val="000066"/>
                </a:solidFill>
                <a:latin typeface="Calibri" panose="020F0502020204030204" pitchFamily="34" charset="0"/>
              </a:rPr>
              <a:t>E</a:t>
            </a:r>
            <a:r>
              <a:rPr lang="en-US" sz="1800" dirty="0">
                <a:solidFill>
                  <a:srgbClr val="000066"/>
                </a:solidFill>
                <a:latin typeface="Calibri" panose="020F0502020204030204" pitchFamily="34" charset="0"/>
              </a:rPr>
              <a:t>uropean </a:t>
            </a:r>
            <a:r>
              <a:rPr lang="en-US" sz="1800" b="1" dirty="0">
                <a:solidFill>
                  <a:srgbClr val="000066"/>
                </a:solidFill>
                <a:latin typeface="Calibri" panose="020F0502020204030204" pitchFamily="34" charset="0"/>
              </a:rPr>
              <a:t>A</a:t>
            </a:r>
            <a:r>
              <a:rPr lang="en-US" sz="1800" dirty="0">
                <a:solidFill>
                  <a:srgbClr val="000066"/>
                </a:solidFill>
                <a:latin typeface="Calibri" panose="020F0502020204030204" pitchFamily="34" charset="0"/>
              </a:rPr>
              <a:t>ssociation </a:t>
            </a:r>
            <a:r>
              <a:rPr lang="en-US" sz="1800" b="1" dirty="0">
                <a:solidFill>
                  <a:srgbClr val="000066"/>
                </a:solidFill>
                <a:latin typeface="Calibri" panose="020F0502020204030204" pitchFamily="34" charset="0"/>
              </a:rPr>
              <a:t>M</a:t>
            </a:r>
            <a:r>
              <a:rPr lang="en-US" sz="1800" dirty="0">
                <a:solidFill>
                  <a:srgbClr val="000066"/>
                </a:solidFill>
                <a:latin typeface="Calibri" panose="020F0502020204030204" pitchFamily="34" charset="0"/>
              </a:rPr>
              <a:t>edical devices</a:t>
            </a:r>
            <a:endParaRPr lang="fr-BE" sz="1800" dirty="0">
              <a:solidFill>
                <a:srgbClr val="000066"/>
              </a:solidFill>
              <a:latin typeface="Calibri" panose="020F0502020204030204" pitchFamily="34" charset="0"/>
            </a:endParaRPr>
          </a:p>
          <a:p>
            <a:pPr marL="0" indent="0" algn="ctr" eaLnBrk="1" hangingPunct="1">
              <a:buNone/>
            </a:pPr>
            <a:r>
              <a:rPr lang="en-US" sz="1800" b="1" dirty="0">
                <a:solidFill>
                  <a:srgbClr val="000066"/>
                </a:solidFill>
                <a:latin typeface="Calibri" panose="020F0502020204030204" pitchFamily="34" charset="0"/>
              </a:rPr>
              <a:t>N</a:t>
            </a:r>
            <a:r>
              <a:rPr lang="en-US" sz="1800" dirty="0">
                <a:solidFill>
                  <a:srgbClr val="000066"/>
                </a:solidFill>
                <a:latin typeface="Calibri" panose="020F0502020204030204" pitchFamily="34" charset="0"/>
              </a:rPr>
              <a:t>otified </a:t>
            </a:r>
            <a:r>
              <a:rPr lang="en-US" sz="1800" b="1" dirty="0">
                <a:solidFill>
                  <a:srgbClr val="000066"/>
                </a:solidFill>
                <a:latin typeface="Calibri" panose="020F0502020204030204" pitchFamily="34" charset="0"/>
              </a:rPr>
              <a:t>B</a:t>
            </a:r>
            <a:r>
              <a:rPr lang="en-US" sz="1800" dirty="0">
                <a:solidFill>
                  <a:srgbClr val="000066"/>
                </a:solidFill>
                <a:latin typeface="Calibri" panose="020F0502020204030204" pitchFamily="34" charset="0"/>
              </a:rPr>
              <a:t>odies</a:t>
            </a:r>
          </a:p>
        </p:txBody>
      </p:sp>
    </p:spTree>
    <p:extLst>
      <p:ext uri="{BB962C8B-B14F-4D97-AF65-F5344CB8AC3E}">
        <p14:creationId xmlns:p14="http://schemas.microsoft.com/office/powerpoint/2010/main" val="1588119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 u="sng" baseline="0">
          <a:solidFill>
            <a:srgbClr val="0000CC"/>
          </a:solidFill>
          <a:uFill>
            <a:solidFill>
              <a:srgbClr val="FF0000"/>
            </a:solidFill>
          </a:uFill>
          <a:latin typeface="Calibri" panose="020F0502020204030204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marR="0" indent="-3429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anose="05000000000000000000" pitchFamily="2" charset="2"/>
        <a:buChar char="Ø"/>
        <a:tabLst/>
        <a:defRPr sz="3200" b="0" cap="none" spc="0" baseline="0">
          <a:ln w="0"/>
          <a:solidFill>
            <a:schemeClr val="tx1"/>
          </a:solidFill>
          <a:effectLst>
            <a:outerShdw blurRad="38100" dist="19050" dir="2700000" algn="tl" rotWithShape="0">
              <a:schemeClr val="dk1">
                <a:alpha val="40000"/>
              </a:schemeClr>
            </a:outerShdw>
          </a:effectLst>
          <a:latin typeface="Calibri" panose="020F0502020204030204" pitchFamily="34" charset="0"/>
          <a:ea typeface="+mn-ea"/>
          <a:cs typeface="+mn-cs"/>
        </a:defRPr>
      </a:lvl1pPr>
      <a:lvl2pPr marL="742950" marR="0" indent="-28575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>
          <a:srgbClr val="FFC000"/>
        </a:buClr>
        <a:buSzPct val="75000"/>
        <a:buFont typeface="Wingdings" panose="05000000000000000000" pitchFamily="2" charset="2"/>
        <a:buChar char="ü"/>
        <a:tabLst/>
        <a:defRPr sz="2800">
          <a:solidFill>
            <a:srgbClr val="0000CC"/>
          </a:solidFill>
          <a:latin typeface="Calibri" panose="020F0502020204030204" pitchFamily="34" charset="0"/>
        </a:defRPr>
      </a:lvl2pPr>
      <a:lvl3pPr marL="1143000" marR="0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>
          <a:srgbClr val="FF9933"/>
        </a:buClr>
        <a:buSzPct val="75000"/>
        <a:buFont typeface="Wingdings" panose="05000000000000000000" pitchFamily="2" charset="2"/>
        <a:buChar char=""/>
        <a:tabLst/>
        <a:defRPr sz="2400">
          <a:solidFill>
            <a:srgbClr val="0000CC"/>
          </a:solidFill>
          <a:latin typeface="Calibri" panose="020F0502020204030204" pitchFamily="34" charset="0"/>
        </a:defRPr>
      </a:lvl3pPr>
      <a:lvl4pPr marL="1600200" marR="0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>
          <a:srgbClr val="993366"/>
        </a:buClr>
        <a:buSzPct val="75000"/>
        <a:buFont typeface="Wingdings" panose="05000000000000000000" pitchFamily="2" charset="2"/>
        <a:buChar char="§"/>
        <a:tabLst/>
        <a:defRPr sz="2000">
          <a:solidFill>
            <a:srgbClr val="0000CC"/>
          </a:solidFill>
          <a:latin typeface="Calibri" panose="020F0502020204030204" pitchFamily="34" charset="0"/>
        </a:defRPr>
      </a:lvl4pPr>
      <a:lvl5pPr marL="2057400" marR="0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>
          <a:srgbClr val="7E0000"/>
        </a:buClr>
        <a:buSzPct val="75000"/>
        <a:buFont typeface="Arial" panose="020B0604020202020204" pitchFamily="34" charset="0"/>
        <a:buChar char="•"/>
        <a:tabLst/>
        <a:defRPr sz="2000">
          <a:solidFill>
            <a:srgbClr val="0000CC"/>
          </a:solidFill>
          <a:latin typeface="Calibri" panose="020F0502020204030204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33CCFF"/>
            </a:gs>
            <a:gs pos="100000">
              <a:srgbClr val="FFFF9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BE" dirty="0" smtClean="0"/>
              <a:t>Cliquez pour modifier le style du titre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457200" y="6453335"/>
            <a:ext cx="2895600" cy="268139"/>
          </a:xfrm>
          <a:prstGeom prst="rect">
            <a:avLst/>
          </a:prstGeom>
          <a:ln/>
        </p:spPr>
        <p:txBody>
          <a:bodyPr/>
          <a:lstStyle>
            <a:lvl1pPr>
              <a:spcBef>
                <a:spcPts val="0"/>
              </a:spcBef>
              <a:defRPr sz="1000">
                <a:solidFill>
                  <a:srgbClr val="0000CC"/>
                </a:solidFill>
                <a:latin typeface="Calibri" panose="020F0502020204030204" pitchFamily="34" charset="0"/>
              </a:defRPr>
            </a:lvl1pPr>
          </a:lstStyle>
          <a:p>
            <a:pPr algn="l">
              <a:defRPr/>
            </a:pPr>
            <a:r>
              <a:rPr lang="fr-BE" dirty="0" smtClean="0"/>
              <a:t>Team-NB-Nom-Fichier</a:t>
            </a:r>
            <a:endParaRPr lang="fr-BE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453335"/>
            <a:ext cx="2133600" cy="268140"/>
          </a:xfrm>
          <a:prstGeom prst="rect">
            <a:avLst/>
          </a:prstGeom>
          <a:ln/>
        </p:spPr>
        <p:txBody>
          <a:bodyPr/>
          <a:lstStyle>
            <a:lvl1pPr>
              <a:defRPr sz="1200">
                <a:solidFill>
                  <a:srgbClr val="0000CC"/>
                </a:solidFill>
                <a:latin typeface="Calibri" panose="020F0502020204030204" pitchFamily="34" charset="0"/>
              </a:defRPr>
            </a:lvl1pPr>
          </a:lstStyle>
          <a:p>
            <a:pPr algn="r">
              <a:defRPr/>
            </a:pPr>
            <a:fld id="{1458F54B-0887-4380-983C-2EF516866BF6}" type="slidenum">
              <a:rPr lang="fr-BE" smtClean="0"/>
              <a:pPr algn="r">
                <a:defRPr/>
              </a:pPr>
              <a:t>‹N°›</a:t>
            </a:fld>
            <a:endParaRPr lang="fr-BE" dirty="0"/>
          </a:p>
        </p:txBody>
      </p:sp>
      <p:pic>
        <p:nvPicPr>
          <p:cNvPr id="10" name="Image 41" descr="R-TEAM-NB-Logo-2-0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9150" y="0"/>
            <a:ext cx="70485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78" r:id="rId2"/>
    <p:sldLayoutId id="2147483674" r:id="rId3"/>
    <p:sldLayoutId id="2147483655" r:id="rId4"/>
    <p:sldLayoutId id="2147483679" r:id="rId5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 u="sng" baseline="0">
          <a:solidFill>
            <a:srgbClr val="0000CC"/>
          </a:solidFill>
          <a:uFill>
            <a:solidFill>
              <a:srgbClr val="FF0000"/>
            </a:solidFill>
          </a:uFill>
          <a:latin typeface="Calibri" panose="020F0502020204030204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marR="0" indent="-3429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anose="05000000000000000000" pitchFamily="2" charset="2"/>
        <a:buChar char="Ø"/>
        <a:tabLst/>
        <a:defRPr sz="3200" b="0" cap="none" spc="0" baseline="0">
          <a:ln w="0"/>
          <a:solidFill>
            <a:schemeClr val="tx1"/>
          </a:solidFill>
          <a:effectLst>
            <a:outerShdw blurRad="38100" dist="19050" dir="2700000" algn="tl" rotWithShape="0">
              <a:schemeClr val="dk1">
                <a:alpha val="40000"/>
              </a:schemeClr>
            </a:outerShdw>
          </a:effectLst>
          <a:latin typeface="Calibri" panose="020F0502020204030204" pitchFamily="34" charset="0"/>
          <a:ea typeface="+mn-ea"/>
          <a:cs typeface="+mn-cs"/>
        </a:defRPr>
      </a:lvl1pPr>
      <a:lvl2pPr marL="742950" marR="0" indent="-28575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>
          <a:srgbClr val="FFC000"/>
        </a:buClr>
        <a:buSzPct val="75000"/>
        <a:buFont typeface="Wingdings" panose="05000000000000000000" pitchFamily="2" charset="2"/>
        <a:buChar char="ü"/>
        <a:tabLst/>
        <a:defRPr sz="2800">
          <a:solidFill>
            <a:srgbClr val="0000CC"/>
          </a:solidFill>
          <a:latin typeface="Calibri" panose="020F0502020204030204" pitchFamily="34" charset="0"/>
        </a:defRPr>
      </a:lvl2pPr>
      <a:lvl3pPr marL="1143000" marR="0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>
          <a:srgbClr val="FF9933"/>
        </a:buClr>
        <a:buSzPct val="75000"/>
        <a:buFont typeface="Wingdings" panose="05000000000000000000" pitchFamily="2" charset="2"/>
        <a:buChar char=""/>
        <a:tabLst/>
        <a:defRPr sz="2400">
          <a:solidFill>
            <a:srgbClr val="0000CC"/>
          </a:solidFill>
          <a:latin typeface="Calibri" panose="020F0502020204030204" pitchFamily="34" charset="0"/>
        </a:defRPr>
      </a:lvl3pPr>
      <a:lvl4pPr marL="1600200" marR="0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>
          <a:srgbClr val="993366"/>
        </a:buClr>
        <a:buSzPct val="75000"/>
        <a:buFont typeface="Wingdings" panose="05000000000000000000" pitchFamily="2" charset="2"/>
        <a:buChar char="§"/>
        <a:tabLst/>
        <a:defRPr sz="2000">
          <a:solidFill>
            <a:srgbClr val="0000CC"/>
          </a:solidFill>
          <a:latin typeface="Calibri" panose="020F0502020204030204" pitchFamily="34" charset="0"/>
        </a:defRPr>
      </a:lvl4pPr>
      <a:lvl5pPr marL="2057400" marR="0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>
          <a:srgbClr val="7E0000"/>
        </a:buClr>
        <a:buSzPct val="75000"/>
        <a:buFont typeface="Arial" panose="020B0604020202020204" pitchFamily="34" charset="0"/>
        <a:buChar char="•"/>
        <a:tabLst/>
        <a:defRPr sz="2000">
          <a:solidFill>
            <a:srgbClr val="0000CC"/>
          </a:solidFill>
          <a:latin typeface="Calibri" panose="020F0502020204030204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18" Type="http://schemas.openxmlformats.org/officeDocument/2006/relationships/image" Target="../media/image17.jp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jpe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5.png"/><Relationship Id="rId20" Type="http://schemas.openxmlformats.org/officeDocument/2006/relationships/image" Target="../media/image19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jpe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5" Type="http://schemas.openxmlformats.org/officeDocument/2006/relationships/image" Target="../media/image4.jpeg"/><Relationship Id="rId15" Type="http://schemas.openxmlformats.org/officeDocument/2006/relationships/image" Target="../media/image14.jpeg"/><Relationship Id="rId23" Type="http://schemas.openxmlformats.org/officeDocument/2006/relationships/image" Target="../media/image22.png"/><Relationship Id="rId10" Type="http://schemas.openxmlformats.org/officeDocument/2006/relationships/image" Target="../media/image9.jpeg"/><Relationship Id="rId19" Type="http://schemas.openxmlformats.org/officeDocument/2006/relationships/image" Target="../media/image18.jpg"/><Relationship Id="rId4" Type="http://schemas.openxmlformats.org/officeDocument/2006/relationships/image" Target="../media/image3.jpeg"/><Relationship Id="rId9" Type="http://schemas.openxmlformats.org/officeDocument/2006/relationships/image" Target="../media/image8.jpeg"/><Relationship Id="rId14" Type="http://schemas.openxmlformats.org/officeDocument/2006/relationships/image" Target="../media/image13.jpeg"/><Relationship Id="rId22" Type="http://schemas.openxmlformats.org/officeDocument/2006/relationships/image" Target="../media/image2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fr-BE" dirty="0" smtClean="0"/>
              <a:t>Team-NB-MD-Survey-2017</a:t>
            </a:r>
            <a:endParaRPr lang="fr-BE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58F54B-0887-4380-983C-2EF516866BF6}" type="slidenum">
              <a:rPr lang="fr-BE" smtClean="0"/>
              <a:pPr>
                <a:defRPr/>
              </a:pPr>
              <a:t>1</a:t>
            </a:fld>
            <a:endParaRPr lang="fr-BE" dirty="0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Medical </a:t>
            </a:r>
            <a:r>
              <a:rPr lang="fr-BE" dirty="0" err="1" smtClean="0"/>
              <a:t>Device</a:t>
            </a:r>
            <a:r>
              <a:rPr lang="fr-BE" dirty="0" smtClean="0"/>
              <a:t> Survey 2017</a:t>
            </a:r>
            <a:br>
              <a:rPr lang="fr-BE" dirty="0" smtClean="0"/>
            </a:br>
            <a:r>
              <a:rPr lang="fr-BE" dirty="0" smtClean="0"/>
              <a:t/>
            </a:r>
            <a:br>
              <a:rPr lang="fr-BE" dirty="0" smtClean="0"/>
            </a:br>
            <a:r>
              <a:rPr lang="fr-BE" dirty="0" smtClean="0"/>
              <a:t>Data </a:t>
            </a:r>
            <a:r>
              <a:rPr lang="fr-BE" dirty="0" err="1" smtClean="0"/>
              <a:t>from</a:t>
            </a:r>
            <a:r>
              <a:rPr lang="fr-BE" dirty="0" smtClean="0"/>
              <a:t> all </a:t>
            </a:r>
            <a:r>
              <a:rPr lang="fr-BE" dirty="0" err="1" smtClean="0"/>
              <a:t>members</a:t>
            </a:r>
            <a:r>
              <a:rPr lang="fr-BE" smtClean="0"/>
              <a:t> - 24 </a:t>
            </a:r>
            <a:r>
              <a:rPr lang="fr-BE" dirty="0" err="1"/>
              <a:t>NBs</a:t>
            </a:r>
            <a:r>
              <a:rPr lang="fr-B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9051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Medical </a:t>
            </a:r>
            <a:r>
              <a:rPr lang="fr-BE" dirty="0" err="1"/>
              <a:t>Device</a:t>
            </a:r>
            <a:r>
              <a:rPr lang="fr-BE" dirty="0"/>
              <a:t> Survey </a:t>
            </a:r>
            <a:r>
              <a:rPr lang="fr-BE" dirty="0" smtClean="0"/>
              <a:t>2017</a:t>
            </a:r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58F54B-0887-4380-983C-2EF516866BF6}" type="slidenum">
              <a:rPr lang="fr-BE" smtClean="0"/>
              <a:pPr>
                <a:defRPr/>
              </a:pPr>
              <a:t>10</a:t>
            </a:fld>
            <a:endParaRPr lang="fr-BE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dirty="0"/>
              <a:t>D</a:t>
            </a:r>
            <a:r>
              <a:rPr lang="en-US" dirty="0" smtClean="0"/>
              <a:t>istribution between different directives in 2017</a:t>
            </a:r>
            <a:endParaRPr lang="fr-BE" dirty="0"/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4128256"/>
              </p:ext>
            </p:extLst>
          </p:nvPr>
        </p:nvGraphicFramePr>
        <p:xfrm>
          <a:off x="971600" y="2656572"/>
          <a:ext cx="7200800" cy="38164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phique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89238503"/>
              </p:ext>
            </p:extLst>
          </p:nvPr>
        </p:nvGraphicFramePr>
        <p:xfrm>
          <a:off x="971600" y="2132856"/>
          <a:ext cx="7200800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457200" y="6453335"/>
            <a:ext cx="2895600" cy="268139"/>
          </a:xfrm>
        </p:spPr>
        <p:txBody>
          <a:bodyPr/>
          <a:lstStyle/>
          <a:p>
            <a:pPr algn="l">
              <a:defRPr/>
            </a:pPr>
            <a:r>
              <a:rPr lang="fr-BE" dirty="0" smtClean="0"/>
              <a:t>Team-NB-MD-Survey-2017</a:t>
            </a:r>
            <a:endParaRPr lang="fr-BE" dirty="0"/>
          </a:p>
        </p:txBody>
      </p:sp>
      <p:graphicFrame>
        <p:nvGraphicFramePr>
          <p:cNvPr id="10" name="Graphique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53818048"/>
              </p:ext>
            </p:extLst>
          </p:nvPr>
        </p:nvGraphicFramePr>
        <p:xfrm>
          <a:off x="755576" y="1340768"/>
          <a:ext cx="7704856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588818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Medical </a:t>
            </a:r>
            <a:r>
              <a:rPr lang="fr-BE" dirty="0" err="1"/>
              <a:t>Device</a:t>
            </a:r>
            <a:r>
              <a:rPr lang="fr-BE" dirty="0"/>
              <a:t> Survey </a:t>
            </a:r>
            <a:r>
              <a:rPr lang="fr-BE" dirty="0" smtClean="0"/>
              <a:t>2017</a:t>
            </a:r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58F54B-0887-4380-983C-2EF516866BF6}" type="slidenum">
              <a:rPr lang="fr-BE" smtClean="0"/>
              <a:pPr>
                <a:defRPr/>
              </a:pPr>
              <a:t>11</a:t>
            </a:fld>
            <a:endParaRPr lang="fr-BE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dirty="0" smtClean="0"/>
              <a:t>Distribution </a:t>
            </a:r>
            <a:r>
              <a:rPr lang="en-US" dirty="0"/>
              <a:t>between different conformity assessment modules under AIMDD  in </a:t>
            </a:r>
            <a:r>
              <a:rPr lang="en-US" dirty="0" smtClean="0"/>
              <a:t>2017</a:t>
            </a:r>
            <a:endParaRPr lang="en-US" dirty="0"/>
          </a:p>
          <a:p>
            <a:endParaRPr lang="fr-BE" dirty="0"/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4128256"/>
              </p:ext>
            </p:extLst>
          </p:nvPr>
        </p:nvGraphicFramePr>
        <p:xfrm>
          <a:off x="971600" y="2656572"/>
          <a:ext cx="7200800" cy="38164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457200" y="6453335"/>
            <a:ext cx="2895600" cy="268139"/>
          </a:xfrm>
        </p:spPr>
        <p:txBody>
          <a:bodyPr/>
          <a:lstStyle/>
          <a:p>
            <a:pPr algn="l">
              <a:defRPr/>
            </a:pPr>
            <a:r>
              <a:rPr lang="fr-BE" dirty="0" smtClean="0"/>
              <a:t>Team-NB-MD-Survey-2017</a:t>
            </a:r>
            <a:endParaRPr lang="fr-BE" dirty="0"/>
          </a:p>
        </p:txBody>
      </p:sp>
      <p:graphicFrame>
        <p:nvGraphicFramePr>
          <p:cNvPr id="8" name="Graphique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82976045"/>
              </p:ext>
            </p:extLst>
          </p:nvPr>
        </p:nvGraphicFramePr>
        <p:xfrm>
          <a:off x="971600" y="2531444"/>
          <a:ext cx="7488832" cy="39218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86733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Medical </a:t>
            </a:r>
            <a:r>
              <a:rPr lang="fr-BE" dirty="0" err="1"/>
              <a:t>Device</a:t>
            </a:r>
            <a:r>
              <a:rPr lang="fr-BE" dirty="0"/>
              <a:t> Survey </a:t>
            </a:r>
            <a:r>
              <a:rPr lang="fr-BE" dirty="0" smtClean="0"/>
              <a:t>2017</a:t>
            </a:r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58F54B-0887-4380-983C-2EF516866BF6}" type="slidenum">
              <a:rPr lang="fr-BE" smtClean="0"/>
              <a:pPr>
                <a:defRPr/>
              </a:pPr>
              <a:t>12</a:t>
            </a:fld>
            <a:endParaRPr lang="fr-BE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dirty="0" smtClean="0"/>
              <a:t>Distribution </a:t>
            </a:r>
            <a:r>
              <a:rPr lang="en-US" dirty="0"/>
              <a:t>between different conformity assessment modules under </a:t>
            </a:r>
            <a:r>
              <a:rPr lang="en-US" dirty="0" smtClean="0"/>
              <a:t>MDD  </a:t>
            </a:r>
            <a:r>
              <a:rPr lang="en-US" dirty="0"/>
              <a:t>in </a:t>
            </a:r>
            <a:r>
              <a:rPr lang="en-US" dirty="0" smtClean="0"/>
              <a:t>2017</a:t>
            </a:r>
            <a:endParaRPr lang="en-US" dirty="0"/>
          </a:p>
          <a:p>
            <a:endParaRPr lang="fr-BE" dirty="0"/>
          </a:p>
        </p:txBody>
      </p:sp>
      <p:sp>
        <p:nvSpPr>
          <p:cNvPr id="11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457200" y="6453335"/>
            <a:ext cx="2895600" cy="268139"/>
          </a:xfrm>
        </p:spPr>
        <p:txBody>
          <a:bodyPr/>
          <a:lstStyle/>
          <a:p>
            <a:pPr algn="l">
              <a:defRPr/>
            </a:pPr>
            <a:r>
              <a:rPr lang="fr-BE" dirty="0" smtClean="0"/>
              <a:t>Team-NB-MD-Survey-2017</a:t>
            </a:r>
            <a:endParaRPr lang="fr-BE" dirty="0"/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34854417"/>
              </p:ext>
            </p:extLst>
          </p:nvPr>
        </p:nvGraphicFramePr>
        <p:xfrm>
          <a:off x="899592" y="2531444"/>
          <a:ext cx="7787208" cy="41900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16599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Medical </a:t>
            </a:r>
            <a:r>
              <a:rPr lang="fr-BE" dirty="0" err="1"/>
              <a:t>Device</a:t>
            </a:r>
            <a:r>
              <a:rPr lang="fr-BE" dirty="0"/>
              <a:t> </a:t>
            </a:r>
            <a:r>
              <a:rPr lang="fr-BE" dirty="0" smtClean="0"/>
              <a:t>Survey 2017</a:t>
            </a:r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58F54B-0887-4380-983C-2EF516866BF6}" type="slidenum">
              <a:rPr lang="fr-BE" smtClean="0"/>
              <a:pPr>
                <a:defRPr/>
              </a:pPr>
              <a:t>13</a:t>
            </a:fld>
            <a:endParaRPr lang="fr-BE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dirty="0" smtClean="0"/>
              <a:t>Distribution </a:t>
            </a:r>
            <a:r>
              <a:rPr lang="en-US" dirty="0"/>
              <a:t>between different </a:t>
            </a:r>
            <a:r>
              <a:rPr lang="en-US" dirty="0" smtClean="0"/>
              <a:t>conformity </a:t>
            </a:r>
            <a:r>
              <a:rPr lang="en-US" dirty="0"/>
              <a:t>assessment modules under </a:t>
            </a:r>
            <a:r>
              <a:rPr lang="en-US" dirty="0" smtClean="0"/>
              <a:t>IVDD  </a:t>
            </a:r>
            <a:r>
              <a:rPr lang="en-US" dirty="0"/>
              <a:t>in </a:t>
            </a:r>
            <a:r>
              <a:rPr lang="en-US" dirty="0" smtClean="0"/>
              <a:t>2017</a:t>
            </a:r>
            <a:endParaRPr lang="en-US" dirty="0"/>
          </a:p>
          <a:p>
            <a:endParaRPr lang="fr-BE" dirty="0"/>
          </a:p>
        </p:txBody>
      </p:sp>
      <p:sp>
        <p:nvSpPr>
          <p:cNvPr id="11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457200" y="6453335"/>
            <a:ext cx="2895600" cy="268139"/>
          </a:xfrm>
        </p:spPr>
        <p:txBody>
          <a:bodyPr/>
          <a:lstStyle/>
          <a:p>
            <a:pPr algn="l">
              <a:defRPr/>
            </a:pPr>
            <a:r>
              <a:rPr lang="fr-BE" dirty="0" smtClean="0"/>
              <a:t>Team-NB-MD-Survey-2017</a:t>
            </a:r>
            <a:endParaRPr lang="fr-BE" dirty="0"/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64024009"/>
              </p:ext>
            </p:extLst>
          </p:nvPr>
        </p:nvGraphicFramePr>
        <p:xfrm>
          <a:off x="971600" y="2531444"/>
          <a:ext cx="7560840" cy="39218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85375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Medical </a:t>
            </a:r>
            <a:r>
              <a:rPr lang="fr-BE" dirty="0" err="1"/>
              <a:t>Device</a:t>
            </a:r>
            <a:r>
              <a:rPr lang="fr-BE" dirty="0"/>
              <a:t> Survey </a:t>
            </a:r>
            <a:r>
              <a:rPr lang="fr-BE" dirty="0" smtClean="0"/>
              <a:t>2017</a:t>
            </a:r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58F54B-0887-4380-983C-2EF516866BF6}" type="slidenum">
              <a:rPr lang="fr-BE" smtClean="0"/>
              <a:pPr>
                <a:defRPr/>
              </a:pPr>
              <a:t>14</a:t>
            </a:fld>
            <a:endParaRPr lang="fr-BE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dirty="0" smtClean="0"/>
              <a:t>Valid </a:t>
            </a:r>
            <a:r>
              <a:rPr lang="en-US" dirty="0"/>
              <a:t>certificates against ISO </a:t>
            </a:r>
            <a:r>
              <a:rPr lang="en-US" dirty="0" smtClean="0"/>
              <a:t>13485</a:t>
            </a:r>
            <a:endParaRPr lang="en-US" dirty="0"/>
          </a:p>
          <a:p>
            <a:endParaRPr lang="fr-BE" dirty="0"/>
          </a:p>
        </p:txBody>
      </p:sp>
      <p:sp>
        <p:nvSpPr>
          <p:cNvPr id="11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457200" y="6453335"/>
            <a:ext cx="2895600" cy="268139"/>
          </a:xfrm>
        </p:spPr>
        <p:txBody>
          <a:bodyPr/>
          <a:lstStyle/>
          <a:p>
            <a:pPr algn="l">
              <a:defRPr/>
            </a:pPr>
            <a:r>
              <a:rPr lang="fr-BE" dirty="0" smtClean="0"/>
              <a:t>Team-NB-MD-Survey-2017</a:t>
            </a:r>
            <a:endParaRPr lang="fr-BE" dirty="0"/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79404814"/>
              </p:ext>
            </p:extLst>
          </p:nvPr>
        </p:nvGraphicFramePr>
        <p:xfrm>
          <a:off x="1043608" y="2144265"/>
          <a:ext cx="7416824" cy="43090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56318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Medical </a:t>
            </a:r>
            <a:r>
              <a:rPr lang="fr-BE" dirty="0" err="1"/>
              <a:t>Device</a:t>
            </a:r>
            <a:r>
              <a:rPr lang="fr-BE" dirty="0"/>
              <a:t> Survey </a:t>
            </a:r>
            <a:r>
              <a:rPr lang="fr-BE" dirty="0" smtClean="0"/>
              <a:t>2017</a:t>
            </a:r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58F54B-0887-4380-983C-2EF516866BF6}" type="slidenum">
              <a:rPr lang="fr-BE" smtClean="0"/>
              <a:pPr>
                <a:defRPr/>
              </a:pPr>
              <a:t>15</a:t>
            </a:fld>
            <a:endParaRPr lang="fr-BE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1056371"/>
          </a:xfrm>
        </p:spPr>
        <p:txBody>
          <a:bodyPr/>
          <a:lstStyle/>
          <a:p>
            <a:r>
              <a:rPr lang="en-US" dirty="0" smtClean="0"/>
              <a:t>Valid </a:t>
            </a:r>
            <a:r>
              <a:rPr lang="en-US" dirty="0"/>
              <a:t>certificates against ISO </a:t>
            </a:r>
            <a:r>
              <a:rPr lang="en-US" dirty="0" smtClean="0"/>
              <a:t>13485: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2010 – 12 – 13 – 14 – 15 – 16 – 17  </a:t>
            </a:r>
            <a:endParaRPr lang="fr-BE" dirty="0"/>
          </a:p>
        </p:txBody>
      </p:sp>
      <p:sp>
        <p:nvSpPr>
          <p:cNvPr id="10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457200" y="6453335"/>
            <a:ext cx="2895600" cy="268139"/>
          </a:xfrm>
        </p:spPr>
        <p:txBody>
          <a:bodyPr/>
          <a:lstStyle/>
          <a:p>
            <a:pPr algn="l">
              <a:defRPr/>
            </a:pPr>
            <a:r>
              <a:rPr lang="fr-BE" dirty="0" smtClean="0"/>
              <a:t>Team-NB-MD-Survey-2017</a:t>
            </a:r>
            <a:endParaRPr lang="fr-BE" dirty="0"/>
          </a:p>
        </p:txBody>
      </p:sp>
      <p:graphicFrame>
        <p:nvGraphicFramePr>
          <p:cNvPr id="8" name="Graphique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32869258"/>
              </p:ext>
            </p:extLst>
          </p:nvPr>
        </p:nvGraphicFramePr>
        <p:xfrm>
          <a:off x="899592" y="1907381"/>
          <a:ext cx="7787208" cy="45459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25715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Medical </a:t>
            </a:r>
            <a:r>
              <a:rPr lang="fr-BE" dirty="0" err="1"/>
              <a:t>Device</a:t>
            </a:r>
            <a:r>
              <a:rPr lang="fr-BE" dirty="0"/>
              <a:t> Survey </a:t>
            </a:r>
            <a:r>
              <a:rPr lang="fr-BE" dirty="0" smtClean="0"/>
              <a:t>2017</a:t>
            </a:r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58F54B-0887-4380-983C-2EF516866BF6}" type="slidenum">
              <a:rPr lang="fr-BE" smtClean="0"/>
              <a:pPr>
                <a:defRPr/>
              </a:pPr>
              <a:t>16</a:t>
            </a:fld>
            <a:endParaRPr lang="fr-BE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dirty="0" smtClean="0"/>
              <a:t>Number </a:t>
            </a:r>
            <a:r>
              <a:rPr lang="en-US" dirty="0"/>
              <a:t>of certificates </a:t>
            </a:r>
            <a:r>
              <a:rPr lang="en-US" dirty="0" smtClean="0"/>
              <a:t>withdrawn </a:t>
            </a:r>
            <a:r>
              <a:rPr lang="en-US" dirty="0"/>
              <a:t>in </a:t>
            </a:r>
            <a:r>
              <a:rPr lang="en-US" dirty="0" smtClean="0"/>
              <a:t>2017 </a:t>
            </a:r>
            <a:endParaRPr lang="en-US" dirty="0"/>
          </a:p>
          <a:p>
            <a:endParaRPr lang="fr-BE" dirty="0"/>
          </a:p>
        </p:txBody>
      </p:sp>
      <p:sp>
        <p:nvSpPr>
          <p:cNvPr id="11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457200" y="6453335"/>
            <a:ext cx="2895600" cy="268139"/>
          </a:xfrm>
        </p:spPr>
        <p:txBody>
          <a:bodyPr/>
          <a:lstStyle/>
          <a:p>
            <a:pPr algn="l">
              <a:defRPr/>
            </a:pPr>
            <a:r>
              <a:rPr lang="fr-BE" dirty="0" smtClean="0"/>
              <a:t>Team-NB-MD-Survey-2017</a:t>
            </a:r>
            <a:endParaRPr lang="fr-BE" dirty="0"/>
          </a:p>
        </p:txBody>
      </p:sp>
      <p:graphicFrame>
        <p:nvGraphicFramePr>
          <p:cNvPr id="8" name="Graphique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04934567"/>
              </p:ext>
            </p:extLst>
          </p:nvPr>
        </p:nvGraphicFramePr>
        <p:xfrm>
          <a:off x="967705" y="2086693"/>
          <a:ext cx="7704856" cy="45007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26369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Medical </a:t>
            </a:r>
            <a:r>
              <a:rPr lang="fr-BE" dirty="0" err="1"/>
              <a:t>Device</a:t>
            </a:r>
            <a:r>
              <a:rPr lang="fr-BE" dirty="0"/>
              <a:t> Survey </a:t>
            </a:r>
            <a:r>
              <a:rPr lang="fr-BE" dirty="0" smtClean="0"/>
              <a:t>2017</a:t>
            </a:r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58F54B-0887-4380-983C-2EF516866BF6}" type="slidenum">
              <a:rPr lang="fr-BE" smtClean="0"/>
              <a:pPr>
                <a:defRPr/>
              </a:pPr>
              <a:t>17</a:t>
            </a:fld>
            <a:endParaRPr lang="fr-BE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dirty="0"/>
              <a:t>Number of certificates withdrawn </a:t>
            </a:r>
          </a:p>
          <a:p>
            <a:pPr marL="0" indent="0">
              <a:buNone/>
            </a:pPr>
            <a:r>
              <a:rPr lang="en-US" dirty="0"/>
              <a:t>           in 2010 – 12 – 13 – 14 – 15 – </a:t>
            </a:r>
            <a:r>
              <a:rPr lang="en-US" dirty="0" smtClean="0"/>
              <a:t>16 - 17     </a:t>
            </a:r>
            <a:endParaRPr lang="fr-BE" dirty="0"/>
          </a:p>
          <a:p>
            <a:endParaRPr lang="fr-BE" dirty="0"/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4128256"/>
              </p:ext>
            </p:extLst>
          </p:nvPr>
        </p:nvGraphicFramePr>
        <p:xfrm>
          <a:off x="971600" y="2656572"/>
          <a:ext cx="7200800" cy="38164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457200" y="6453335"/>
            <a:ext cx="2895600" cy="268139"/>
          </a:xfrm>
        </p:spPr>
        <p:txBody>
          <a:bodyPr/>
          <a:lstStyle/>
          <a:p>
            <a:pPr algn="l">
              <a:defRPr/>
            </a:pPr>
            <a:r>
              <a:rPr lang="fr-BE" dirty="0" smtClean="0"/>
              <a:t>Team-NB-MD-Survey-2017</a:t>
            </a:r>
            <a:endParaRPr lang="fr-BE" dirty="0"/>
          </a:p>
        </p:txBody>
      </p:sp>
      <p:graphicFrame>
        <p:nvGraphicFramePr>
          <p:cNvPr id="8" name="Graphique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2526092"/>
              </p:ext>
            </p:extLst>
          </p:nvPr>
        </p:nvGraphicFramePr>
        <p:xfrm>
          <a:off x="683568" y="2656572"/>
          <a:ext cx="8003231" cy="39407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80075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Medical </a:t>
            </a:r>
            <a:r>
              <a:rPr lang="fr-BE" dirty="0" err="1"/>
              <a:t>Device</a:t>
            </a:r>
            <a:r>
              <a:rPr lang="fr-BE" dirty="0"/>
              <a:t> Survey </a:t>
            </a:r>
            <a:r>
              <a:rPr lang="fr-BE" dirty="0" smtClean="0"/>
              <a:t>2017</a:t>
            </a:r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58F54B-0887-4380-983C-2EF516866BF6}" type="slidenum">
              <a:rPr lang="fr-BE" smtClean="0"/>
              <a:pPr>
                <a:defRPr/>
              </a:pPr>
              <a:t>18</a:t>
            </a:fld>
            <a:endParaRPr lang="fr-BE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dirty="0" smtClean="0"/>
              <a:t>Certification holders</a:t>
            </a:r>
            <a:endParaRPr lang="fr-BE" dirty="0"/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4128256"/>
              </p:ext>
            </p:extLst>
          </p:nvPr>
        </p:nvGraphicFramePr>
        <p:xfrm>
          <a:off x="971600" y="2656572"/>
          <a:ext cx="7200800" cy="38164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457200" y="6453335"/>
            <a:ext cx="2895600" cy="268139"/>
          </a:xfrm>
        </p:spPr>
        <p:txBody>
          <a:bodyPr/>
          <a:lstStyle/>
          <a:p>
            <a:pPr algn="l">
              <a:defRPr/>
            </a:pPr>
            <a:r>
              <a:rPr lang="fr-BE" dirty="0" smtClean="0"/>
              <a:t>Team-NB-MD-Survey-2017</a:t>
            </a:r>
            <a:endParaRPr lang="fr-BE" dirty="0"/>
          </a:p>
        </p:txBody>
      </p:sp>
      <p:graphicFrame>
        <p:nvGraphicFramePr>
          <p:cNvPr id="8" name="Graphique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62248204"/>
              </p:ext>
            </p:extLst>
          </p:nvPr>
        </p:nvGraphicFramePr>
        <p:xfrm>
          <a:off x="964257" y="1728615"/>
          <a:ext cx="7344816" cy="41453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84021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/>
          <a:lstStyle/>
          <a:p>
            <a:r>
              <a:rPr lang="fr-BE" dirty="0"/>
              <a:t>Medical </a:t>
            </a:r>
            <a:r>
              <a:rPr lang="fr-BE" dirty="0" err="1"/>
              <a:t>Device</a:t>
            </a:r>
            <a:r>
              <a:rPr lang="fr-BE" dirty="0"/>
              <a:t> Survey </a:t>
            </a:r>
            <a:r>
              <a:rPr lang="fr-BE" dirty="0" smtClean="0"/>
              <a:t>2017</a:t>
            </a:r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58F54B-0887-4380-983C-2EF516866BF6}" type="slidenum">
              <a:rPr lang="fr-BE" smtClean="0"/>
              <a:pPr>
                <a:defRPr/>
              </a:pPr>
              <a:t>19</a:t>
            </a:fld>
            <a:endParaRPr lang="fr-BE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dirty="0" smtClean="0"/>
              <a:t>Staff </a:t>
            </a:r>
            <a:r>
              <a:rPr lang="en-US" dirty="0"/>
              <a:t>in </a:t>
            </a:r>
            <a:r>
              <a:rPr lang="en-US" dirty="0" smtClean="0"/>
              <a:t>2017 </a:t>
            </a:r>
            <a:r>
              <a:rPr lang="en-US" dirty="0"/>
              <a:t>(full </a:t>
            </a:r>
            <a:r>
              <a:rPr lang="en-US" dirty="0" smtClean="0"/>
              <a:t>time </a:t>
            </a:r>
            <a:r>
              <a:rPr lang="en-US" dirty="0"/>
              <a:t>equivalent in MD </a:t>
            </a:r>
            <a:r>
              <a:rPr lang="en-US" dirty="0" smtClean="0"/>
              <a:t>sector)</a:t>
            </a:r>
            <a:endParaRPr lang="fr-BE" dirty="0"/>
          </a:p>
        </p:txBody>
      </p:sp>
      <p:sp>
        <p:nvSpPr>
          <p:cNvPr id="11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457200" y="6453335"/>
            <a:ext cx="2895600" cy="268139"/>
          </a:xfrm>
        </p:spPr>
        <p:txBody>
          <a:bodyPr/>
          <a:lstStyle/>
          <a:p>
            <a:pPr algn="l">
              <a:defRPr/>
            </a:pPr>
            <a:r>
              <a:rPr lang="fr-BE" dirty="0" smtClean="0"/>
              <a:t>Team-NB-MD-Survey-2017</a:t>
            </a:r>
            <a:endParaRPr lang="fr-BE" dirty="0"/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61030677"/>
              </p:ext>
            </p:extLst>
          </p:nvPr>
        </p:nvGraphicFramePr>
        <p:xfrm>
          <a:off x="899592" y="1791652"/>
          <a:ext cx="7632848" cy="45176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36262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Medical </a:t>
            </a:r>
            <a:r>
              <a:rPr lang="fr-BE" dirty="0" err="1"/>
              <a:t>Device</a:t>
            </a:r>
            <a:r>
              <a:rPr lang="fr-BE" dirty="0"/>
              <a:t> Survey </a:t>
            </a:r>
            <a:r>
              <a:rPr lang="fr-BE" dirty="0" smtClean="0"/>
              <a:t>2017</a:t>
            </a:r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58F54B-0887-4380-983C-2EF516866BF6}" type="slidenum">
              <a:rPr lang="fr-BE" smtClean="0"/>
              <a:pPr>
                <a:defRPr/>
              </a:pPr>
              <a:t>2</a:t>
            </a:fld>
            <a:endParaRPr lang="fr-BE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fr-BE" dirty="0" err="1" smtClean="0"/>
              <a:t>Valid</a:t>
            </a:r>
            <a:r>
              <a:rPr lang="fr-BE" dirty="0" smtClean="0"/>
              <a:t> </a:t>
            </a:r>
            <a:r>
              <a:rPr lang="fr-BE" dirty="0" err="1" smtClean="0"/>
              <a:t>certificates</a:t>
            </a:r>
            <a:r>
              <a:rPr lang="fr-BE" dirty="0" smtClean="0"/>
              <a:t> </a:t>
            </a:r>
            <a:r>
              <a:rPr lang="fr-BE" dirty="0" err="1" smtClean="0"/>
              <a:t>issued</a:t>
            </a:r>
            <a:r>
              <a:rPr lang="fr-BE" dirty="0" smtClean="0"/>
              <a:t> end of 2017</a:t>
            </a:r>
            <a:endParaRPr lang="fr-BE" dirty="0"/>
          </a:p>
        </p:txBody>
      </p:sp>
      <p:sp>
        <p:nvSpPr>
          <p:cNvPr id="11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457200" y="6453335"/>
            <a:ext cx="2895600" cy="268139"/>
          </a:xfrm>
        </p:spPr>
        <p:txBody>
          <a:bodyPr/>
          <a:lstStyle/>
          <a:p>
            <a:pPr algn="l">
              <a:defRPr/>
            </a:pPr>
            <a:r>
              <a:rPr lang="fr-BE" dirty="0" smtClean="0"/>
              <a:t>Team-NB-MD-Survey-2017</a:t>
            </a:r>
            <a:endParaRPr lang="fr-BE" dirty="0"/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05045014"/>
              </p:ext>
            </p:extLst>
          </p:nvPr>
        </p:nvGraphicFramePr>
        <p:xfrm>
          <a:off x="827584" y="1600200"/>
          <a:ext cx="7859216" cy="48531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78508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Medical </a:t>
            </a:r>
            <a:r>
              <a:rPr lang="fr-BE" dirty="0" err="1"/>
              <a:t>Device</a:t>
            </a:r>
            <a:r>
              <a:rPr lang="fr-BE" dirty="0"/>
              <a:t> Survey </a:t>
            </a:r>
            <a:r>
              <a:rPr lang="fr-BE" dirty="0" smtClean="0"/>
              <a:t>2017</a:t>
            </a:r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58F54B-0887-4380-983C-2EF516866BF6}" type="slidenum">
              <a:rPr lang="fr-BE" smtClean="0"/>
              <a:pPr>
                <a:defRPr/>
              </a:pPr>
              <a:t>20</a:t>
            </a:fld>
            <a:endParaRPr lang="fr-BE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dirty="0" smtClean="0"/>
              <a:t>Staff (Average Full Time </a:t>
            </a:r>
            <a:r>
              <a:rPr lang="en-US" dirty="0"/>
              <a:t>E</a:t>
            </a:r>
            <a:r>
              <a:rPr lang="en-US" dirty="0" smtClean="0"/>
              <a:t>quivalent </a:t>
            </a:r>
            <a:r>
              <a:rPr lang="en-US" dirty="0"/>
              <a:t>in MD sector</a:t>
            </a:r>
            <a:r>
              <a:rPr lang="en-US" dirty="0" smtClean="0"/>
              <a:t>):</a:t>
            </a:r>
          </a:p>
          <a:p>
            <a:pPr marL="0" indent="0">
              <a:buNone/>
            </a:pPr>
            <a:r>
              <a:rPr lang="en-US" dirty="0" smtClean="0"/>
              <a:t>    2010 – 12 – 13 – 14 – 15 – 16 - 17  </a:t>
            </a:r>
            <a:endParaRPr lang="fr-BE" dirty="0"/>
          </a:p>
        </p:txBody>
      </p:sp>
      <p:sp>
        <p:nvSpPr>
          <p:cNvPr id="12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457200" y="6453335"/>
            <a:ext cx="2895600" cy="268139"/>
          </a:xfrm>
        </p:spPr>
        <p:txBody>
          <a:bodyPr/>
          <a:lstStyle/>
          <a:p>
            <a:pPr algn="l">
              <a:defRPr/>
            </a:pPr>
            <a:r>
              <a:rPr lang="fr-BE" dirty="0" smtClean="0"/>
              <a:t>Team-NB-MD-Survey-2017</a:t>
            </a:r>
            <a:endParaRPr lang="fr-BE" dirty="0"/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20042005"/>
              </p:ext>
            </p:extLst>
          </p:nvPr>
        </p:nvGraphicFramePr>
        <p:xfrm>
          <a:off x="827584" y="2531444"/>
          <a:ext cx="7859216" cy="36338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91164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Medical </a:t>
            </a:r>
            <a:r>
              <a:rPr lang="fr-BE" dirty="0" err="1"/>
              <a:t>Device</a:t>
            </a:r>
            <a:r>
              <a:rPr lang="fr-BE" dirty="0"/>
              <a:t> Survey </a:t>
            </a:r>
            <a:r>
              <a:rPr lang="fr-BE" dirty="0" smtClean="0"/>
              <a:t>2017</a:t>
            </a:r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58F54B-0887-4380-983C-2EF516866BF6}" type="slidenum">
              <a:rPr lang="fr-BE" smtClean="0"/>
              <a:pPr>
                <a:defRPr/>
              </a:pPr>
              <a:t>21</a:t>
            </a:fld>
            <a:endParaRPr lang="fr-BE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dirty="0"/>
              <a:t>T</a:t>
            </a:r>
            <a:r>
              <a:rPr lang="en-US" dirty="0" smtClean="0"/>
              <a:t>otal personnel capacity in 2017 (by NBs size) </a:t>
            </a:r>
            <a:endParaRPr lang="fr-BE" dirty="0"/>
          </a:p>
        </p:txBody>
      </p:sp>
      <p:sp>
        <p:nvSpPr>
          <p:cNvPr id="10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457200" y="6453335"/>
            <a:ext cx="2895600" cy="268139"/>
          </a:xfrm>
        </p:spPr>
        <p:txBody>
          <a:bodyPr/>
          <a:lstStyle/>
          <a:p>
            <a:pPr algn="l">
              <a:defRPr/>
            </a:pPr>
            <a:r>
              <a:rPr lang="fr-BE" dirty="0" smtClean="0"/>
              <a:t>Team-NB-MD-Survey-2017</a:t>
            </a:r>
            <a:endParaRPr lang="fr-BE" dirty="0"/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832266"/>
              </p:ext>
            </p:extLst>
          </p:nvPr>
        </p:nvGraphicFramePr>
        <p:xfrm>
          <a:off x="971600" y="1985962"/>
          <a:ext cx="7715200" cy="43233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70136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553200" y="6265118"/>
            <a:ext cx="2133600" cy="476250"/>
          </a:xfrm>
          <a:noFill/>
        </p:spPr>
        <p:txBody>
          <a:bodyPr/>
          <a:lstStyle/>
          <a:p>
            <a:r>
              <a:rPr lang="fr-BE" dirty="0" smtClean="0">
                <a:latin typeface="Calibri" panose="020F0502020204030204" pitchFamily="34" charset="0"/>
              </a:rPr>
              <a:t>17</a:t>
            </a:r>
          </a:p>
        </p:txBody>
      </p:sp>
      <p:pic>
        <p:nvPicPr>
          <p:cNvPr id="29" name="Image 41" descr="R-TEAM-NB-Logo-2-0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9150" y="0"/>
            <a:ext cx="704850" cy="676275"/>
          </a:xfrm>
          <a:prstGeom prst="rect">
            <a:avLst/>
          </a:prstGeom>
          <a:noFill/>
        </p:spPr>
      </p:pic>
      <p:sp>
        <p:nvSpPr>
          <p:cNvPr id="30" name="Rectangle 2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sz="3200" b="1" u="sng" dirty="0" smtClean="0">
                <a:solidFill>
                  <a:srgbClr val="0000CB"/>
                </a:solidFill>
                <a:uFill>
                  <a:solidFill>
                    <a:srgbClr val="FF0000"/>
                  </a:solidFill>
                </a:uFill>
                <a:latin typeface="Calibri" panose="020F0502020204030204" pitchFamily="34" charset="0"/>
              </a:rPr>
              <a:t>Members</a:t>
            </a:r>
            <a:endParaRPr lang="fr-BE" sz="3200" u="sng" dirty="0" smtClean="0">
              <a:solidFill>
                <a:srgbClr val="0000CB"/>
              </a:solidFill>
              <a:uFill>
                <a:solidFill>
                  <a:srgbClr val="FF0000"/>
                </a:solidFill>
              </a:uFill>
              <a:latin typeface="Calibri" panose="020F0502020204030204" pitchFamily="34" charset="0"/>
            </a:endParaRPr>
          </a:p>
        </p:txBody>
      </p:sp>
      <p:pic>
        <p:nvPicPr>
          <p:cNvPr id="26" name="Picture 4" descr="DEKR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1550" y="1376020"/>
            <a:ext cx="1356531" cy="567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32" name="Picture 7" descr="NSAI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1420" y="3541668"/>
            <a:ext cx="1519210" cy="481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33" name="Picture 8" descr="SGS-UK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3610" y="4411958"/>
            <a:ext cx="1238459" cy="5841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34" name="Picture 10" descr="TUV-NORD-CERT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2061" y="5880912"/>
            <a:ext cx="1254202" cy="5698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35" name="Picture 11" descr="TUV-SUD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9943" y="5656915"/>
            <a:ext cx="826513" cy="7415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36" name="Picture 17" descr="INTERTEK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4087" y="2762505"/>
            <a:ext cx="1346035" cy="5627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37" name="Picture 29" descr="LRQA logo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4570" y="3565506"/>
            <a:ext cx="2057100" cy="8464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38" name="Picture 30" descr="BSI-Logo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7809" y="1126061"/>
            <a:ext cx="3741613" cy="441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39" name="Picture 31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0380" y="3665407"/>
            <a:ext cx="1768476" cy="5102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40" name="Picture 3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0020" y="5264544"/>
            <a:ext cx="1083650" cy="10395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41" name="Picture 33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964" y="3388107"/>
            <a:ext cx="1786844" cy="8130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42" name="Picture 34" descr="SIQ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1805" y="4721648"/>
            <a:ext cx="1157120" cy="4887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43" name="Image 42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151" y="5494953"/>
            <a:ext cx="1601301" cy="899699"/>
          </a:xfrm>
          <a:prstGeom prst="rect">
            <a:avLst/>
          </a:prstGeom>
        </p:spPr>
      </p:pic>
      <p:pic>
        <p:nvPicPr>
          <p:cNvPr id="44" name="Image 43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2011" y="1848101"/>
            <a:ext cx="1919093" cy="409110"/>
          </a:xfrm>
          <a:prstGeom prst="rect">
            <a:avLst/>
          </a:prstGeom>
        </p:spPr>
      </p:pic>
      <p:pic>
        <p:nvPicPr>
          <p:cNvPr id="45" name="Image 44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821" y="1882857"/>
            <a:ext cx="1473559" cy="573383"/>
          </a:xfrm>
          <a:prstGeom prst="rect">
            <a:avLst/>
          </a:prstGeom>
        </p:spPr>
      </p:pic>
      <p:pic>
        <p:nvPicPr>
          <p:cNvPr id="46" name="Image 45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7461" y="2643692"/>
            <a:ext cx="1661053" cy="535789"/>
          </a:xfrm>
          <a:prstGeom prst="rect">
            <a:avLst/>
          </a:prstGeom>
        </p:spPr>
      </p:pic>
      <p:pic>
        <p:nvPicPr>
          <p:cNvPr id="47" name="Image 46"/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2729" y="5511931"/>
            <a:ext cx="614542" cy="559511"/>
          </a:xfrm>
          <a:prstGeom prst="rect">
            <a:avLst/>
          </a:prstGeom>
        </p:spPr>
      </p:pic>
      <p:pic>
        <p:nvPicPr>
          <p:cNvPr id="48" name="Image 47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2342" y="2493074"/>
            <a:ext cx="2058927" cy="727488"/>
          </a:xfrm>
          <a:prstGeom prst="rect">
            <a:avLst/>
          </a:prstGeom>
        </p:spPr>
      </p:pic>
      <p:pic>
        <p:nvPicPr>
          <p:cNvPr id="49" name="Image 48"/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6155" y="1923405"/>
            <a:ext cx="1182522" cy="1182522"/>
          </a:xfrm>
          <a:prstGeom prst="rect">
            <a:avLst/>
          </a:prstGeom>
        </p:spPr>
      </p:pic>
      <p:pic>
        <p:nvPicPr>
          <p:cNvPr id="50" name="Image 49"/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002" y="4359475"/>
            <a:ext cx="2020512" cy="1012401"/>
          </a:xfrm>
          <a:prstGeom prst="rect">
            <a:avLst/>
          </a:prstGeom>
        </p:spPr>
      </p:pic>
      <p:pic>
        <p:nvPicPr>
          <p:cNvPr id="51" name="Image 50"/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6018" y="4499356"/>
            <a:ext cx="1202496" cy="1202496"/>
          </a:xfrm>
          <a:prstGeom prst="rect">
            <a:avLst/>
          </a:prstGeom>
        </p:spPr>
      </p:pic>
      <p:sp>
        <p:nvSpPr>
          <p:cNvPr id="28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457200" y="6453335"/>
            <a:ext cx="2895600" cy="268139"/>
          </a:xfrm>
        </p:spPr>
        <p:txBody>
          <a:bodyPr/>
          <a:lstStyle/>
          <a:p>
            <a:pPr algn="l">
              <a:defRPr/>
            </a:pPr>
            <a:r>
              <a:rPr lang="fr-BE" dirty="0" smtClean="0"/>
              <a:t>Team-NB-MD-Survey-2017</a:t>
            </a:r>
            <a:endParaRPr lang="fr-BE" dirty="0"/>
          </a:p>
        </p:txBody>
      </p:sp>
      <p:sp>
        <p:nvSpPr>
          <p:cNvPr id="2" name="Rectangle 1"/>
          <p:cNvSpPr/>
          <p:nvPr/>
        </p:nvSpPr>
        <p:spPr>
          <a:xfrm>
            <a:off x="4394708" y="3290501"/>
            <a:ext cx="35458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1458F54B-0887-4380-983C-2EF516866BF6}" type="slidenum">
              <a:rPr lang="fr-BE"/>
              <a:pPr/>
              <a:t>22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952174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Medical </a:t>
            </a:r>
            <a:r>
              <a:rPr lang="fr-BE" dirty="0" err="1"/>
              <a:t>Device</a:t>
            </a:r>
            <a:r>
              <a:rPr lang="fr-BE" dirty="0"/>
              <a:t> Survey </a:t>
            </a:r>
            <a:r>
              <a:rPr lang="fr-BE" dirty="0" smtClean="0"/>
              <a:t>2017</a:t>
            </a:r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58F54B-0887-4380-983C-2EF516866BF6}" type="slidenum">
              <a:rPr lang="fr-BE" smtClean="0"/>
              <a:pPr>
                <a:defRPr/>
              </a:pPr>
              <a:t>3</a:t>
            </a:fld>
            <a:endParaRPr lang="fr-BE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half" idx="1"/>
          </p:nvPr>
        </p:nvSpPr>
        <p:spPr>
          <a:xfrm>
            <a:off x="1187624" y="1600201"/>
            <a:ext cx="7704856" cy="748680"/>
          </a:xfrm>
        </p:spPr>
        <p:txBody>
          <a:bodyPr/>
          <a:lstStyle/>
          <a:p>
            <a:r>
              <a:rPr lang="fr-BE" sz="2700" dirty="0" err="1" smtClean="0"/>
              <a:t>Valid</a:t>
            </a:r>
            <a:r>
              <a:rPr lang="fr-BE" sz="2700" dirty="0">
                <a:solidFill>
                  <a:srgbClr val="000080"/>
                </a:solidFill>
                <a:effectLst/>
              </a:rPr>
              <a:t> </a:t>
            </a:r>
            <a:r>
              <a:rPr lang="fr-BE" sz="2700" dirty="0"/>
              <a:t>CE </a:t>
            </a:r>
            <a:r>
              <a:rPr lang="fr-BE" sz="2700" dirty="0" err="1" smtClean="0"/>
              <a:t>certificates</a:t>
            </a:r>
            <a:r>
              <a:rPr lang="fr-BE" sz="2700" dirty="0" smtClean="0"/>
              <a:t> </a:t>
            </a:r>
            <a:r>
              <a:rPr lang="fr-BE" sz="2700" dirty="0" err="1" smtClean="0"/>
              <a:t>issued</a:t>
            </a:r>
            <a:r>
              <a:rPr lang="fr-BE" sz="2700" dirty="0" smtClean="0"/>
              <a:t> </a:t>
            </a:r>
            <a:r>
              <a:rPr lang="fr-BE" sz="2700" dirty="0" err="1" smtClean="0"/>
              <a:t>from</a:t>
            </a:r>
            <a:r>
              <a:rPr lang="fr-BE" sz="2700" dirty="0" smtClean="0"/>
              <a:t> 2010 to 2017</a:t>
            </a:r>
            <a:endParaRPr lang="fr-BE" sz="2700" dirty="0"/>
          </a:p>
        </p:txBody>
      </p:sp>
      <p:sp>
        <p:nvSpPr>
          <p:cNvPr id="11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457200" y="6453335"/>
            <a:ext cx="2895600" cy="268139"/>
          </a:xfrm>
        </p:spPr>
        <p:txBody>
          <a:bodyPr/>
          <a:lstStyle/>
          <a:p>
            <a:pPr algn="l">
              <a:defRPr/>
            </a:pPr>
            <a:r>
              <a:rPr lang="fr-BE" dirty="0" smtClean="0"/>
              <a:t>Team-NB-MD-Survey-2017</a:t>
            </a:r>
            <a:endParaRPr lang="fr-BE" dirty="0"/>
          </a:p>
        </p:txBody>
      </p:sp>
      <p:graphicFrame>
        <p:nvGraphicFramePr>
          <p:cNvPr id="8" name="Graphique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39579029"/>
              </p:ext>
            </p:extLst>
          </p:nvPr>
        </p:nvGraphicFramePr>
        <p:xfrm>
          <a:off x="323529" y="2348881"/>
          <a:ext cx="8568952" cy="41044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47916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Medical </a:t>
            </a:r>
            <a:r>
              <a:rPr lang="fr-BE" dirty="0" err="1"/>
              <a:t>Device</a:t>
            </a:r>
            <a:r>
              <a:rPr lang="fr-BE" dirty="0"/>
              <a:t> Survey </a:t>
            </a:r>
            <a:r>
              <a:rPr lang="fr-BE" dirty="0" smtClean="0"/>
              <a:t>2017</a:t>
            </a:r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58F54B-0887-4380-983C-2EF516866BF6}" type="slidenum">
              <a:rPr lang="fr-BE" smtClean="0"/>
              <a:pPr>
                <a:defRPr/>
              </a:pPr>
              <a:t>4</a:t>
            </a:fld>
            <a:endParaRPr lang="fr-BE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fr-BE" dirty="0" smtClean="0"/>
              <a:t>Distribution </a:t>
            </a:r>
            <a:r>
              <a:rPr lang="fr-BE" dirty="0" err="1"/>
              <a:t>between</a:t>
            </a:r>
            <a:r>
              <a:rPr lang="fr-BE" dirty="0"/>
              <a:t> </a:t>
            </a:r>
            <a:r>
              <a:rPr lang="fr-BE" dirty="0" err="1"/>
              <a:t>different</a:t>
            </a:r>
            <a:r>
              <a:rPr lang="fr-BE" dirty="0"/>
              <a:t> directives</a:t>
            </a:r>
          </a:p>
          <a:p>
            <a:endParaRPr lang="fr-BE" dirty="0"/>
          </a:p>
        </p:txBody>
      </p:sp>
      <p:sp>
        <p:nvSpPr>
          <p:cNvPr id="9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457200" y="6453335"/>
            <a:ext cx="2895600" cy="268139"/>
          </a:xfrm>
        </p:spPr>
        <p:txBody>
          <a:bodyPr/>
          <a:lstStyle/>
          <a:p>
            <a:pPr algn="l">
              <a:defRPr/>
            </a:pPr>
            <a:r>
              <a:rPr lang="fr-BE" dirty="0" smtClean="0"/>
              <a:t>Team-NB-MD-Survey-2017</a:t>
            </a:r>
            <a:endParaRPr lang="fr-BE" dirty="0"/>
          </a:p>
        </p:txBody>
      </p:sp>
      <p:graphicFrame>
        <p:nvGraphicFramePr>
          <p:cNvPr id="8" name="Graphique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62050140"/>
              </p:ext>
            </p:extLst>
          </p:nvPr>
        </p:nvGraphicFramePr>
        <p:xfrm>
          <a:off x="899592" y="2132856"/>
          <a:ext cx="7632848" cy="43204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22098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Medical </a:t>
            </a:r>
            <a:r>
              <a:rPr lang="fr-BE" dirty="0" err="1"/>
              <a:t>Device</a:t>
            </a:r>
            <a:r>
              <a:rPr lang="fr-BE" dirty="0"/>
              <a:t> Survey </a:t>
            </a:r>
            <a:r>
              <a:rPr lang="fr-BE" dirty="0" smtClean="0"/>
              <a:t>2017</a:t>
            </a:r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58F54B-0887-4380-983C-2EF516866BF6}" type="slidenum">
              <a:rPr lang="fr-BE" smtClean="0"/>
              <a:pPr>
                <a:defRPr/>
              </a:pPr>
              <a:t>5</a:t>
            </a:fld>
            <a:endParaRPr lang="fr-BE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dirty="0" smtClean="0"/>
              <a:t>Distribution </a:t>
            </a:r>
            <a:r>
              <a:rPr lang="en-US" dirty="0"/>
              <a:t>between different conformity assessment modules under AIMDD</a:t>
            </a:r>
          </a:p>
          <a:p>
            <a:pPr marL="0" indent="0">
              <a:buNone/>
            </a:pPr>
            <a:endParaRPr lang="fr-BE" dirty="0"/>
          </a:p>
          <a:p>
            <a:pPr marL="0" indent="0">
              <a:buNone/>
            </a:pPr>
            <a:endParaRPr lang="fr-BE" dirty="0"/>
          </a:p>
        </p:txBody>
      </p:sp>
      <p:sp>
        <p:nvSpPr>
          <p:cNvPr id="10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457200" y="6453335"/>
            <a:ext cx="2895600" cy="268139"/>
          </a:xfrm>
        </p:spPr>
        <p:txBody>
          <a:bodyPr/>
          <a:lstStyle/>
          <a:p>
            <a:pPr algn="l">
              <a:defRPr/>
            </a:pPr>
            <a:r>
              <a:rPr lang="fr-BE" dirty="0" smtClean="0"/>
              <a:t>Team-NB-MD-Survey-2017</a:t>
            </a:r>
            <a:endParaRPr lang="fr-BE" dirty="0"/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20325019"/>
              </p:ext>
            </p:extLst>
          </p:nvPr>
        </p:nvGraphicFramePr>
        <p:xfrm>
          <a:off x="899592" y="2531444"/>
          <a:ext cx="7560840" cy="38498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62454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Medical </a:t>
            </a:r>
            <a:r>
              <a:rPr lang="fr-BE" dirty="0" err="1"/>
              <a:t>Device</a:t>
            </a:r>
            <a:r>
              <a:rPr lang="fr-BE" dirty="0"/>
              <a:t> Survey </a:t>
            </a:r>
            <a:r>
              <a:rPr lang="fr-BE" dirty="0" smtClean="0"/>
              <a:t>2017</a:t>
            </a:r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58F54B-0887-4380-983C-2EF516866BF6}" type="slidenum">
              <a:rPr lang="fr-BE" smtClean="0"/>
              <a:pPr>
                <a:defRPr/>
              </a:pPr>
              <a:t>6</a:t>
            </a:fld>
            <a:endParaRPr lang="fr-BE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dirty="0" smtClean="0"/>
              <a:t>Distribution </a:t>
            </a:r>
            <a:r>
              <a:rPr lang="en-US" dirty="0"/>
              <a:t>between different conformity assessment modules under </a:t>
            </a:r>
            <a:r>
              <a:rPr lang="en-US" dirty="0" smtClean="0"/>
              <a:t>MDD</a:t>
            </a:r>
            <a:endParaRPr lang="en-US" dirty="0"/>
          </a:p>
          <a:p>
            <a:pPr marL="0" indent="0">
              <a:buNone/>
            </a:pPr>
            <a:endParaRPr lang="fr-BE" dirty="0"/>
          </a:p>
        </p:txBody>
      </p:sp>
      <p:sp>
        <p:nvSpPr>
          <p:cNvPr id="12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457200" y="6453335"/>
            <a:ext cx="2895600" cy="268139"/>
          </a:xfrm>
        </p:spPr>
        <p:txBody>
          <a:bodyPr/>
          <a:lstStyle/>
          <a:p>
            <a:pPr algn="l">
              <a:defRPr/>
            </a:pPr>
            <a:r>
              <a:rPr lang="fr-BE" dirty="0" smtClean="0"/>
              <a:t>Team-NB-MD-Survey-2017</a:t>
            </a:r>
            <a:endParaRPr lang="fr-BE" dirty="0"/>
          </a:p>
        </p:txBody>
      </p:sp>
      <p:graphicFrame>
        <p:nvGraphicFramePr>
          <p:cNvPr id="8" name="Graphique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38465937"/>
              </p:ext>
            </p:extLst>
          </p:nvPr>
        </p:nvGraphicFramePr>
        <p:xfrm>
          <a:off x="899592" y="2531444"/>
          <a:ext cx="7704856" cy="39218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18822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Medical </a:t>
            </a:r>
            <a:r>
              <a:rPr lang="fr-BE" dirty="0" err="1"/>
              <a:t>Device</a:t>
            </a:r>
            <a:r>
              <a:rPr lang="fr-BE" dirty="0"/>
              <a:t> Survey </a:t>
            </a:r>
            <a:r>
              <a:rPr lang="fr-BE" dirty="0" smtClean="0"/>
              <a:t>2017</a:t>
            </a:r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58F54B-0887-4380-983C-2EF516866BF6}" type="slidenum">
              <a:rPr lang="fr-BE" smtClean="0"/>
              <a:pPr>
                <a:defRPr/>
              </a:pPr>
              <a:t>7</a:t>
            </a:fld>
            <a:endParaRPr lang="fr-BE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dirty="0" smtClean="0"/>
              <a:t>Distribution </a:t>
            </a:r>
            <a:r>
              <a:rPr lang="en-US" dirty="0"/>
              <a:t>between different conformity assessment modules under </a:t>
            </a:r>
            <a:r>
              <a:rPr lang="en-US" dirty="0" smtClean="0"/>
              <a:t>IVDD</a:t>
            </a:r>
            <a:endParaRPr lang="en-US" dirty="0"/>
          </a:p>
          <a:p>
            <a:pPr marL="0" indent="0">
              <a:buNone/>
            </a:pPr>
            <a:endParaRPr lang="fr-BE" dirty="0"/>
          </a:p>
        </p:txBody>
      </p:sp>
      <p:sp>
        <p:nvSpPr>
          <p:cNvPr id="10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457200" y="6453335"/>
            <a:ext cx="2895600" cy="268139"/>
          </a:xfrm>
        </p:spPr>
        <p:txBody>
          <a:bodyPr/>
          <a:lstStyle/>
          <a:p>
            <a:pPr algn="l">
              <a:defRPr/>
            </a:pPr>
            <a:r>
              <a:rPr lang="fr-BE" dirty="0" smtClean="0"/>
              <a:t>Team-NB-MD-Survey-2017</a:t>
            </a:r>
            <a:endParaRPr lang="fr-BE" dirty="0"/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5761643"/>
              </p:ext>
            </p:extLst>
          </p:nvPr>
        </p:nvGraphicFramePr>
        <p:xfrm>
          <a:off x="971600" y="2531444"/>
          <a:ext cx="7416824" cy="37778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47313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Medical </a:t>
            </a:r>
            <a:r>
              <a:rPr lang="fr-BE" dirty="0" err="1"/>
              <a:t>Device</a:t>
            </a:r>
            <a:r>
              <a:rPr lang="fr-BE" dirty="0"/>
              <a:t> Survey </a:t>
            </a:r>
            <a:r>
              <a:rPr lang="fr-BE" dirty="0" smtClean="0"/>
              <a:t>2017</a:t>
            </a:r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58F54B-0887-4380-983C-2EF516866BF6}" type="slidenum">
              <a:rPr lang="fr-BE" smtClean="0"/>
              <a:pPr>
                <a:defRPr/>
              </a:pPr>
              <a:t>8</a:t>
            </a:fld>
            <a:endParaRPr lang="fr-BE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dirty="0" smtClean="0"/>
              <a:t>New certificates issued in 2017</a:t>
            </a:r>
            <a:endParaRPr lang="fr-BE" dirty="0"/>
          </a:p>
        </p:txBody>
      </p:sp>
      <p:sp>
        <p:nvSpPr>
          <p:cNvPr id="10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457200" y="6453335"/>
            <a:ext cx="2895600" cy="268139"/>
          </a:xfrm>
        </p:spPr>
        <p:txBody>
          <a:bodyPr/>
          <a:lstStyle/>
          <a:p>
            <a:pPr algn="l">
              <a:defRPr/>
            </a:pPr>
            <a:r>
              <a:rPr lang="fr-BE" dirty="0" smtClean="0"/>
              <a:t>Team-NB-MD-Survey-2017</a:t>
            </a:r>
            <a:endParaRPr lang="fr-BE" dirty="0"/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68833345"/>
              </p:ext>
            </p:extLst>
          </p:nvPr>
        </p:nvGraphicFramePr>
        <p:xfrm>
          <a:off x="899592" y="2000250"/>
          <a:ext cx="7704856" cy="43090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08379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Medical </a:t>
            </a:r>
            <a:r>
              <a:rPr lang="fr-BE" dirty="0" err="1"/>
              <a:t>Device</a:t>
            </a:r>
            <a:r>
              <a:rPr lang="fr-BE" dirty="0"/>
              <a:t> Survey </a:t>
            </a:r>
            <a:r>
              <a:rPr lang="fr-BE" dirty="0" smtClean="0"/>
              <a:t>2017</a:t>
            </a:r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58F54B-0887-4380-983C-2EF516866BF6}" type="slidenum">
              <a:rPr lang="fr-BE" smtClean="0"/>
              <a:pPr>
                <a:defRPr/>
              </a:pPr>
              <a:t>9</a:t>
            </a:fld>
            <a:endParaRPr lang="fr-BE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half" idx="1"/>
          </p:nvPr>
        </p:nvSpPr>
        <p:spPr>
          <a:xfrm>
            <a:off x="899592" y="1600201"/>
            <a:ext cx="8136904" cy="748680"/>
          </a:xfrm>
        </p:spPr>
        <p:txBody>
          <a:bodyPr/>
          <a:lstStyle/>
          <a:p>
            <a:r>
              <a:rPr lang="en-US" dirty="0" smtClean="0"/>
              <a:t>New CE certificates issued from 2010 to 2017</a:t>
            </a:r>
            <a:endParaRPr lang="fr-BE" dirty="0"/>
          </a:p>
        </p:txBody>
      </p:sp>
      <p:sp>
        <p:nvSpPr>
          <p:cNvPr id="9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457200" y="6453335"/>
            <a:ext cx="2895600" cy="268139"/>
          </a:xfrm>
        </p:spPr>
        <p:txBody>
          <a:bodyPr/>
          <a:lstStyle/>
          <a:p>
            <a:pPr algn="l">
              <a:defRPr/>
            </a:pPr>
            <a:r>
              <a:rPr lang="fr-BE" dirty="0" smtClean="0"/>
              <a:t>Team-NB-MD-Survey-2017</a:t>
            </a:r>
            <a:endParaRPr lang="fr-BE" dirty="0"/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2517903"/>
              </p:ext>
            </p:extLst>
          </p:nvPr>
        </p:nvGraphicFramePr>
        <p:xfrm>
          <a:off x="1043608" y="1756172"/>
          <a:ext cx="7416823" cy="46251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13579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3665</TotalTime>
  <Words>370</Words>
  <Application>Microsoft Office PowerPoint</Application>
  <PresentationFormat>Affichage à l'écran (4:3)</PresentationFormat>
  <Paragraphs>122</Paragraphs>
  <Slides>22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22</vt:i4>
      </vt:variant>
    </vt:vector>
  </HeadingPairs>
  <TitlesOfParts>
    <vt:vector size="27" baseType="lpstr">
      <vt:lpstr>Arial</vt:lpstr>
      <vt:lpstr>Calibri</vt:lpstr>
      <vt:lpstr>Wingdings</vt:lpstr>
      <vt:lpstr>1_Modèle par défaut</vt:lpstr>
      <vt:lpstr>Modèle par défaut</vt:lpstr>
      <vt:lpstr>Medical Device Survey 2017  Data from all members - 24 NBs </vt:lpstr>
      <vt:lpstr>Medical Device Survey 2017</vt:lpstr>
      <vt:lpstr>Medical Device Survey 2017</vt:lpstr>
      <vt:lpstr>Medical Device Survey 2017</vt:lpstr>
      <vt:lpstr>Medical Device Survey 2017</vt:lpstr>
      <vt:lpstr>Medical Device Survey 2017</vt:lpstr>
      <vt:lpstr>Medical Device Survey 2017</vt:lpstr>
      <vt:lpstr>Medical Device Survey 2017</vt:lpstr>
      <vt:lpstr>Medical Device Survey 2017</vt:lpstr>
      <vt:lpstr>Medical Device Survey 2017</vt:lpstr>
      <vt:lpstr>Medical Device Survey 2017</vt:lpstr>
      <vt:lpstr>Medical Device Survey 2017</vt:lpstr>
      <vt:lpstr>Medical Device Survey 2017</vt:lpstr>
      <vt:lpstr>Medical Device Survey 2017</vt:lpstr>
      <vt:lpstr>Medical Device Survey 2017</vt:lpstr>
      <vt:lpstr>Medical Device Survey 2017</vt:lpstr>
      <vt:lpstr>Medical Device Survey 2017</vt:lpstr>
      <vt:lpstr>Medical Device Survey 2017</vt:lpstr>
      <vt:lpstr>Medical Device Survey 2017</vt:lpstr>
      <vt:lpstr>Medical Device Survey 2017</vt:lpstr>
      <vt:lpstr>Medical Device Survey 2017</vt:lpstr>
      <vt:lpstr>Members</vt:lpstr>
    </vt:vector>
  </TitlesOfParts>
  <Company>QUASYS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ADir</dc:creator>
  <cp:lastModifiedBy>CSO</cp:lastModifiedBy>
  <cp:revision>569</cp:revision>
  <cp:lastPrinted>2016-04-08T09:33:56Z</cp:lastPrinted>
  <dcterms:created xsi:type="dcterms:W3CDTF">2003-11-17T09:11:45Z</dcterms:created>
  <dcterms:modified xsi:type="dcterms:W3CDTF">2018-04-26T07:10:36Z</dcterms:modified>
</cp:coreProperties>
</file>