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1"/>
  </p:sldMasterIdLst>
  <p:notesMasterIdLst>
    <p:notesMasterId r:id="rId14"/>
  </p:notesMasterIdLst>
  <p:handoutMasterIdLst>
    <p:handoutMasterId r:id="rId15"/>
  </p:handoutMasterIdLst>
  <p:sldIdLst>
    <p:sldId id="393" r:id="rId2"/>
    <p:sldId id="421" r:id="rId3"/>
    <p:sldId id="417" r:id="rId4"/>
    <p:sldId id="423" r:id="rId5"/>
    <p:sldId id="401" r:id="rId6"/>
    <p:sldId id="411" r:id="rId7"/>
    <p:sldId id="412" r:id="rId8"/>
    <p:sldId id="413" r:id="rId9"/>
    <p:sldId id="418" r:id="rId10"/>
    <p:sldId id="420" r:id="rId11"/>
    <p:sldId id="422" r:id="rId12"/>
    <p:sldId id="424" r:id="rId13"/>
  </p:sldIdLst>
  <p:sldSz cx="12192000" cy="6858000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66"/>
    <a:srgbClr val="FBFEAF"/>
    <a:srgbClr val="FFFFFF"/>
    <a:srgbClr val="0000CB"/>
    <a:srgbClr val="003399"/>
    <a:srgbClr val="000000"/>
    <a:srgbClr val="A5AEB5"/>
    <a:srgbClr val="9DF8FD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5" autoAdjust="0"/>
    <p:restoredTop sz="94206" autoAdjust="0"/>
  </p:normalViewPr>
  <p:slideViewPr>
    <p:cSldViewPr>
      <p:cViewPr varScale="1">
        <p:scale>
          <a:sx n="77" d="100"/>
          <a:sy n="77" d="100"/>
        </p:scale>
        <p:origin x="78" y="6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195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-5544"/>
    </p:cViewPr>
  </p:sorterViewPr>
  <p:notesViewPr>
    <p:cSldViewPr>
      <p:cViewPr varScale="1">
        <p:scale>
          <a:sx n="55" d="100"/>
          <a:sy n="55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DCEFAA-7BD6-4282-9A18-89F9504BC4BC}" type="datetimeFigureOut">
              <a:rPr lang="fr-BE" smtClean="0"/>
              <a:t>24-02-26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BE"/>
              <a:t>MDCG-September 24th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83CB2-570F-49BF-B36F-6C54FBF52DE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585471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4538"/>
            <a:ext cx="6615112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715153"/>
            <a:ext cx="533527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MDCG-September 24th 2018</a:t>
            </a:r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428583"/>
            <a:ext cx="2889938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defRPr/>
            </a:pPr>
            <a:fld id="{5B120DFA-430E-4EF0-8681-144B4F8108C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27614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120DFA-430E-4EF0-8681-144B4F8108CA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MDCG-September 24th 2018</a:t>
            </a:r>
          </a:p>
        </p:txBody>
      </p:sp>
    </p:spTree>
    <p:extLst>
      <p:ext uri="{BB962C8B-B14F-4D97-AF65-F5344CB8AC3E}">
        <p14:creationId xmlns:p14="http://schemas.microsoft.com/office/powerpoint/2010/main" val="394997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MDCG-September 24th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120DFA-430E-4EF0-8681-144B4F8108CA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397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MDCG-September 24th 2018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120DFA-430E-4EF0-8681-144B4F8108CA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62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109937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82000">
                <a:srgbClr val="E7F0F9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7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624418" y="1196753"/>
            <a:ext cx="11040533" cy="511197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0070C0"/>
              </a:buClr>
              <a:buFont typeface="Wingdings" panose="05000000000000000000" pitchFamily="2" charset="2"/>
              <a:buChar char="v"/>
              <a:defRPr sz="2800" b="1" u="none" baseline="0">
                <a:solidFill>
                  <a:srgbClr val="000099"/>
                </a:solidFill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Calibri" panose="020F0502020204030204" pitchFamily="34" charset="0"/>
              </a:defRPr>
            </a:lvl1pPr>
            <a:lvl2pPr marL="742950" indent="-285750">
              <a:buClr>
                <a:srgbClr val="0070C0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>
              <a:buClr>
                <a:srgbClr val="0070C0"/>
              </a:buClr>
              <a:buFont typeface="Calibri" panose="020F0502020204030204" pitchFamily="34" charset="0"/>
              <a:buChar char="●"/>
              <a:defRPr sz="2000" b="0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431925" indent="-171450">
              <a:buClr>
                <a:srgbClr val="0070C0"/>
              </a:buClr>
              <a:buFont typeface="Courier New" pitchFamily="49" charset="0"/>
              <a:buChar char="o"/>
              <a:tabLst>
                <a:tab pos="1431925" algn="l"/>
              </a:tabLst>
              <a:defRPr sz="1600" b="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>
              <a:buClr>
                <a:srgbClr val="FF46E6"/>
              </a:buClr>
              <a:defRPr>
                <a:solidFill>
                  <a:srgbClr val="000099"/>
                </a:solidFill>
              </a:defRPr>
            </a:lvl5pPr>
          </a:lstStyle>
          <a:p>
            <a:pPr lvl="0"/>
            <a:r>
              <a:rPr lang="fr-FR" dirty="0"/>
              <a:t>(28) Titre</a:t>
            </a:r>
          </a:p>
          <a:p>
            <a:pPr lvl="1"/>
            <a:r>
              <a:rPr lang="fr-FR" dirty="0"/>
              <a:t>(24) Sous-titre 1</a:t>
            </a:r>
          </a:p>
          <a:p>
            <a:pPr lvl="2"/>
            <a:r>
              <a:rPr lang="fr-FR" dirty="0"/>
              <a:t>(20) Sous-titre 2</a:t>
            </a:r>
          </a:p>
          <a:p>
            <a:pPr lvl="3"/>
            <a:r>
              <a:rPr lang="fr-FR" dirty="0"/>
              <a:t>(16) Sous-titre 3</a:t>
            </a:r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667792" y="188640"/>
            <a:ext cx="9984165" cy="864096"/>
          </a:xfrm>
          <a:prstGeom prst="rect">
            <a:avLst/>
          </a:prstGeom>
        </p:spPr>
        <p:txBody>
          <a:bodyPr/>
          <a:lstStyle>
            <a:lvl1pPr algn="ctr">
              <a:defRPr lang="fr-FR" sz="3600" b="1" u="sng" kern="0" smtClean="0">
                <a:solidFill>
                  <a:srgbClr val="000099"/>
                </a:solidFill>
                <a:effectLst/>
                <a:uFill>
                  <a:solidFill>
                    <a:srgbClr val="FFFF00"/>
                  </a:solidFill>
                </a:uFill>
                <a:latin typeface="Calibri" panose="020F0502020204030204" pitchFamily="34" charset="0"/>
              </a:defRPr>
            </a:lvl1pPr>
          </a:lstStyle>
          <a:p>
            <a:r>
              <a:rPr lang="fr-FR" dirty="0"/>
              <a:t>Cliquez pour ajouter un titre</a:t>
            </a:r>
            <a:endParaRPr lang="fr-BE" dirty="0"/>
          </a:p>
        </p:txBody>
      </p:sp>
      <p:pic>
        <p:nvPicPr>
          <p:cNvPr id="2" name="Picture 18">
            <a:extLst>
              <a:ext uri="{FF2B5EF4-FFF2-40B4-BE49-F238E27FC236}">
                <a16:creationId xmlns:a16="http://schemas.microsoft.com/office/drawing/2014/main" id="{87401BE3-6562-E5F3-5447-6AA94656F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22" y="17918"/>
            <a:ext cx="1114112" cy="10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3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401472" y="6492876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8F54B-0887-4380-983C-2EF516866BF6}" type="slidenum">
              <a:rPr lang="fr-BE"/>
              <a:pPr>
                <a:defRPr/>
              </a:pPr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750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70670-ACA7-4564-91C0-121805798B89}" type="datetimeFigureOut">
              <a:rPr lang="fr-BE" smtClean="0"/>
              <a:t>24-02-26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78D77CE-5EF7-5788-0821-F50F904A6E5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0" y="6511862"/>
            <a:ext cx="12192000" cy="3461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57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B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rgbClr val="0000C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99"/>
                </a:solidFill>
                <a:latin typeface="+mn-lt"/>
              </a:rPr>
              <a:t>Copyright </a:t>
            </a:r>
            <a:r>
              <a:rPr lang="fr-BE" b="1" i="0" dirty="0">
                <a:solidFill>
                  <a:srgbClr val="000099"/>
                </a:solidFill>
                <a:effectLst/>
                <a:latin typeface="Poppins" panose="020B0502040204020203" pitchFamily="2" charset="0"/>
              </a:rPr>
              <a:t>© </a:t>
            </a:r>
            <a:r>
              <a:rPr lang="fr-BE" b="0" i="0" dirty="0">
                <a:solidFill>
                  <a:srgbClr val="000099"/>
                </a:solidFill>
                <a:effectLst/>
                <a:latin typeface="+mn-lt"/>
              </a:rPr>
              <a:t>Team-NB</a:t>
            </a:r>
            <a:r>
              <a:rPr lang="fr-BE" b="1" i="0" dirty="0">
                <a:solidFill>
                  <a:srgbClr val="000099"/>
                </a:solidFill>
                <a:effectLst/>
                <a:latin typeface="Poppins" panose="020B0502040204020203" pitchFamily="2" charset="0"/>
              </a:rPr>
              <a:t> 			                           	</a:t>
            </a:r>
            <a:r>
              <a:rPr lang="fr-FR" dirty="0">
                <a:solidFill>
                  <a:srgbClr val="000099"/>
                </a:solidFill>
                <a:latin typeface="+mn-lt"/>
              </a:rPr>
              <a:t>Team-NB</a:t>
            </a:r>
            <a:r>
              <a:rPr lang="fr-FR" baseline="0" dirty="0">
                <a:solidFill>
                  <a:srgbClr val="000099"/>
                </a:solidFill>
                <a:latin typeface="+mn-lt"/>
              </a:rPr>
              <a:t> Web </a:t>
            </a:r>
            <a:r>
              <a:rPr lang="fr-FR" baseline="0" dirty="0" err="1">
                <a:solidFill>
                  <a:srgbClr val="000099"/>
                </a:solidFill>
                <a:latin typeface="+mn-lt"/>
              </a:rPr>
              <a:t>Presentation</a:t>
            </a:r>
            <a:r>
              <a:rPr lang="fr-FR" baseline="0" dirty="0">
                <a:solidFill>
                  <a:srgbClr val="000099"/>
                </a:solidFill>
                <a:latin typeface="+mn-lt"/>
              </a:rPr>
              <a:t> 2026</a:t>
            </a:r>
            <a:endParaRPr lang="fr-FR" dirty="0">
              <a:solidFill>
                <a:srgbClr val="000099"/>
              </a:solidFill>
              <a:latin typeface="+mn-lt"/>
            </a:endParaRPr>
          </a:p>
          <a:p>
            <a:pPr algn="l">
              <a:defRPr/>
            </a:pPr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8676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hyperlink" Target="http://www.team-nb.org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jpeg"/><Relationship Id="rId18" Type="http://schemas.openxmlformats.org/officeDocument/2006/relationships/image" Target="../media/image43.jpeg"/><Relationship Id="rId26" Type="http://schemas.openxmlformats.org/officeDocument/2006/relationships/image" Target="../media/image51.jpeg"/><Relationship Id="rId21" Type="http://schemas.openxmlformats.org/officeDocument/2006/relationships/image" Target="../media/image46.png"/><Relationship Id="rId34" Type="http://schemas.openxmlformats.org/officeDocument/2006/relationships/image" Target="../media/image59.jp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5" Type="http://schemas.openxmlformats.org/officeDocument/2006/relationships/image" Target="../media/image50.pn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24" Type="http://schemas.openxmlformats.org/officeDocument/2006/relationships/image" Target="../media/image49.jpe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28" Type="http://schemas.openxmlformats.org/officeDocument/2006/relationships/image" Target="../media/image53.png"/><Relationship Id="rId36" Type="http://schemas.openxmlformats.org/officeDocument/2006/relationships/image" Target="../media/image61.png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31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jpeg"/><Relationship Id="rId30" Type="http://schemas.openxmlformats.org/officeDocument/2006/relationships/image" Target="../media/image55.png"/><Relationship Id="rId35" Type="http://schemas.openxmlformats.org/officeDocument/2006/relationships/image" Target="../media/image60.jpeg"/><Relationship Id="rId8" Type="http://schemas.openxmlformats.org/officeDocument/2006/relationships/image" Target="../media/image33.png"/><Relationship Id="rId3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6"/>
          <p:cNvSpPr txBox="1">
            <a:spLocks/>
          </p:cNvSpPr>
          <p:nvPr/>
        </p:nvSpPr>
        <p:spPr bwMode="auto">
          <a:xfrm>
            <a:off x="0" y="6539246"/>
            <a:ext cx="12192000" cy="3461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chemeClr val="accent1">
                  <a:lumMod val="45000"/>
                  <a:lumOff val="55000"/>
                </a:schemeClr>
              </a:gs>
              <a:gs pos="57000">
                <a:schemeClr val="accent1">
                  <a:lumMod val="45000"/>
                  <a:lumOff val="55000"/>
                </a:schemeClr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r-BE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 baseline="0">
                <a:solidFill>
                  <a:srgbClr val="0000C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99"/>
                </a:solidFill>
                <a:latin typeface="+mn-lt"/>
              </a:rPr>
              <a:t>Copyright </a:t>
            </a:r>
            <a:r>
              <a:rPr lang="fr-BE" b="1" i="0" dirty="0">
                <a:solidFill>
                  <a:srgbClr val="000099"/>
                </a:solidFill>
                <a:effectLst/>
                <a:latin typeface="Poppins" panose="020B0502040204020203" pitchFamily="2" charset="0"/>
              </a:rPr>
              <a:t>© </a:t>
            </a:r>
            <a:r>
              <a:rPr lang="fr-BE" b="0" i="0" dirty="0">
                <a:solidFill>
                  <a:srgbClr val="000099"/>
                </a:solidFill>
                <a:effectLst/>
                <a:latin typeface="+mn-lt"/>
              </a:rPr>
              <a:t>Team-NB</a:t>
            </a:r>
            <a:r>
              <a:rPr lang="fr-BE" b="1" i="0" dirty="0">
                <a:solidFill>
                  <a:srgbClr val="000099"/>
                </a:solidFill>
                <a:effectLst/>
                <a:latin typeface="Poppins" panose="020B0502040204020203" pitchFamily="2" charset="0"/>
              </a:rPr>
              <a:t> 		                                                 	</a:t>
            </a:r>
            <a:r>
              <a:rPr lang="fr-FR" dirty="0">
                <a:solidFill>
                  <a:srgbClr val="000099"/>
                </a:solidFill>
                <a:latin typeface="+mn-lt"/>
              </a:rPr>
              <a:t>Team-NB</a:t>
            </a:r>
            <a:r>
              <a:rPr lang="fr-FR" baseline="0" dirty="0">
                <a:solidFill>
                  <a:srgbClr val="000099"/>
                </a:solidFill>
                <a:latin typeface="+mn-lt"/>
              </a:rPr>
              <a:t> Web </a:t>
            </a:r>
            <a:r>
              <a:rPr lang="fr-FR" baseline="0" dirty="0" err="1">
                <a:solidFill>
                  <a:srgbClr val="000099"/>
                </a:solidFill>
                <a:latin typeface="+mn-lt"/>
              </a:rPr>
              <a:t>Presentation</a:t>
            </a:r>
            <a:r>
              <a:rPr lang="fr-FR" baseline="0" dirty="0">
                <a:solidFill>
                  <a:srgbClr val="000099"/>
                </a:solidFill>
                <a:latin typeface="+mn-lt"/>
              </a:rPr>
              <a:t> 2025</a:t>
            </a:r>
            <a:endParaRPr lang="fr-FR" dirty="0">
              <a:solidFill>
                <a:srgbClr val="000099"/>
              </a:solidFill>
              <a:latin typeface="+mn-lt"/>
            </a:endParaRPr>
          </a:p>
          <a:p>
            <a:pPr algn="l">
              <a:defRPr/>
            </a:pPr>
            <a:endParaRPr lang="fr-FR" dirty="0"/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48" y="190384"/>
            <a:ext cx="25463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1777563" y="2494640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66"/>
                </a:solidFill>
                <a:latin typeface="Calibri" panose="020F0502020204030204" pitchFamily="34" charset="0"/>
              </a:rPr>
              <a:t>T</a:t>
            </a:r>
            <a:r>
              <a:rPr lang="en-US" sz="1800" dirty="0">
                <a:solidFill>
                  <a:srgbClr val="000066"/>
                </a:solidFill>
                <a:latin typeface="Calibri" panose="020F0502020204030204" pitchFamily="34" charset="0"/>
              </a:rPr>
              <a:t>he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rgbClr val="000099"/>
                </a:solidFill>
                <a:latin typeface="Calibri" panose="020F0502020204030204" pitchFamily="34" charset="0"/>
              </a:rPr>
              <a:t>E</a:t>
            </a:r>
            <a:r>
              <a:rPr lang="en-US" sz="1800" dirty="0">
                <a:solidFill>
                  <a:srgbClr val="000099"/>
                </a:solidFill>
                <a:latin typeface="Calibri" panose="020F0502020204030204" pitchFamily="34" charset="0"/>
              </a:rPr>
              <a:t>uropean </a:t>
            </a:r>
            <a:r>
              <a:rPr lang="en-US" sz="1800" b="1" dirty="0">
                <a:solidFill>
                  <a:srgbClr val="000066"/>
                </a:solidFill>
                <a:latin typeface="Calibri" panose="020F0502020204030204" pitchFamily="34" charset="0"/>
              </a:rPr>
              <a:t>A</a:t>
            </a:r>
            <a:r>
              <a:rPr lang="en-US" sz="1800" dirty="0">
                <a:solidFill>
                  <a:srgbClr val="000066"/>
                </a:solidFill>
                <a:latin typeface="Calibri" panose="020F0502020204030204" pitchFamily="34" charset="0"/>
              </a:rPr>
              <a:t>ssociation of </a:t>
            </a:r>
            <a:r>
              <a:rPr lang="en-US" sz="1800" b="1" dirty="0">
                <a:solidFill>
                  <a:srgbClr val="000066"/>
                </a:solidFill>
                <a:latin typeface="Calibri" panose="020F0502020204030204" pitchFamily="34" charset="0"/>
              </a:rPr>
              <a:t>M</a:t>
            </a:r>
            <a:r>
              <a:rPr lang="en-US" sz="1800" dirty="0">
                <a:solidFill>
                  <a:srgbClr val="000066"/>
                </a:solidFill>
                <a:latin typeface="Calibri" panose="020F0502020204030204" pitchFamily="34" charset="0"/>
              </a:rPr>
              <a:t>edical devices</a:t>
            </a:r>
            <a:endParaRPr lang="fr-BE" sz="1800" dirty="0">
              <a:solidFill>
                <a:srgbClr val="000066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1800" b="1" dirty="0">
                <a:solidFill>
                  <a:srgbClr val="000066"/>
                </a:solidFill>
                <a:latin typeface="Calibri" panose="020F0502020204030204" pitchFamily="34" charset="0"/>
              </a:rPr>
              <a:t>N</a:t>
            </a:r>
            <a:r>
              <a:rPr lang="en-US" sz="1800" dirty="0">
                <a:solidFill>
                  <a:srgbClr val="000066"/>
                </a:solidFill>
                <a:latin typeface="Calibri" panose="020F0502020204030204" pitchFamily="34" charset="0"/>
              </a:rPr>
              <a:t>otified </a:t>
            </a:r>
            <a:r>
              <a:rPr lang="en-US" sz="1800" b="1" dirty="0">
                <a:solidFill>
                  <a:srgbClr val="000066"/>
                </a:solidFill>
                <a:latin typeface="Calibri" panose="020F0502020204030204" pitchFamily="34" charset="0"/>
              </a:rPr>
              <a:t>B</a:t>
            </a:r>
            <a:r>
              <a:rPr lang="en-US" sz="1800" dirty="0">
                <a:solidFill>
                  <a:srgbClr val="000066"/>
                </a:solidFill>
                <a:latin typeface="Calibri" panose="020F0502020204030204" pitchFamily="34" charset="0"/>
              </a:rPr>
              <a:t>odies</a:t>
            </a:r>
          </a:p>
        </p:txBody>
      </p:sp>
      <p:sp useBgFill="1">
        <p:nvSpPr>
          <p:cNvPr id="10" name="Rectangle 9"/>
          <p:cNvSpPr/>
          <p:nvPr/>
        </p:nvSpPr>
        <p:spPr>
          <a:xfrm>
            <a:off x="9192344" y="0"/>
            <a:ext cx="1475656" cy="980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Sous-titre 8"/>
          <p:cNvSpPr txBox="1">
            <a:spLocks/>
          </p:cNvSpPr>
          <p:nvPr/>
        </p:nvSpPr>
        <p:spPr>
          <a:xfrm>
            <a:off x="2029591" y="3781308"/>
            <a:ext cx="7776864" cy="65580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fr-FR" sz="4000" b="1" dirty="0">
                <a:solidFill>
                  <a:srgbClr val="000099"/>
                </a:solidFill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Calibri" panose="020F0502020204030204" pitchFamily="34" charset="0"/>
              </a:rPr>
              <a:t>Web Site - </a:t>
            </a:r>
            <a:r>
              <a:rPr lang="fr-FR" sz="4000" b="1" dirty="0" err="1">
                <a:solidFill>
                  <a:srgbClr val="000099"/>
                </a:solidFill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Calibri" panose="020F0502020204030204" pitchFamily="34" charset="0"/>
              </a:rPr>
              <a:t>Presentation</a:t>
            </a:r>
            <a:endParaRPr lang="fr-FR" sz="4000" b="1" dirty="0">
              <a:solidFill>
                <a:srgbClr val="000099"/>
              </a:solidFill>
              <a:uFill>
                <a:solidFill>
                  <a:schemeClr val="accent5">
                    <a:lumMod val="50000"/>
                  </a:schemeClr>
                </a:solidFill>
              </a:u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fr-FR" sz="4000" b="1" dirty="0">
                <a:solidFill>
                  <a:srgbClr val="000099"/>
                </a:solidFill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Calibri" panose="020F0502020204030204" pitchFamily="34" charset="0"/>
              </a:rPr>
              <a:t>2026</a:t>
            </a:r>
            <a:endParaRPr lang="fr-BE" sz="4000" b="1" dirty="0">
              <a:solidFill>
                <a:srgbClr val="000099"/>
              </a:solidFill>
              <a:uFill>
                <a:solidFill>
                  <a:schemeClr val="accent5">
                    <a:lumMod val="50000"/>
                  </a:schemeClr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72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624419" y="1196753"/>
            <a:ext cx="5388777" cy="5111973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 Trainings for Manufacturers</a:t>
            </a:r>
          </a:p>
          <a:p>
            <a:pPr lvl="1">
              <a:spcBef>
                <a:spcPts val="1800"/>
              </a:spcBef>
              <a:buSzPct val="100000"/>
              <a:buFont typeface="Wingdings" panose="05000000000000000000" pitchFamily="2" charset="2"/>
              <a:buChar char=""/>
            </a:pPr>
            <a:r>
              <a:rPr lang="en-US" sz="2800" b="1" dirty="0">
                <a:uFill>
                  <a:solidFill>
                    <a:schemeClr val="accent5">
                      <a:lumMod val="50000"/>
                    </a:schemeClr>
                  </a:solidFill>
                </a:uFill>
              </a:rPr>
              <a:t> Aims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to review the IVDR and MDR requirements related to technical documentation and share notified bodies insights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to focus on Clinical requirements of the MDR</a:t>
            </a:r>
          </a:p>
        </p:txBody>
      </p:sp>
      <p:sp>
        <p:nvSpPr>
          <p:cNvPr id="7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Implementation of new regulations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2257A7-B363-387B-433E-080FF2355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5457" y="1214552"/>
            <a:ext cx="2435846" cy="3489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5ECC30-AE0D-F03F-0B43-1CFCEB366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601" y="2119318"/>
            <a:ext cx="2436340" cy="348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7CB30F6-0E2D-1FCB-0066-B0DAFA641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568" y="2904129"/>
            <a:ext cx="2548778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6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75042"/>
              </p:ext>
            </p:extLst>
          </p:nvPr>
        </p:nvGraphicFramePr>
        <p:xfrm>
          <a:off x="397024" y="1565558"/>
          <a:ext cx="11459615" cy="242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1923">
                  <a:extLst>
                    <a:ext uri="{9D8B030D-6E8A-4147-A177-3AD203B41FA5}">
                      <a16:colId xmlns:a16="http://schemas.microsoft.com/office/drawing/2014/main" val="1600206335"/>
                    </a:ext>
                  </a:extLst>
                </a:gridCol>
                <a:gridCol w="2291923">
                  <a:extLst>
                    <a:ext uri="{9D8B030D-6E8A-4147-A177-3AD203B41FA5}">
                      <a16:colId xmlns:a16="http://schemas.microsoft.com/office/drawing/2014/main" val="1749591348"/>
                    </a:ext>
                  </a:extLst>
                </a:gridCol>
                <a:gridCol w="2291923">
                  <a:extLst>
                    <a:ext uri="{9D8B030D-6E8A-4147-A177-3AD203B41FA5}">
                      <a16:colId xmlns:a16="http://schemas.microsoft.com/office/drawing/2014/main" val="3482813232"/>
                    </a:ext>
                  </a:extLst>
                </a:gridCol>
                <a:gridCol w="2291923">
                  <a:extLst>
                    <a:ext uri="{9D8B030D-6E8A-4147-A177-3AD203B41FA5}">
                      <a16:colId xmlns:a16="http://schemas.microsoft.com/office/drawing/2014/main" val="4204677898"/>
                    </a:ext>
                  </a:extLst>
                </a:gridCol>
                <a:gridCol w="2291923">
                  <a:extLst>
                    <a:ext uri="{9D8B030D-6E8A-4147-A177-3AD203B41FA5}">
                      <a16:colId xmlns:a16="http://schemas.microsoft.com/office/drawing/2014/main" val="3230533404"/>
                    </a:ext>
                  </a:extLst>
                </a:gridCol>
              </a:tblGrid>
              <a:tr h="659512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1" u="sng" kern="120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President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Alexey Shiryaev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ES_tradnl" sz="1400" b="1" u="sng" kern="120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Vice-</a:t>
                      </a:r>
                      <a:r>
                        <a:rPr lang="es-ES_tradnl" sz="1400" b="1" u="sng" kern="120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President</a:t>
                      </a:r>
                      <a:endParaRPr lang="es-ES_tradnl" sz="1400" b="1" u="sng" kern="1200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s-ES_tradnl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Suzanne Halliday </a:t>
                      </a:r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u="sng" kern="120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Vice-</a:t>
                      </a:r>
                      <a:r>
                        <a:rPr lang="es-ES_tradnl" sz="1400" b="1" u="sng" kern="1200" dirty="0" err="1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President</a:t>
                      </a:r>
                      <a:endParaRPr lang="es-ES_tradnl" sz="1400" b="1" u="sng" kern="1200" dirty="0">
                        <a:solidFill>
                          <a:srgbClr val="000099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GB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Sabina Hoekstra-</a:t>
                      </a:r>
                    </a:p>
                    <a:p>
                      <a:pPr marL="0" algn="ctr" defTabSz="914400" rtl="0" eaLnBrk="1" latinLnBrk="0" hangingPunct="1"/>
                      <a:r>
                        <a:rPr lang="en-GB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van den Bosch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u="sng" kern="120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Treasurer</a:t>
                      </a:r>
                    </a:p>
                    <a:p>
                      <a:pPr marL="0" algn="ctr" defTabSz="914400" rtl="0" eaLnBrk="1" latinLnBrk="0" hangingPunct="1"/>
                      <a:r>
                        <a:rPr lang="fr-BE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Heiner </a:t>
                      </a:r>
                      <a:r>
                        <a:rPr lang="fr-BE" sz="1400" b="1" kern="1200" dirty="0" err="1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Lüdeman</a:t>
                      </a:r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u="sng" kern="1200" dirty="0">
                          <a:solidFill>
                            <a:srgbClr val="000099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Secretary</a:t>
                      </a:r>
                    </a:p>
                    <a:p>
                      <a:pPr marL="0" algn="ctr" defTabSz="914400" rtl="0" eaLnBrk="1" latinLnBrk="0" hangingPunct="1"/>
                      <a:r>
                        <a:rPr lang="fr-BE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Béatrice Lys</a:t>
                      </a:r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1046282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FR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90417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DNV</a:t>
                      </a:r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BSI</a:t>
                      </a:r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TÜV SÜD</a:t>
                      </a:r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TÜV </a:t>
                      </a:r>
                      <a:r>
                        <a:rPr lang="fr-FR" sz="1400" b="1" kern="1200" dirty="0" err="1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Rheinland</a:t>
                      </a:r>
                      <a:r>
                        <a:rPr lang="fr-FR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endParaRPr lang="en-GB" sz="1400" b="1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FR" sz="1400" b="1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GMED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9773168"/>
                  </a:ext>
                </a:extLst>
              </a:tr>
            </a:tbl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31720" y="4224197"/>
            <a:ext cx="3560025" cy="46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 sz="320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Calibri" panose="020F0502020204030204" pitchFamily="34" charset="0"/>
              <a:buChar char="●"/>
              <a:defRPr sz="2400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fontAlgn="t" hangingPunct="1">
              <a:spcAft>
                <a:spcPts val="1200"/>
              </a:spcAft>
              <a:buClr>
                <a:srgbClr val="0070C0"/>
              </a:buClr>
              <a:defRPr/>
            </a:pPr>
            <a:r>
              <a:rPr lang="en-GB" sz="2400" kern="0" dirty="0">
                <a:uFill>
                  <a:solidFill>
                    <a:srgbClr val="FF0000"/>
                  </a:solidFill>
                </a:uFill>
              </a:rPr>
              <a:t>Management</a:t>
            </a:r>
            <a:r>
              <a:rPr lang="en-GB" sz="2400" kern="0" dirty="0"/>
              <a:t>:</a:t>
            </a:r>
            <a:endParaRPr lang="en-GB" sz="2000" b="1" kern="0" dirty="0">
              <a:solidFill>
                <a:srgbClr val="0000CB"/>
              </a:solidFill>
              <a:latin typeface="Times New Roman" pitchFamily="18" charset="0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5519936" y="4293096"/>
            <a:ext cx="4641071" cy="1016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 sz="320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Calibri" panose="020F0502020204030204" pitchFamily="34" charset="0"/>
              <a:buChar char="●"/>
              <a:defRPr sz="2400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fontAlgn="t" hangingPunct="1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defRPr/>
            </a:pPr>
            <a:r>
              <a:rPr lang="en-GB" sz="2400" kern="0" dirty="0">
                <a:uFill>
                  <a:solidFill>
                    <a:srgbClr val="FF0000"/>
                  </a:solidFill>
                </a:uFill>
              </a:rPr>
              <a:t>Web site</a:t>
            </a:r>
            <a:r>
              <a:rPr lang="en-GB" sz="2400" kern="0" dirty="0"/>
              <a:t>: </a:t>
            </a:r>
          </a:p>
          <a:p>
            <a:pPr marL="0" indent="0" eaLnBrk="1" fontAlgn="t" hangingPunct="1">
              <a:spcBef>
                <a:spcPts val="1200"/>
              </a:spcBef>
              <a:spcAft>
                <a:spcPts val="0"/>
              </a:spcAft>
              <a:buClr>
                <a:srgbClr val="0070C0"/>
              </a:buClr>
              <a:buNone/>
              <a:defRPr/>
            </a:pPr>
            <a:r>
              <a:rPr lang="en-GB" sz="2400" kern="0" dirty="0">
                <a:hlinkClick r:id="rId2"/>
              </a:rPr>
              <a:t>www.team-nb.org</a:t>
            </a:r>
            <a:endParaRPr lang="en-GB" sz="2400" kern="0" dirty="0"/>
          </a:p>
          <a:p>
            <a:pPr marL="609600" indent="-609600" eaLnBrk="1" hangingPunct="1">
              <a:buClr>
                <a:srgbClr val="0070C0"/>
              </a:buClr>
              <a:buNone/>
              <a:defRPr/>
            </a:pPr>
            <a:endParaRPr lang="en-GB" sz="2000" b="1" kern="0" dirty="0">
              <a:solidFill>
                <a:srgbClr val="0000CB"/>
              </a:solidFill>
              <a:latin typeface="Times New Roman" pitchFamily="18" charset="0"/>
            </a:endParaRPr>
          </a:p>
        </p:txBody>
      </p:sp>
      <p:sp>
        <p:nvSpPr>
          <p:cNvPr id="19" name="Titre 18"/>
          <p:cNvSpPr>
            <a:spLocks noGrp="1"/>
          </p:cNvSpPr>
          <p:nvPr>
            <p:ph type="title"/>
          </p:nvPr>
        </p:nvSpPr>
        <p:spPr>
          <a:xfrm>
            <a:off x="2024844" y="188640"/>
            <a:ext cx="7488124" cy="8640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r-FR" dirty="0"/>
              <a:t>Contacts</a:t>
            </a: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231719" y="1076363"/>
            <a:ext cx="4640278" cy="464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buChar char="v"/>
              <a:defRPr sz="320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5000"/>
              <a:buFont typeface="Wingdings" panose="05000000000000000000" pitchFamily="2" charset="2"/>
              <a:buChar char="§"/>
              <a:defRPr sz="2800">
                <a:solidFill>
                  <a:srgbClr val="000099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Calibri" panose="020F0502020204030204" pitchFamily="34" charset="0"/>
              <a:buChar char="●"/>
              <a:defRPr sz="2400">
                <a:solidFill>
                  <a:srgbClr val="000099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Font typeface="Courier New" panose="02070309020205020404" pitchFamily="49" charset="0"/>
              <a:buChar char="o"/>
              <a:defRPr sz="2000">
                <a:solidFill>
                  <a:srgbClr val="000099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fontAlgn="t" hangingPunct="1">
              <a:spcAft>
                <a:spcPts val="1200"/>
              </a:spcAft>
              <a:buClr>
                <a:srgbClr val="0070C0"/>
              </a:buClr>
              <a:defRPr/>
            </a:pPr>
            <a:r>
              <a:rPr lang="en-GB" sz="2400" kern="0" dirty="0">
                <a:uFill>
                  <a:solidFill>
                    <a:srgbClr val="FF0000"/>
                  </a:solidFill>
                </a:uFill>
              </a:rPr>
              <a:t>Administrative </a:t>
            </a:r>
            <a:r>
              <a:rPr lang="en-GB" sz="2400" kern="0" dirty="0" err="1">
                <a:uFill>
                  <a:solidFill>
                    <a:srgbClr val="FF0000"/>
                  </a:solidFill>
                </a:uFill>
              </a:rPr>
              <a:t>Commitee</a:t>
            </a:r>
            <a:r>
              <a:rPr lang="en-GB" sz="2400" kern="0" dirty="0"/>
              <a:t>:</a:t>
            </a:r>
            <a:endParaRPr lang="en-GB" sz="2000" b="1" kern="0" dirty="0">
              <a:solidFill>
                <a:srgbClr val="0000CB"/>
              </a:solidFill>
              <a:latin typeface="Times New Roman" pitchFamily="18" charset="0"/>
            </a:endParaRPr>
          </a:p>
        </p:txBody>
      </p:sp>
      <p:pic>
        <p:nvPicPr>
          <p:cNvPr id="6" name="Image 5" descr="Une image contenant Visage humain, sourire, personne, Accessoire de mode&#10;&#10;Description générée automatiquement">
            <a:extLst>
              <a:ext uri="{FF2B5EF4-FFF2-40B4-BE49-F238E27FC236}">
                <a16:creationId xmlns:a16="http://schemas.microsoft.com/office/drawing/2014/main" id="{7468F2CB-A078-6F09-BACA-EEA1F66EB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444" y="4293096"/>
            <a:ext cx="1089476" cy="13572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DBDFB2-131A-1A0D-5B92-D81C847C46EF}"/>
              </a:ext>
            </a:extLst>
          </p:cNvPr>
          <p:cNvSpPr txBox="1"/>
          <p:nvPr/>
        </p:nvSpPr>
        <p:spPr>
          <a:xfrm>
            <a:off x="2255098" y="5642664"/>
            <a:ext cx="15121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GB" sz="1400" b="1" u="sng" kern="1200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Director </a:t>
            </a:r>
          </a:p>
          <a:p>
            <a:pPr marL="0" algn="ctr" defTabSz="914400" rtl="0" eaLnBrk="1" latinLnBrk="0" hangingPunct="1"/>
            <a:r>
              <a:rPr lang="fr-FR" sz="1400" b="1" kern="1200" baseline="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Françoise</a:t>
            </a:r>
            <a:r>
              <a:rPr lang="fr-FR" sz="14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fr-FR" sz="1400" b="1" kern="1200" baseline="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Schlemmer</a:t>
            </a:r>
            <a:endParaRPr lang="fr-BE" sz="1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B0ED84-4B0F-9039-3471-E3C8F409D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56"/>
          <a:stretch/>
        </p:blipFill>
        <p:spPr>
          <a:xfrm>
            <a:off x="8189837" y="3989078"/>
            <a:ext cx="3605139" cy="2423520"/>
          </a:xfrm>
          <a:prstGeom prst="rect">
            <a:avLst/>
          </a:prstGeom>
        </p:spPr>
      </p:pic>
      <p:pic>
        <p:nvPicPr>
          <p:cNvPr id="5" name="Image 4" descr="Une image contenant Visage humain, personne, costume, habits&#10;&#10;Le contenu généré par l’IA peut être incorrect.">
            <a:extLst>
              <a:ext uri="{FF2B5EF4-FFF2-40B4-BE49-F238E27FC236}">
                <a16:creationId xmlns:a16="http://schemas.microsoft.com/office/drawing/2014/main" id="{20601CFE-70AB-D7A2-3396-6B133B2FA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0" r="19760"/>
          <a:stretch>
            <a:fillRect/>
          </a:stretch>
        </p:blipFill>
        <p:spPr>
          <a:xfrm>
            <a:off x="4021540" y="4280995"/>
            <a:ext cx="922332" cy="1322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E6E54E5-8ED4-DEA5-C145-B01DA7B9F385}"/>
              </a:ext>
            </a:extLst>
          </p:cNvPr>
          <p:cNvSpPr txBox="1"/>
          <p:nvPr/>
        </p:nvSpPr>
        <p:spPr>
          <a:xfrm>
            <a:off x="3775077" y="5642664"/>
            <a:ext cx="1415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ctr" defTabSz="914400" rtl="0" eaLnBrk="1" latinLnBrk="0" hangingPunct="1"/>
            <a:r>
              <a:rPr lang="en-GB" sz="1400" b="1" u="sng" kern="1200" dirty="0">
                <a:solidFill>
                  <a:srgbClr val="000099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Deputy Director </a:t>
            </a:r>
          </a:p>
          <a:p>
            <a:pPr marL="0" algn="ctr" defTabSz="914400" rtl="0" eaLnBrk="1" latinLnBrk="0" hangingPunct="1"/>
            <a:r>
              <a:rPr lang="fr-FR" sz="1400" b="1" kern="1200" baseline="0" dirty="0">
                <a:solidFill>
                  <a:srgbClr val="000099"/>
                </a:solidFill>
                <a:latin typeface="Calibri" panose="020F0502020204030204" pitchFamily="34" charset="0"/>
                <a:ea typeface="+mn-ea"/>
                <a:cs typeface="+mn-cs"/>
              </a:rPr>
              <a:t>Renaud Brendel</a:t>
            </a:r>
            <a:endParaRPr lang="fr-BE" sz="1400" dirty="0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4382022B-96F3-15E0-97EB-144E11700B27}"/>
              </a:ext>
            </a:extLst>
          </p:cNvPr>
          <p:cNvGrpSpPr/>
          <p:nvPr/>
        </p:nvGrpSpPr>
        <p:grpSpPr>
          <a:xfrm>
            <a:off x="1064001" y="2284475"/>
            <a:ext cx="10125659" cy="1119285"/>
            <a:chOff x="1127448" y="2334917"/>
            <a:chExt cx="10125659" cy="1119285"/>
          </a:xfrm>
        </p:grpSpPr>
        <p:grpSp>
          <p:nvGrpSpPr>
            <p:cNvPr id="4" name="Groupe 3"/>
            <p:cNvGrpSpPr/>
            <p:nvPr/>
          </p:nvGrpSpPr>
          <p:grpSpPr>
            <a:xfrm>
              <a:off x="1127448" y="2334917"/>
              <a:ext cx="10125659" cy="1119285"/>
              <a:chOff x="1081263" y="2342092"/>
              <a:chExt cx="10125659" cy="1119285"/>
            </a:xfrm>
          </p:grpSpPr>
          <p:pic>
            <p:nvPicPr>
              <p:cNvPr id="25" name="Image 2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9" r="3986" b="16921"/>
              <a:stretch/>
            </p:blipFill>
            <p:spPr>
              <a:xfrm>
                <a:off x="1081263" y="2351038"/>
                <a:ext cx="912906" cy="10800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3137AE4F-20A4-4F06-8C1C-6FF64B7F7F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64"/>
              <a:stretch/>
            </p:blipFill>
            <p:spPr>
              <a:xfrm>
                <a:off x="10344472" y="2351084"/>
                <a:ext cx="862450" cy="107100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963EB6B6-9B7C-4A9C-A738-1A53B46B4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9300" y="2365524"/>
                <a:ext cx="1038649" cy="106551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4" descr="A picture containing person, wall, clothing, smiling&#10;&#10;Description automatically generated">
                <a:extLst>
                  <a:ext uri="{FF2B5EF4-FFF2-40B4-BE49-F238E27FC236}">
                    <a16:creationId xmlns:a16="http://schemas.microsoft.com/office/drawing/2014/main" id="{F55F9264-4D4E-4BFF-9858-44D562BF96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5" r="5150"/>
              <a:stretch/>
            </p:blipFill>
            <p:spPr>
              <a:xfrm>
                <a:off x="3506337" y="2342092"/>
                <a:ext cx="936104" cy="111928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624F2A3-7CBC-A2C0-045C-BF58A0CB7D9F}"/>
                </a:ext>
              </a:extLst>
            </p:cNvPr>
            <p:cNvSpPr/>
            <p:nvPr/>
          </p:nvSpPr>
          <p:spPr>
            <a:xfrm>
              <a:off x="8050592" y="2334917"/>
              <a:ext cx="862450" cy="104031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338249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7" grpId="0"/>
      <p:bldP spid="20" grpId="0" build="allAtOnce"/>
      <p:bldP spid="11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re 1"/>
          <p:cNvSpPr>
            <a:spLocks noGrp="1"/>
          </p:cNvSpPr>
          <p:nvPr>
            <p:ph type="title" idx="4294967295"/>
          </p:nvPr>
        </p:nvSpPr>
        <p:spPr>
          <a:xfrm>
            <a:off x="1981200" y="274639"/>
            <a:ext cx="8229600" cy="70803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r-FR" sz="3600" b="1" u="sng" kern="0" dirty="0" err="1">
                <a:solidFill>
                  <a:srgbClr val="000099"/>
                </a:solidFill>
                <a:uFill>
                  <a:solidFill>
                    <a:srgbClr val="FFFF00"/>
                  </a:solidFill>
                </a:uFill>
                <a:latin typeface="Calibri" panose="020F0502020204030204" pitchFamily="34" charset="0"/>
                <a:ea typeface="+mn-ea"/>
                <a:cs typeface="+mn-cs"/>
              </a:rPr>
              <a:t>Members</a:t>
            </a:r>
            <a:endParaRPr lang="fr-BE" sz="3600" b="1" u="sng" kern="0" dirty="0">
              <a:solidFill>
                <a:srgbClr val="000099"/>
              </a:solidFill>
              <a:uFill>
                <a:solidFill>
                  <a:srgbClr val="FFFF00"/>
                </a:solidFill>
              </a:uFill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788FFA4C-4396-D9F9-E7A1-76C67AA0EE9E}"/>
              </a:ext>
            </a:extLst>
          </p:cNvPr>
          <p:cNvGrpSpPr/>
          <p:nvPr/>
        </p:nvGrpSpPr>
        <p:grpSpPr>
          <a:xfrm>
            <a:off x="191738" y="1233478"/>
            <a:ext cx="11793437" cy="5156121"/>
            <a:chOff x="191738" y="1233478"/>
            <a:chExt cx="11793437" cy="5156121"/>
          </a:xfrm>
        </p:grpSpPr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D0223E1F-6A59-159D-AB4B-814BD64B0F8B}"/>
                </a:ext>
              </a:extLst>
            </p:cNvPr>
            <p:cNvSpPr txBox="1"/>
            <p:nvPr/>
          </p:nvSpPr>
          <p:spPr>
            <a:xfrm>
              <a:off x="440257" y="6143378"/>
              <a:ext cx="44552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u="sng" dirty="0">
                  <a:latin typeface="+mn-lt"/>
                </a:rPr>
                <a:t>Note</a:t>
              </a:r>
              <a:r>
                <a:rPr lang="en-GB" sz="1000" dirty="0">
                  <a:latin typeface="+mn-lt"/>
                </a:rPr>
                <a:t> : some members of the same group are represented by only 1 logo</a:t>
              </a:r>
            </a:p>
          </p:txBody>
        </p:sp>
        <p:pic>
          <p:nvPicPr>
            <p:cNvPr id="6" name="Picture 7" descr="NSAI">
              <a:extLst>
                <a:ext uri="{FF2B5EF4-FFF2-40B4-BE49-F238E27FC236}">
                  <a16:creationId xmlns:a16="http://schemas.microsoft.com/office/drawing/2014/main" id="{86AE49D6-8D9A-F740-B6C7-44DBF1F4EA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269" y="4476662"/>
              <a:ext cx="1580583" cy="508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3FFF51D3-553D-ECE8-7763-AD1EE3615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76" y="4352792"/>
              <a:ext cx="1372024" cy="697966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EE73914-5F2A-67AE-3BD5-40A021706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097" y="4496808"/>
              <a:ext cx="1491475" cy="431331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35D32537-BCD7-1986-E807-C92175A006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18" t="22700" r="27891" b="25851"/>
            <a:stretch/>
          </p:blipFill>
          <p:spPr>
            <a:xfrm>
              <a:off x="11292444" y="4256893"/>
              <a:ext cx="564196" cy="779660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834064AC-26AA-C7A5-72D2-AD64117E3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4277" y="4425658"/>
              <a:ext cx="1935469" cy="521332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A1FAF1B-3FCA-54A5-77DE-8F4BD625E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1549" y="4305037"/>
              <a:ext cx="1670031" cy="762575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5EDAEB25-551D-E610-0A56-8EB50A2A6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92" y="3355797"/>
              <a:ext cx="1578046" cy="706457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A80AD7D1-EDE0-D387-6EEF-D9E61332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9" t="17816" r="15037" b="31476"/>
            <a:stretch/>
          </p:blipFill>
          <p:spPr>
            <a:xfrm>
              <a:off x="8899873" y="3483658"/>
              <a:ext cx="1265312" cy="450735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1A46BBC2-BA2E-201B-0F69-D499546B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530" y="3382961"/>
              <a:ext cx="1670031" cy="652129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17B32BC1-2763-13BF-292C-F04791D4A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0496" y="3522658"/>
              <a:ext cx="1320607" cy="372735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E4BA9CBB-1865-C097-9E93-7C70E722B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073" y="3435844"/>
              <a:ext cx="1349145" cy="546362"/>
            </a:xfrm>
            <a:prstGeom prst="rect">
              <a:avLst/>
            </a:prstGeom>
          </p:spPr>
        </p:pic>
        <p:pic>
          <p:nvPicPr>
            <p:cNvPr id="45" name="Image 44" descr="Une image contenant logo, Graphique, Police, symbole&#10;&#10;Description générée automatiquement">
              <a:extLst>
                <a:ext uri="{FF2B5EF4-FFF2-40B4-BE49-F238E27FC236}">
                  <a16:creationId xmlns:a16="http://schemas.microsoft.com/office/drawing/2014/main" id="{C28E32C9-B9FF-5DC8-BDA8-8AE22DAF1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985" y="3421487"/>
              <a:ext cx="1169776" cy="575077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AF08DBB5-C849-36C8-21D8-3D7D4B70D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418450" y="3250737"/>
              <a:ext cx="711223" cy="916577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28B49E8-C2B0-2851-D64C-3E9970C2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343" y="1274636"/>
              <a:ext cx="1424857" cy="930228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E664B60E-A55D-CB2A-DADC-F80612EF5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61" t="37400" r="39603" b="38450"/>
            <a:stretch/>
          </p:blipFill>
          <p:spPr>
            <a:xfrm>
              <a:off x="7788772" y="1310057"/>
              <a:ext cx="971524" cy="782284"/>
            </a:xfrm>
            <a:prstGeom prst="rect">
              <a:avLst/>
            </a:prstGeom>
          </p:spPr>
        </p:pic>
        <p:pic>
          <p:nvPicPr>
            <p:cNvPr id="15" name="Picture 4" descr="DEKRA">
              <a:extLst>
                <a:ext uri="{FF2B5EF4-FFF2-40B4-BE49-F238E27FC236}">
                  <a16:creationId xmlns:a16="http://schemas.microsoft.com/office/drawing/2014/main" id="{9331BBD5-3480-7646-0FF8-F81230415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4137" y="1343055"/>
              <a:ext cx="1576289" cy="669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3F5413B-8A42-544B-5BB3-D860A0291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1343055"/>
              <a:ext cx="1165093" cy="627350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0DDA9C7-82B1-F297-9E87-44B3581A3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1233478"/>
              <a:ext cx="1914650" cy="804836"/>
            </a:xfrm>
            <a:prstGeom prst="rect">
              <a:avLst/>
            </a:prstGeom>
          </p:spPr>
        </p:pic>
        <p:pic>
          <p:nvPicPr>
            <p:cNvPr id="37" name="Image 36" descr="Une image contenant Police, logo, symbole, Graphique&#10;&#10;Description générée automatiquement">
              <a:extLst>
                <a:ext uri="{FF2B5EF4-FFF2-40B4-BE49-F238E27FC236}">
                  <a16:creationId xmlns:a16="http://schemas.microsoft.com/office/drawing/2014/main" id="{40AAF80E-5A59-35F1-9BEE-2598C299E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009" y="1566274"/>
              <a:ext cx="1670031" cy="350707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AE4306B-65AB-33EF-84F5-6D8D8F036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299400" y="1273071"/>
              <a:ext cx="1104713" cy="941768"/>
            </a:xfrm>
            <a:prstGeom prst="rect">
              <a:avLst/>
            </a:prstGeom>
          </p:spPr>
        </p:pic>
        <p:pic>
          <p:nvPicPr>
            <p:cNvPr id="21" name="Image 20" descr="Une image contenant Police, logo, Graphique, symbole&#10;&#10;Le contenu généré par l’IA peut être incorrect.">
              <a:extLst>
                <a:ext uri="{FF2B5EF4-FFF2-40B4-BE49-F238E27FC236}">
                  <a16:creationId xmlns:a16="http://schemas.microsoft.com/office/drawing/2014/main" id="{B2313586-7392-90CA-27B5-92DA8881D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2293" y="1410956"/>
              <a:ext cx="1462179" cy="616967"/>
            </a:xfrm>
            <a:prstGeom prst="rect">
              <a:avLst/>
            </a:prstGeom>
          </p:spPr>
        </p:pic>
        <p:pic>
          <p:nvPicPr>
            <p:cNvPr id="7" name="Picture 8" descr="SGS-UK">
              <a:extLst>
                <a:ext uri="{FF2B5EF4-FFF2-40B4-BE49-F238E27FC236}">
                  <a16:creationId xmlns:a16="http://schemas.microsoft.com/office/drawing/2014/main" id="{DE418435-6B15-6A56-EBD4-8F2B9A2A88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430" y="5359045"/>
              <a:ext cx="1451984" cy="695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8" name="Picture 10">
              <a:extLst>
                <a:ext uri="{FF2B5EF4-FFF2-40B4-BE49-F238E27FC236}">
                  <a16:creationId xmlns:a16="http://schemas.microsoft.com/office/drawing/2014/main" id="{792FF10A-FD02-FA1D-C8F3-FE556AD85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00931" y="5305543"/>
              <a:ext cx="1609786" cy="802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9" name="Picture 32">
              <a:extLst>
                <a:ext uri="{FF2B5EF4-FFF2-40B4-BE49-F238E27FC236}">
                  <a16:creationId xmlns:a16="http://schemas.microsoft.com/office/drawing/2014/main" id="{2D0E89D7-CBDB-0ACA-63F2-D65781050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8899" y="5157192"/>
              <a:ext cx="1128405" cy="1099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0" name="Picture 34" descr="SIQ">
              <a:extLst>
                <a:ext uri="{FF2B5EF4-FFF2-40B4-BE49-F238E27FC236}">
                  <a16:creationId xmlns:a16="http://schemas.microsoft.com/office/drawing/2014/main" id="{B35462BA-BE30-E3F7-B614-7DB1EE8AB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5596" y="5418217"/>
              <a:ext cx="1345390" cy="5770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1A3BD42-7A9F-7BC2-A30D-32A3F56F39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5486" y="5272240"/>
              <a:ext cx="855887" cy="868955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7BD073D-159F-931D-C0F9-E9F3803B6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9" t="9604" r="9218" b="8230"/>
            <a:stretch/>
          </p:blipFill>
          <p:spPr>
            <a:xfrm>
              <a:off x="10769552" y="5177355"/>
              <a:ext cx="1147081" cy="1058724"/>
            </a:xfrm>
            <a:prstGeom prst="rect">
              <a:avLst/>
            </a:prstGeom>
            <a:noFill/>
          </p:spPr>
        </p:pic>
        <p:pic>
          <p:nvPicPr>
            <p:cNvPr id="36" name="Image 35" descr="Une image contenant texte, signe&#10;&#10;Description générée automatiquement">
              <a:extLst>
                <a:ext uri="{FF2B5EF4-FFF2-40B4-BE49-F238E27FC236}">
                  <a16:creationId xmlns:a16="http://schemas.microsoft.com/office/drawing/2014/main" id="{8BFD0202-652E-66B2-E892-3895379AF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168" y="5531108"/>
              <a:ext cx="1323581" cy="351218"/>
            </a:xfrm>
            <a:prstGeom prst="rect">
              <a:avLst/>
            </a:prstGeom>
          </p:spPr>
        </p:pic>
        <p:pic>
          <p:nvPicPr>
            <p:cNvPr id="16" name="Image 15" descr="Une image contenant Police, Graphique, logo, graphisme&#10;&#10;Le contenu généré par l’IA peut être incorrect.">
              <a:extLst>
                <a:ext uri="{FF2B5EF4-FFF2-40B4-BE49-F238E27FC236}">
                  <a16:creationId xmlns:a16="http://schemas.microsoft.com/office/drawing/2014/main" id="{114FA03B-EDE0-0249-A30E-51B5D0508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46" y="5393532"/>
              <a:ext cx="1691202" cy="626371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CDFF7C4-3AB3-44C3-6179-FD66FC4C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0902" y="2426323"/>
              <a:ext cx="1321649" cy="612931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D0FEF139-1051-FFCA-B284-F47A18407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8644" y="2314651"/>
              <a:ext cx="889602" cy="836274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8250CEC-3BBD-E54E-8976-8764AD1BE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35385" y="2464001"/>
              <a:ext cx="1449790" cy="53757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1EA56993-F9D3-7A03-0749-CF8A9CC43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38" y="2379560"/>
              <a:ext cx="1914650" cy="706457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FE9ACC5-A6D9-12B7-571F-7AA4AAEFF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0824" y="2574188"/>
              <a:ext cx="1576289" cy="317201"/>
            </a:xfrm>
            <a:prstGeom prst="rect">
              <a:avLst/>
            </a:prstGeom>
          </p:spPr>
        </p:pic>
        <p:pic>
          <p:nvPicPr>
            <p:cNvPr id="85" name="Image 84">
              <a:extLst>
                <a:ext uri="{FF2B5EF4-FFF2-40B4-BE49-F238E27FC236}">
                  <a16:creationId xmlns:a16="http://schemas.microsoft.com/office/drawing/2014/main" id="{9ED4DC14-2AC9-8CCD-B14F-F79D75CF8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514661" y="2330856"/>
              <a:ext cx="1325710" cy="803864"/>
            </a:xfrm>
            <a:prstGeom prst="rect">
              <a:avLst/>
            </a:prstGeom>
          </p:spPr>
        </p:pic>
        <p:pic>
          <p:nvPicPr>
            <p:cNvPr id="43" name="Image 42" descr="Une image contenant texte, logo, Police, Marque&#10;&#10;Le contenu généré par l’IA peut être incorrect.">
              <a:extLst>
                <a:ext uri="{FF2B5EF4-FFF2-40B4-BE49-F238E27FC236}">
                  <a16:creationId xmlns:a16="http://schemas.microsoft.com/office/drawing/2014/main" id="{082BB140-5EF2-BDEB-4005-5D48EDF69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519" y="2304418"/>
              <a:ext cx="866110" cy="856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9923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79376" y="4461121"/>
            <a:ext cx="11521280" cy="2064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FR" sz="24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Promote</a:t>
            </a:r>
            <a:r>
              <a:rPr lang="fr-F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fr-FR" sz="24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technical</a:t>
            </a:r>
            <a:r>
              <a:rPr lang="fr-F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 and </a:t>
            </a:r>
            <a:r>
              <a:rPr lang="fr-FR" sz="24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ethical</a:t>
            </a:r>
            <a:r>
              <a:rPr lang="fr-F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 standards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Participate in improving the legal framework</a:t>
            </a:r>
            <a:endParaRPr lang="fr-BE" sz="24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Contribute to harmonization (</a:t>
            </a:r>
            <a:r>
              <a:rPr lang="en-GB" sz="1800" b="1" dirty="0">
                <a:solidFill>
                  <a:srgbClr val="000099"/>
                </a:solidFill>
                <a:latin typeface="Calibri" panose="020F0502020204030204" pitchFamily="34" charset="0"/>
              </a:rPr>
              <a:t>e.g. training ‘for notified bodies by notified bodies’)</a:t>
            </a:r>
            <a:endParaRPr lang="fr-BE" sz="18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fr-FR" dirty="0"/>
              <a:t>Team-NB</a:t>
            </a: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1120701"/>
            <a:ext cx="4135438" cy="310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79376" y="1196752"/>
            <a:ext cx="8186738" cy="24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0070C0"/>
              </a:buClr>
              <a:buSzPct val="150000"/>
              <a:buFont typeface="Wingdings" panose="05000000000000000000" pitchFamily="2" charset="2"/>
              <a:buChar char="v"/>
              <a:defRPr/>
            </a:pPr>
            <a:r>
              <a:rPr lang="fr-FR" sz="1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Aims</a:t>
            </a:r>
            <a:r>
              <a:rPr lang="fr-FR" sz="2800" b="1" dirty="0">
                <a:solidFill>
                  <a:srgbClr val="000099"/>
                </a:solidFill>
                <a:latin typeface="Calibri" panose="020F0502020204030204" pitchFamily="34" charset="0"/>
              </a:rPr>
              <a:t>:</a:t>
            </a:r>
            <a:r>
              <a:rPr lang="fr-FR" sz="16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endParaRPr lang="fr-FR" sz="2400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FR" sz="24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Represent</a:t>
            </a:r>
            <a:r>
              <a:rPr lang="fr-F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 Notified Bodies</a:t>
            </a:r>
          </a:p>
          <a:p>
            <a:pPr lvl="1">
              <a:lnSpc>
                <a:spcPct val="150000"/>
              </a:lnSpc>
              <a:spcBef>
                <a:spcPts val="600"/>
              </a:spcBef>
              <a:buClr>
                <a:srgbClr val="0070C0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fr-FR" sz="2400" b="1" dirty="0">
                <a:solidFill>
                  <a:srgbClr val="000099"/>
                </a:solidFill>
                <a:latin typeface="Calibri" panose="020F0502020204030204" pitchFamily="34" charset="0"/>
              </a:rPr>
              <a:t>Communication </a:t>
            </a:r>
            <a:r>
              <a:rPr lang="fr-FR" sz="24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with</a:t>
            </a:r>
            <a:endParaRPr lang="fr-FR" sz="24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fr-FR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European</a:t>
            </a:r>
            <a:r>
              <a:rPr lang="fr-FR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Commission</a:t>
            </a:r>
          </a:p>
          <a:p>
            <a:pPr lvl="2">
              <a:spcBef>
                <a:spcPts val="0"/>
              </a:spcBef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fr-FR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European</a:t>
            </a:r>
            <a:r>
              <a:rPr lang="fr-FR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Medicines Agency</a:t>
            </a:r>
          </a:p>
          <a:p>
            <a:pPr lvl="2">
              <a:spcBef>
                <a:spcPts val="0"/>
              </a:spcBef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fr-FR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Competent</a:t>
            </a:r>
            <a:r>
              <a:rPr lang="fr-FR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Authorities</a:t>
            </a:r>
            <a:endParaRPr lang="fr-FR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fr-FR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Industry</a:t>
            </a:r>
          </a:p>
          <a:p>
            <a:pPr lvl="2">
              <a:spcBef>
                <a:spcPts val="0"/>
              </a:spcBef>
              <a:buClr>
                <a:srgbClr val="0070C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fr-FR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Others</a:t>
            </a:r>
            <a:r>
              <a:rPr lang="fr-FR" sz="2000" b="1" dirty="0">
                <a:solidFill>
                  <a:srgbClr val="000099"/>
                </a:solidFill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000099"/>
                </a:solidFill>
                <a:latin typeface="Calibri" panose="020F0502020204030204" pitchFamily="34" charset="0"/>
              </a:rPr>
              <a:t>stakeholders</a:t>
            </a:r>
            <a:endParaRPr lang="fr-FR" sz="2000" b="1" dirty="0">
              <a:solidFill>
                <a:srgbClr val="00009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43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5" advAuto="1000"/>
      <p:bldP spid="10" grpId="0" uiExpand="1" build="p" bldLvl="5" advAuto="1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717B18F3-ADEE-B228-5DA7-2EF01AB532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Members over the years from foundation in 2001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Members</a:t>
            </a:r>
            <a:endParaRPr lang="fr-BE" dirty="0"/>
          </a:p>
        </p:txBody>
      </p:sp>
      <p:pic>
        <p:nvPicPr>
          <p:cNvPr id="7" name="Image 6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8377D831-A8C5-3F78-F83C-2AC32197A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32" y="1891461"/>
            <a:ext cx="7560840" cy="441726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2D7118D-4B36-A0C6-6FCC-6FF18547E16E}"/>
              </a:ext>
            </a:extLst>
          </p:cNvPr>
          <p:cNvSpPr txBox="1"/>
          <p:nvPr/>
        </p:nvSpPr>
        <p:spPr>
          <a:xfrm>
            <a:off x="9048328" y="2780928"/>
            <a:ext cx="23762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99"/>
                </a:solidFill>
              </a:rPr>
              <a:t>45 members representing 19 different countries</a:t>
            </a:r>
            <a:br>
              <a:rPr lang="en-US" sz="2400" dirty="0">
                <a:solidFill>
                  <a:srgbClr val="000099"/>
                </a:solidFill>
              </a:rPr>
            </a:br>
            <a:r>
              <a:rPr lang="en-US" sz="2400" dirty="0">
                <a:solidFill>
                  <a:srgbClr val="000099"/>
                </a:solidFill>
              </a:rPr>
              <a:t>including new category of NBs: 3</a:t>
            </a:r>
            <a:r>
              <a:rPr lang="en-US" sz="2400" b="1" dirty="0">
                <a:solidFill>
                  <a:srgbClr val="000099"/>
                </a:solidFill>
              </a:rPr>
              <a:t> </a:t>
            </a:r>
            <a:r>
              <a:rPr lang="en-US" sz="2400" dirty="0">
                <a:solidFill>
                  <a:srgbClr val="000099"/>
                </a:solidFill>
              </a:rPr>
              <a:t>in the designation process</a:t>
            </a:r>
            <a:endParaRPr lang="fr-FR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8168" y="1556792"/>
            <a:ext cx="3139881" cy="4482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2024844" y="188640"/>
            <a:ext cx="7488124" cy="86409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fr-FR" dirty="0"/>
              <a:t>Code of </a:t>
            </a:r>
            <a:r>
              <a:rPr lang="fr-FR" dirty="0" err="1"/>
              <a:t>Conduct</a:t>
            </a:r>
            <a:r>
              <a:rPr lang="fr-FR" dirty="0"/>
              <a:t> - Version 5.1</a:t>
            </a:r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551384" y="1124744"/>
            <a:ext cx="6768752" cy="5400600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 Version 5.1 approved on June 2025 and signed by all Members</a:t>
            </a:r>
          </a:p>
          <a:p>
            <a:pPr marL="1314450" lvl="2" indent="-514350">
              <a:spcBef>
                <a:spcPts val="1200"/>
              </a:spcBef>
            </a:pPr>
            <a:r>
              <a:rPr lang="en-US" dirty="0"/>
              <a:t>Removal of references to Directives and general update of references and terminology</a:t>
            </a:r>
          </a:p>
          <a:p>
            <a:pPr marL="1314450" lvl="2" indent="-514350">
              <a:spcBef>
                <a:spcPts val="1200"/>
              </a:spcBef>
            </a:pPr>
            <a:r>
              <a:rPr lang="en-US" dirty="0"/>
              <a:t>Compliant with MDCG Guidance and </a:t>
            </a:r>
            <a:r>
              <a:rPr lang="en-US" dirty="0" err="1"/>
              <a:t>TeamNB</a:t>
            </a:r>
            <a:r>
              <a:rPr lang="en-US" dirty="0"/>
              <a:t> &amp; NBCG-Med Papers</a:t>
            </a:r>
            <a:endParaRPr lang="en-US" dirty="0">
              <a:highlight>
                <a:srgbClr val="FFFF00"/>
              </a:highlight>
            </a:endParaRPr>
          </a:p>
          <a:p>
            <a:pPr marL="1314450" lvl="2" indent="-514350">
              <a:spcBef>
                <a:spcPts val="1200"/>
              </a:spcBef>
            </a:pPr>
            <a:r>
              <a:rPr lang="en-US" dirty="0"/>
              <a:t>Estimation of time needed for Technical Documentation review included</a:t>
            </a:r>
          </a:p>
          <a:p>
            <a:pPr marL="1314450" lvl="2" indent="-514350">
              <a:spcBef>
                <a:spcPts val="1200"/>
              </a:spcBef>
            </a:pPr>
            <a:r>
              <a:rPr lang="en-US" dirty="0"/>
              <a:t>Clarified requirements for unannounced audit</a:t>
            </a:r>
          </a:p>
          <a:p>
            <a:pPr marL="1314450" lvl="2" indent="-514350">
              <a:spcBef>
                <a:spcPts val="1200"/>
              </a:spcBef>
            </a:pPr>
            <a:r>
              <a:rPr lang="en-US" dirty="0"/>
              <a:t>Detailed explanation of re-certification requirements</a:t>
            </a:r>
          </a:p>
          <a:p>
            <a:pPr marL="1314450" lvl="2" indent="-514350">
              <a:spcBef>
                <a:spcPts val="1200"/>
              </a:spcBef>
            </a:pPr>
            <a:r>
              <a:rPr lang="en-US" dirty="0"/>
              <a:t>Estimation of time needed for CAPA</a:t>
            </a:r>
          </a:p>
          <a:p>
            <a:pPr marL="1314450" lvl="2" indent="-514350">
              <a:spcBef>
                <a:spcPts val="1200"/>
              </a:spcBef>
            </a:pPr>
            <a:r>
              <a:rPr lang="en-US" dirty="0"/>
              <a:t>Included examples for Structured Dialogue</a:t>
            </a:r>
          </a:p>
          <a:p>
            <a:pPr marL="1314450" lvl="2" indent="-514350">
              <a:spcBef>
                <a:spcPts val="1200"/>
              </a:spcBef>
            </a:pPr>
            <a:r>
              <a:rPr lang="en-US" dirty="0"/>
              <a:t>Enforcement changed to complaint / appeal process 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1800"/>
              </a:spcBef>
            </a:pPr>
            <a:r>
              <a:rPr lang="en-US" dirty="0"/>
              <a:t>Mandatory to sign for TEAM-NB members </a:t>
            </a:r>
          </a:p>
          <a:p>
            <a:pPr>
              <a:spcBef>
                <a:spcPts val="1800"/>
              </a:spcBef>
            </a:pPr>
            <a:r>
              <a:rPr lang="en-US" dirty="0"/>
              <a:t>Available on website  : </a:t>
            </a:r>
            <a:r>
              <a:rPr lang="en-US" u="sng" dirty="0"/>
              <a:t>www.team-nb.org</a:t>
            </a:r>
          </a:p>
        </p:txBody>
      </p:sp>
    </p:spTree>
    <p:extLst>
      <p:ext uri="{BB962C8B-B14F-4D97-AF65-F5344CB8AC3E}">
        <p14:creationId xmlns:p14="http://schemas.microsoft.com/office/powerpoint/2010/main" val="5177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err="1"/>
              <a:t>Team-NB</a:t>
            </a:r>
            <a:r>
              <a:rPr lang="en-US" dirty="0"/>
              <a:t> established working groups from 2016</a:t>
            </a:r>
          </a:p>
          <a:p>
            <a:pPr lvl="1">
              <a:spcBef>
                <a:spcPts val="0"/>
              </a:spcBef>
              <a:buSzPct val="100000"/>
              <a:buFont typeface="Wingdings" panose="05000000000000000000" pitchFamily="2" charset="2"/>
              <a:buChar char=""/>
            </a:pPr>
            <a:r>
              <a:rPr lang="en-US" sz="2800" baseline="30000" dirty="0">
                <a:solidFill>
                  <a:srgbClr val="FF0000"/>
                </a:solidFill>
              </a:rPr>
              <a:t> </a:t>
            </a:r>
            <a:r>
              <a:rPr lang="en-US" sz="2800" b="1" dirty="0"/>
              <a:t>Aims</a:t>
            </a:r>
            <a:endParaRPr lang="en-US" dirty="0"/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Help members to be designated</a:t>
            </a:r>
          </a:p>
          <a:p>
            <a:pPr lvl="2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Allow harmonization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Interpretation of the new regulations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FD2EC1E-9A97-F95A-5C82-AD3569BBF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719" y="2924944"/>
            <a:ext cx="4783151" cy="336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1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Bef>
                <a:spcPts val="1800"/>
              </a:spcBef>
            </a:pPr>
            <a:r>
              <a:rPr lang="en-US" dirty="0"/>
              <a:t> </a:t>
            </a:r>
            <a:r>
              <a:rPr lang="en-US" u="sng" dirty="0">
                <a:uFill>
                  <a:solidFill>
                    <a:srgbClr val="FF0000"/>
                  </a:solidFill>
                </a:uFill>
              </a:rPr>
              <a:t>MDCG mirror WGs</a:t>
            </a:r>
          </a:p>
          <a:p>
            <a:pPr lvl="1">
              <a:spcBef>
                <a:spcPts val="1800"/>
              </a:spcBef>
              <a:buSzPct val="100000"/>
              <a:buFont typeface="Wingdings" panose="05000000000000000000" pitchFamily="2" charset="2"/>
              <a:buChar char=""/>
            </a:pPr>
            <a:r>
              <a:rPr lang="en-US" sz="2800" b="1" dirty="0">
                <a:uFill>
                  <a:solidFill>
                    <a:schemeClr val="accent5">
                      <a:lumMod val="50000"/>
                    </a:schemeClr>
                  </a:solidFill>
                </a:uFill>
              </a:rPr>
              <a:t> </a:t>
            </a:r>
            <a:r>
              <a:rPr lang="en-US" sz="2800" b="1" dirty="0"/>
              <a:t>Aims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</a:t>
            </a:r>
            <a:r>
              <a:rPr lang="en-GB" sz="2400" dirty="0"/>
              <a:t>allow notified bodies members to speak of 1 voice  </a:t>
            </a:r>
            <a:endParaRPr lang="fr-BE" sz="2400" dirty="0"/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fr-BE" sz="2400" dirty="0"/>
              <a:t>t</a:t>
            </a:r>
            <a:r>
              <a:rPr lang="en-GB" sz="2400" dirty="0"/>
              <a:t>o prepare and participate in the MDCG meetings</a:t>
            </a:r>
            <a:endParaRPr lang="fr-BE" sz="2400" dirty="0"/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GB" sz="2400" dirty="0"/>
              <a:t>to write reports </a:t>
            </a:r>
          </a:p>
          <a:p>
            <a:pPr lvl="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distributed to all members</a:t>
            </a:r>
          </a:p>
          <a:p>
            <a:pPr lvl="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200" dirty="0"/>
              <a:t>to share information</a:t>
            </a:r>
            <a:endParaRPr lang="en-US" sz="2200" dirty="0"/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comment on MDCG proposals</a:t>
            </a:r>
          </a:p>
          <a:p>
            <a:pPr lvl="2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/>
              <a:t>to write Position Papers (published on Team-NB web site)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Implementation of new regulations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63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sz="3600" dirty="0"/>
              <a:t> </a:t>
            </a:r>
            <a:r>
              <a:rPr lang="en-US" sz="3600" u="sng" dirty="0">
                <a:uFill>
                  <a:solidFill>
                    <a:srgbClr val="FF0000"/>
                  </a:solidFill>
                </a:uFill>
              </a:rPr>
              <a:t>Task Forces</a:t>
            </a:r>
          </a:p>
          <a:p>
            <a:pPr lvl="1">
              <a:spcBef>
                <a:spcPts val="1800"/>
              </a:spcBef>
              <a:buSzPct val="100000"/>
              <a:buFont typeface="Wingdings" panose="05000000000000000000" pitchFamily="2" charset="2"/>
              <a:buChar char=""/>
            </a:pPr>
            <a:r>
              <a:rPr lang="en-US" sz="2800" b="1" dirty="0">
                <a:uFill>
                  <a:solidFill>
                    <a:schemeClr val="accent5">
                      <a:lumMod val="50000"/>
                    </a:schemeClr>
                  </a:solidFill>
                </a:uFill>
              </a:rPr>
              <a:t> Aims</a:t>
            </a:r>
          </a:p>
          <a:p>
            <a:pPr lvl="2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/>
              <a:t>to </a:t>
            </a:r>
            <a:r>
              <a:rPr lang="en-GB" sz="2800" dirty="0"/>
              <a:t>address specific topics of NBs interest</a:t>
            </a:r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marL="1260475" lvl="3" indent="0">
              <a:spcBef>
                <a:spcPts val="0"/>
              </a:spcBef>
              <a:buNone/>
            </a:pPr>
            <a:endParaRPr lang="en-GB" sz="2600" dirty="0"/>
          </a:p>
          <a:p>
            <a:pPr lvl="2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3100" dirty="0"/>
              <a:t>to write Position Papers (published on Team-NB web site)</a:t>
            </a:r>
          </a:p>
          <a:p>
            <a:pPr lvl="2"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GB" sz="3100" dirty="0"/>
              <a:t>to harmonise </a:t>
            </a:r>
          </a:p>
        </p:txBody>
      </p:sp>
      <p:sp>
        <p:nvSpPr>
          <p:cNvPr id="6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Implementation of new regulations</a:t>
            </a:r>
            <a:endParaRPr lang="fr-FR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3716CD7-31BA-DB4B-F48D-359BD23B8E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870421"/>
              </p:ext>
            </p:extLst>
          </p:nvPr>
        </p:nvGraphicFramePr>
        <p:xfrm>
          <a:off x="3287688" y="2637145"/>
          <a:ext cx="805599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1992">
                  <a:extLst>
                    <a:ext uri="{9D8B030D-6E8A-4147-A177-3AD203B41FA5}">
                      <a16:colId xmlns:a16="http://schemas.microsoft.com/office/drawing/2014/main" val="97689103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9799362"/>
                    </a:ext>
                  </a:extLst>
                </a:gridCol>
              </a:tblGrid>
              <a:tr h="3300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BE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BPG 2017-2 Personnel </a:t>
                      </a:r>
                      <a:r>
                        <a:rPr lang="fr-BE" sz="1800" b="0" kern="1200" dirty="0" err="1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Conformity</a:t>
                      </a:r>
                      <a:endParaRPr lang="fr-BE" sz="1800" b="0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Code of </a:t>
                      </a:r>
                      <a:r>
                        <a:rPr lang="en-GB" sz="1800" b="0" kern="1200" dirty="0" err="1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ConductCode</a:t>
                      </a: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of Conduct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3907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Assessment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Cybersecurity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179066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Transfer of MDR application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PSUR / CEAR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052056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Medical Gas Systems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Art. 61(10)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315197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Artificial Intelligence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Lifetime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987993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IVDR Harmonisation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530163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9B61DA3-9AFC-BF39-F4B3-CFC505C874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150824"/>
              </p:ext>
            </p:extLst>
          </p:nvPr>
        </p:nvGraphicFramePr>
        <p:xfrm>
          <a:off x="2080684" y="6081903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53090312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825494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431925" marR="0" lvl="3" indent="-1714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70C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1431925" algn="l"/>
                        </a:tabLst>
                        <a:defRPr/>
                      </a:pPr>
                      <a:r>
                        <a:rPr lang="en-GB" sz="1800" b="0" kern="1200" noProof="0" dirty="0" err="1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vues</a:t>
                      </a:r>
                      <a:endParaRPr lang="en-GB" sz="1800" b="0" kern="1200" noProof="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1431925" marR="0" lvl="3" indent="-17145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70C0"/>
                        </a:buClr>
                        <a:buSzTx/>
                        <a:buFont typeface="Arial" panose="020B0604020202020204" pitchFamily="34" charset="0"/>
                        <a:buChar char="•"/>
                        <a:tabLst>
                          <a:tab pos="1431925" algn="l"/>
                        </a:tabLst>
                        <a:defRPr/>
                      </a:pPr>
                      <a:r>
                        <a:rPr lang="en-GB" sz="1800" b="0" kern="1200" noProof="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practises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4609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20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02EAB44-D37B-A40F-27C6-DB72D987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1500000">
            <a:off x="6930492" y="1434316"/>
            <a:ext cx="1629116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624419" y="1196753"/>
            <a:ext cx="7055758" cy="511197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 </a:t>
            </a:r>
            <a:r>
              <a:rPr lang="en-US" dirty="0">
                <a:latin typeface="+mn-lt"/>
              </a:rPr>
              <a:t>Trainings</a:t>
            </a:r>
          </a:p>
          <a:p>
            <a:pPr lvl="1">
              <a:spcBef>
                <a:spcPts val="1200"/>
              </a:spcBef>
              <a:buSzPct val="100000"/>
              <a:buFont typeface="Wingdings" panose="05000000000000000000" pitchFamily="2" charset="2"/>
              <a:buChar char=""/>
            </a:pPr>
            <a:r>
              <a:rPr lang="en-US" sz="2800" b="1" dirty="0">
                <a:uFill>
                  <a:solidFill>
                    <a:schemeClr val="accent5">
                      <a:lumMod val="50000"/>
                    </a:schemeClr>
                  </a:solidFill>
                </a:uFill>
                <a:latin typeface="+mn-lt"/>
              </a:rPr>
              <a:t> Aims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</a:rPr>
              <a:t>to help NBs to deal with new MDR / IVDR requirements in their assessment 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+mn-lt"/>
              </a:rPr>
              <a:t>to achieve a better harmonization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among NBs thanks to the exchanges 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+mn-lt"/>
              </a:rPr>
              <a:t> Trainings Topics</a:t>
            </a:r>
          </a:p>
          <a:p>
            <a:pPr lvl="1" indent="-342900"/>
            <a:endParaRPr lang="fr-BE" sz="1600" dirty="0"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 lvl="1" indent="-342900"/>
            <a:endParaRPr lang="fr-BE" sz="1600" dirty="0"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 lvl="1" indent="-342900"/>
            <a:endParaRPr lang="fr-BE" sz="1600" dirty="0"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 lvl="1" indent="-342900"/>
            <a:endParaRPr lang="fr-BE" sz="1600" dirty="0"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  <a:p>
            <a:pPr marL="400050" lvl="1" indent="0">
              <a:buNone/>
            </a:pPr>
            <a:endParaRPr lang="fr-BE" sz="1600" dirty="0"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7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Implementation of new regulations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1DF4E8-D33B-1687-E330-E1BD9275DC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0256" y="1289976"/>
            <a:ext cx="1639605" cy="2325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6615B43-CFEC-23CA-FB4C-9D6B3C4F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0000">
            <a:off x="9870616" y="1563847"/>
            <a:ext cx="1640415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690CDC-FE47-F500-FEC6-4E65EFE813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500000">
            <a:off x="7032639" y="2963297"/>
            <a:ext cx="1633177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9C0B4D-5A30-D529-8289-3389A7F6AF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852593">
            <a:off x="8302632" y="2727996"/>
            <a:ext cx="1620449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41279E1-76CC-09F1-F2BA-B569B64855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00000">
            <a:off x="9723625" y="3052102"/>
            <a:ext cx="1643536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591ED57-BF87-D8E7-445F-C30449C49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1393872">
            <a:off x="9828792" y="3853008"/>
            <a:ext cx="1608749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92D336-B26C-682E-B134-59444142BC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134909">
            <a:off x="7224896" y="3956130"/>
            <a:ext cx="1614599" cy="2293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2EC5C4-38D1-1BB0-8CC6-B67D7B0AFD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55848">
            <a:off x="8248607" y="3956983"/>
            <a:ext cx="1655550" cy="2289967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142B260-B07D-CFEA-EC19-8861079C6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5795943"/>
              </p:ext>
            </p:extLst>
          </p:nvPr>
        </p:nvGraphicFramePr>
        <p:xfrm>
          <a:off x="896783" y="4291493"/>
          <a:ext cx="6182456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406">
                  <a:extLst>
                    <a:ext uri="{9D8B030D-6E8A-4147-A177-3AD203B41FA5}">
                      <a16:colId xmlns:a16="http://schemas.microsoft.com/office/drawing/2014/main" val="976891030"/>
                    </a:ext>
                  </a:extLst>
                </a:gridCol>
                <a:gridCol w="4079050">
                  <a:extLst>
                    <a:ext uri="{9D8B030D-6E8A-4147-A177-3AD203B41FA5}">
                      <a16:colId xmlns:a16="http://schemas.microsoft.com/office/drawing/2014/main" val="49799362"/>
                    </a:ext>
                  </a:extLst>
                </a:gridCol>
              </a:tblGrid>
              <a:tr h="33000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BE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MDR PMS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Code of Conduct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3907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IVDR PMS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Cybersecurity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2179066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Basic UDI-DI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MDR Clinical Data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052056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Hybrid Audits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 err="1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Subtance</a:t>
                      </a: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Based Devices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315197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MDR Software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IVDR Technical </a:t>
                      </a:r>
                      <a:r>
                        <a:rPr lang="en-GB" sz="1700" b="0" kern="1200" dirty="0" err="1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Documentaion</a:t>
                      </a:r>
                      <a:endParaRPr lang="en-GB" sz="1700" b="0" kern="1200" dirty="0">
                        <a:solidFill>
                          <a:srgbClr val="000099"/>
                        </a:solidFill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987993"/>
                  </a:ext>
                </a:extLst>
              </a:tr>
              <a:tr h="3300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MDR Annex XVI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700" b="0" kern="1200" dirty="0">
                          <a:solidFill>
                            <a:srgbClr val="000099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MDR Technical Documentation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530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31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>
          <a:xfrm>
            <a:off x="624419" y="1196753"/>
            <a:ext cx="6839733" cy="5111973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 Experts sessions</a:t>
            </a:r>
          </a:p>
          <a:p>
            <a:pPr lvl="1">
              <a:spcBef>
                <a:spcPts val="1800"/>
              </a:spcBef>
              <a:buSzPct val="100000"/>
              <a:buFont typeface="Wingdings" panose="05000000000000000000" pitchFamily="2" charset="2"/>
              <a:buChar char=""/>
            </a:pPr>
            <a:r>
              <a:rPr lang="en-US" sz="2800" b="1" dirty="0">
                <a:uFill>
                  <a:solidFill>
                    <a:schemeClr val="accent5">
                      <a:lumMod val="50000"/>
                    </a:schemeClr>
                  </a:solidFill>
                </a:uFill>
              </a:rPr>
              <a:t> Aims</a:t>
            </a:r>
          </a:p>
          <a:p>
            <a:pPr lvl="1">
              <a:spcBef>
                <a:spcPts val="1800"/>
              </a:spcBef>
            </a:pPr>
            <a:r>
              <a:rPr lang="en-US" dirty="0"/>
              <a:t>to support NBs </a:t>
            </a:r>
          </a:p>
          <a:p>
            <a:pPr lvl="1">
              <a:spcBef>
                <a:spcPts val="1800"/>
              </a:spcBef>
            </a:pPr>
            <a:r>
              <a:rPr lang="en-GB" dirty="0"/>
              <a:t>to allow for a harmonised approach across </a:t>
            </a:r>
            <a:br>
              <a:rPr lang="en-GB" dirty="0"/>
            </a:br>
            <a:r>
              <a:rPr lang="en-GB" dirty="0"/>
              <a:t>all notified bodies interpretation</a:t>
            </a:r>
            <a:r>
              <a:rPr lang="en-US" dirty="0"/>
              <a:t> </a:t>
            </a:r>
          </a:p>
          <a:p>
            <a:pPr lvl="1">
              <a:spcBef>
                <a:spcPts val="1800"/>
              </a:spcBef>
            </a:pPr>
            <a:r>
              <a:rPr lang="en-GB" dirty="0"/>
              <a:t>for senior experts to share their</a:t>
            </a:r>
            <a:br>
              <a:rPr lang="en-GB" dirty="0"/>
            </a:br>
            <a:r>
              <a:rPr lang="en-GB" dirty="0"/>
              <a:t>experience on burning topics</a:t>
            </a:r>
          </a:p>
          <a:p>
            <a:pPr lvl="1">
              <a:spcBef>
                <a:spcPts val="1800"/>
              </a:spcBef>
            </a:pPr>
            <a:r>
              <a:rPr lang="en-GB" dirty="0"/>
              <a:t>with attendees to cascade the info into their organisation to reach all reviewers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0176" y="1340768"/>
            <a:ext cx="2467683" cy="3489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itr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Implementation of new regulations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ECB023-5104-AD7E-9274-418E6E2D5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20527" y="2924944"/>
            <a:ext cx="2462859" cy="3489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554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5930</TotalTime>
  <Words>548</Words>
  <Application>Microsoft Office PowerPoint</Application>
  <PresentationFormat>Grand écran</PresentationFormat>
  <Paragraphs>142</Paragraphs>
  <Slides>12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Courier New</vt:lpstr>
      <vt:lpstr>Poppins</vt:lpstr>
      <vt:lpstr>Roboto Condensed Light</vt:lpstr>
      <vt:lpstr>Times New Roman</vt:lpstr>
      <vt:lpstr>Wingdings</vt:lpstr>
      <vt:lpstr>Thème Office</vt:lpstr>
      <vt:lpstr>Présentation PowerPoint</vt:lpstr>
      <vt:lpstr>Team-NB</vt:lpstr>
      <vt:lpstr>Members</vt:lpstr>
      <vt:lpstr>Code of Conduct - Version 5.1</vt:lpstr>
      <vt:lpstr>Interpretation of the new regulations</vt:lpstr>
      <vt:lpstr>Implementation of new regulations</vt:lpstr>
      <vt:lpstr>Implementation of new regulations</vt:lpstr>
      <vt:lpstr>Implementation of new regulations</vt:lpstr>
      <vt:lpstr>Implementation of new regulations</vt:lpstr>
      <vt:lpstr>Implementation of new regulations</vt:lpstr>
      <vt:lpstr>Contacts</vt:lpstr>
      <vt:lpstr>Members</vt:lpstr>
    </vt:vector>
  </TitlesOfParts>
  <Company>QUASYS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ADir</dc:creator>
  <cp:lastModifiedBy>Renaud Brendel</cp:lastModifiedBy>
  <cp:revision>671</cp:revision>
  <cp:lastPrinted>2015-03-12T13:45:44Z</cp:lastPrinted>
  <dcterms:created xsi:type="dcterms:W3CDTF">2003-11-17T09:11:45Z</dcterms:created>
  <dcterms:modified xsi:type="dcterms:W3CDTF">2026-02-24T11:53:35Z</dcterms:modified>
</cp:coreProperties>
</file>