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16"/>
  </p:notesMasterIdLst>
  <p:handoutMasterIdLst>
    <p:handoutMasterId r:id="rId17"/>
  </p:handoutMasterIdLst>
  <p:sldIdLst>
    <p:sldId id="393" r:id="rId2"/>
    <p:sldId id="421" r:id="rId3"/>
    <p:sldId id="422" r:id="rId4"/>
    <p:sldId id="417" r:id="rId5"/>
    <p:sldId id="423" r:id="rId6"/>
    <p:sldId id="401" r:id="rId7"/>
    <p:sldId id="411" r:id="rId8"/>
    <p:sldId id="412" r:id="rId9"/>
    <p:sldId id="413" r:id="rId10"/>
    <p:sldId id="414" r:id="rId11"/>
    <p:sldId id="418" r:id="rId12"/>
    <p:sldId id="420" r:id="rId13"/>
    <p:sldId id="415" r:id="rId14"/>
    <p:sldId id="392" r:id="rId15"/>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BFEAF"/>
    <a:srgbClr val="FFFFFF"/>
    <a:srgbClr val="0000CB"/>
    <a:srgbClr val="003399"/>
    <a:srgbClr val="000066"/>
    <a:srgbClr val="000000"/>
    <a:srgbClr val="A5AEB5"/>
    <a:srgbClr val="9DF8F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4" autoAdjust="0"/>
    <p:restoredTop sz="94206" autoAdjust="0"/>
  </p:normalViewPr>
  <p:slideViewPr>
    <p:cSldViewPr>
      <p:cViewPr varScale="1">
        <p:scale>
          <a:sx n="117" d="100"/>
          <a:sy n="117" d="100"/>
        </p:scale>
        <p:origin x="84" y="375"/>
      </p:cViewPr>
      <p:guideLst>
        <p:guide orient="horz" pos="2160"/>
        <p:guide pos="3840"/>
      </p:guideLst>
    </p:cSldViewPr>
  </p:slideViewPr>
  <p:outlineViewPr>
    <p:cViewPr>
      <p:scale>
        <a:sx n="33" d="100"/>
        <a:sy n="33" d="100"/>
      </p:scale>
      <p:origin x="0" y="-4195"/>
    </p:cViewPr>
  </p:outlineViewPr>
  <p:notesTextViewPr>
    <p:cViewPr>
      <p:scale>
        <a:sx n="100" d="100"/>
        <a:sy n="100" d="100"/>
      </p:scale>
      <p:origin x="0" y="0"/>
    </p:cViewPr>
  </p:notesTextViewPr>
  <p:sorterViewPr>
    <p:cViewPr>
      <p:scale>
        <a:sx n="150" d="100"/>
        <a:sy n="150" d="100"/>
      </p:scale>
      <p:origin x="0" y="-5544"/>
    </p:cViewPr>
  </p:sorterViewPr>
  <p:notesViewPr>
    <p:cSldViewPr>
      <p:cViewPr varScale="1">
        <p:scale>
          <a:sx n="55" d="100"/>
          <a:sy n="55" d="100"/>
        </p:scale>
        <p:origin x="305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abr-serv-dom\Data\team-nb\6-Members\Enregistrements%20en%20cours\Graphes%20pr%20Pr&#233;sentations\TEAM-NB-Evolution-Membres-2026.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abr-serv-dom\Data\team-nb\6-Members\Enregistrements%20en%20cours\Graphes%20pr%20Pr&#233;sentations\Nando-Designation-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543558767482832E-2"/>
          <c:y val="8.5321302561775489E-2"/>
          <c:w val="0.97770450733450165"/>
          <c:h val="0.8351384885553752"/>
        </c:manualLayout>
      </c:layout>
      <c:barChart>
        <c:barDir val="col"/>
        <c:grouping val="clustered"/>
        <c:varyColors val="0"/>
        <c:ser>
          <c:idx val="0"/>
          <c:order val="0"/>
          <c:tx>
            <c:strRef>
              <c:f>'Evol-Membres'!$A$38</c:f>
              <c:strCache>
                <c:ptCount val="1"/>
                <c:pt idx="0">
                  <c:v>Members </c:v>
                </c:pt>
              </c:strCache>
            </c:strRef>
          </c:tx>
          <c:spPr>
            <a:solidFill>
              <a:srgbClr val="0000CB"/>
            </a:solidFill>
          </c:spPr>
          <c:invertIfNegative val="0"/>
          <c:dLbls>
            <c:spPr>
              <a:noFill/>
              <a:ln>
                <a:noFill/>
              </a:ln>
              <a:effectLst/>
            </c:spPr>
            <c:txPr>
              <a:bodyPr/>
              <a:lstStyle/>
              <a:p>
                <a:pPr>
                  <a:defRPr sz="1200" b="1">
                    <a:solidFill>
                      <a:srgbClr val="0000CB"/>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'Evol-Membres'!$B$37:$AA$37</c:f>
              <c:strCache>
                <c:ptCount val="26"/>
                <c:pt idx="0">
                  <c:v>2001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2026</c:v>
                </c:pt>
              </c:strCache>
            </c:strRef>
          </c:cat>
          <c:val>
            <c:numRef>
              <c:f>'Evol-Membres'!$B$38:$AA$38</c:f>
              <c:numCache>
                <c:formatCode>General</c:formatCode>
                <c:ptCount val="26"/>
                <c:pt idx="0">
                  <c:v>19</c:v>
                </c:pt>
                <c:pt idx="1">
                  <c:v>23</c:v>
                </c:pt>
                <c:pt idx="2">
                  <c:v>24</c:v>
                </c:pt>
                <c:pt idx="3">
                  <c:v>25</c:v>
                </c:pt>
                <c:pt idx="4">
                  <c:v>26</c:v>
                </c:pt>
                <c:pt idx="5">
                  <c:v>26</c:v>
                </c:pt>
                <c:pt idx="6">
                  <c:v>26</c:v>
                </c:pt>
                <c:pt idx="7">
                  <c:v>27</c:v>
                </c:pt>
                <c:pt idx="8">
                  <c:v>28</c:v>
                </c:pt>
                <c:pt idx="9">
                  <c:v>31</c:v>
                </c:pt>
                <c:pt idx="10">
                  <c:v>32</c:v>
                </c:pt>
                <c:pt idx="11">
                  <c:v>35</c:v>
                </c:pt>
                <c:pt idx="12">
                  <c:v>29</c:v>
                </c:pt>
                <c:pt idx="13">
                  <c:v>26</c:v>
                </c:pt>
                <c:pt idx="14">
                  <c:v>25</c:v>
                </c:pt>
                <c:pt idx="15">
                  <c:v>22</c:v>
                </c:pt>
                <c:pt idx="16">
                  <c:v>23</c:v>
                </c:pt>
                <c:pt idx="17">
                  <c:v>24</c:v>
                </c:pt>
                <c:pt idx="18">
                  <c:v>26</c:v>
                </c:pt>
                <c:pt idx="19">
                  <c:v>27</c:v>
                </c:pt>
                <c:pt idx="20">
                  <c:v>29</c:v>
                </c:pt>
                <c:pt idx="21">
                  <c:v>31</c:v>
                </c:pt>
                <c:pt idx="22">
                  <c:v>42</c:v>
                </c:pt>
                <c:pt idx="23">
                  <c:v>44</c:v>
                </c:pt>
                <c:pt idx="24">
                  <c:v>44</c:v>
                </c:pt>
                <c:pt idx="25">
                  <c:v>45</c:v>
                </c:pt>
              </c:numCache>
            </c:numRef>
          </c:val>
          <c:extLst>
            <c:ext xmlns:c16="http://schemas.microsoft.com/office/drawing/2014/chart" uri="{C3380CC4-5D6E-409C-BE32-E72D297353CC}">
              <c16:uniqueId val="{00000000-2C3D-4B75-BA19-DAD5C6A759BF}"/>
            </c:ext>
          </c:extLst>
        </c:ser>
        <c:dLbls>
          <c:showLegendKey val="0"/>
          <c:showVal val="0"/>
          <c:showCatName val="0"/>
          <c:showSerName val="0"/>
          <c:showPercent val="0"/>
          <c:showBubbleSize val="0"/>
        </c:dLbls>
        <c:gapWidth val="150"/>
        <c:axId val="199072312"/>
        <c:axId val="199072704"/>
      </c:barChart>
      <c:catAx>
        <c:axId val="199072312"/>
        <c:scaling>
          <c:orientation val="minMax"/>
        </c:scaling>
        <c:delete val="0"/>
        <c:axPos val="b"/>
        <c:numFmt formatCode="General" sourceLinked="1"/>
        <c:majorTickMark val="out"/>
        <c:minorTickMark val="none"/>
        <c:tickLblPos val="nextTo"/>
        <c:txPr>
          <a:bodyPr/>
          <a:lstStyle/>
          <a:p>
            <a:pPr>
              <a:defRPr b="1"/>
            </a:pPr>
            <a:endParaRPr lang="en-US"/>
          </a:p>
        </c:txPr>
        <c:crossAx val="199072704"/>
        <c:crosses val="autoZero"/>
        <c:auto val="1"/>
        <c:lblAlgn val="ctr"/>
        <c:lblOffset val="100"/>
        <c:noMultiLvlLbl val="0"/>
      </c:catAx>
      <c:valAx>
        <c:axId val="199072704"/>
        <c:scaling>
          <c:orientation val="minMax"/>
        </c:scaling>
        <c:delete val="1"/>
        <c:axPos val="l"/>
        <c:majorGridlines>
          <c:spPr>
            <a:ln>
              <a:solidFill>
                <a:schemeClr val="bg1">
                  <a:lumMod val="95000"/>
                </a:schemeClr>
              </a:solidFill>
            </a:ln>
          </c:spPr>
        </c:majorGridlines>
        <c:numFmt formatCode="General" sourceLinked="1"/>
        <c:majorTickMark val="out"/>
        <c:minorTickMark val="none"/>
        <c:tickLblPos val="nextTo"/>
        <c:crossAx val="199072312"/>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u="sng" baseline="0">
                <a:solidFill>
                  <a:srgbClr val="000099"/>
                </a:solidFill>
                <a:effectLst/>
              </a:rPr>
              <a:t>Nando Designation </a:t>
            </a:r>
            <a:endParaRPr lang="en-GB">
              <a:solidFill>
                <a:srgbClr val="000099"/>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5.5555555555555558E-3"/>
          <c:y val="0.15266221930592008"/>
          <c:w val="0.99444444444444446"/>
          <c:h val="0.75521676412432359"/>
        </c:manualLayout>
      </c:layout>
      <c:barChart>
        <c:barDir val="col"/>
        <c:grouping val="stacked"/>
        <c:varyColors val="0"/>
        <c:ser>
          <c:idx val="0"/>
          <c:order val="0"/>
          <c:tx>
            <c:strRef>
              <c:f>'Reg designation'!$A$7</c:f>
              <c:strCache>
                <c:ptCount val="1"/>
                <c:pt idx="0">
                  <c:v>Team-NB Members</c:v>
                </c:pt>
              </c:strCache>
            </c:strRef>
          </c:tx>
          <c:spPr>
            <a:solidFill>
              <a:srgbClr val="0000FF"/>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FC21-4797-9BD5-2AE274161A76}"/>
              </c:ext>
            </c:extLst>
          </c:dPt>
          <c:dLbls>
            <c:dLbl>
              <c:idx val="0"/>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FC21-4797-9BD5-2AE274161A76}"/>
                </c:ext>
              </c:extLst>
            </c:dLbl>
            <c:dLbl>
              <c:idx val="1"/>
              <c:tx>
                <c:rich>
                  <a:bodyPr/>
                  <a:lstStyle/>
                  <a:p>
                    <a:r>
                      <a:rPr lang="en-US"/>
                      <a:t>Team-NB</a:t>
                    </a:r>
                    <a:r>
                      <a:rPr lang="en-US" baseline="0"/>
                      <a:t> </a:t>
                    </a:r>
                  </a:p>
                  <a:p>
                    <a:fld id="{FAB9DE55-0EFF-4912-8772-5588FCD37593}" type="VALUE">
                      <a:rPr lang="en-US"/>
                      <a:pPr/>
                      <a:t>[VALEUR]</a:t>
                    </a:fld>
                    <a:endParaRPr lang="fr-BE"/>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C21-4797-9BD5-2AE274161A7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'Reg designation'!$B$6:$C$6</c:f>
              <c:strCache>
                <c:ptCount val="2"/>
                <c:pt idx="0">
                  <c:v>MDR designation</c:v>
                </c:pt>
                <c:pt idx="1">
                  <c:v>IVDR designation </c:v>
                </c:pt>
              </c:strCache>
            </c:strRef>
          </c:cat>
          <c:val>
            <c:numRef>
              <c:f>'Reg designation'!$B$7:$C$7</c:f>
              <c:numCache>
                <c:formatCode>General</c:formatCode>
                <c:ptCount val="2"/>
                <c:pt idx="0">
                  <c:v>40</c:v>
                </c:pt>
                <c:pt idx="1">
                  <c:v>16</c:v>
                </c:pt>
              </c:numCache>
            </c:numRef>
          </c:val>
          <c:extLst>
            <c:ext xmlns:c16="http://schemas.microsoft.com/office/drawing/2014/chart" uri="{C3380CC4-5D6E-409C-BE32-E72D297353CC}">
              <c16:uniqueId val="{00000003-FC21-4797-9BD5-2AE274161A76}"/>
            </c:ext>
          </c:extLst>
        </c:ser>
        <c:ser>
          <c:idx val="1"/>
          <c:order val="1"/>
          <c:tx>
            <c:strRef>
              <c:f>'Reg designation'!$A$8</c:f>
              <c:strCache>
                <c:ptCount val="1"/>
                <c:pt idx="0">
                  <c:v>Non-Members</c:v>
                </c:pt>
              </c:strCache>
            </c:strRef>
          </c:tx>
          <c:spPr>
            <a:solidFill>
              <a:schemeClr val="accent1">
                <a:lumMod val="40000"/>
                <a:lumOff val="60000"/>
              </a:schemeClr>
            </a:solidFill>
            <a:ln>
              <a:noFill/>
            </a:ln>
            <a:effectLst/>
          </c:spPr>
          <c:invertIfNegative val="0"/>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FC21-4797-9BD5-2AE274161A76}"/>
              </c:ext>
            </c:extLst>
          </c:dPt>
          <c:dLbls>
            <c:dLbl>
              <c:idx val="1"/>
              <c:layout>
                <c:manualLayout>
                  <c:x val="-1.4436384428324412E-3"/>
                  <c:y val="-3.7037219305920091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000099"/>
                      </a:solidFill>
                      <a:latin typeface="+mn-lt"/>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15:layout>
                    <c:manualLayout>
                      <c:w val="0.31425933962979036"/>
                      <c:h val="0.14337962962962961"/>
                    </c:manualLayout>
                  </c15:layout>
                </c:ext>
                <c:ext xmlns:c16="http://schemas.microsoft.com/office/drawing/2014/chart" uri="{C3380CC4-5D6E-409C-BE32-E72D297353CC}">
                  <c16:uniqueId val="{00000005-FC21-4797-9BD5-2AE274161A7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99"/>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'Reg designation'!$B$6:$C$6</c:f>
              <c:strCache>
                <c:ptCount val="2"/>
                <c:pt idx="0">
                  <c:v>MDR designation</c:v>
                </c:pt>
                <c:pt idx="1">
                  <c:v>IVDR designation </c:v>
                </c:pt>
              </c:strCache>
            </c:strRef>
          </c:cat>
          <c:val>
            <c:numRef>
              <c:f>'Reg designation'!$B$8:$C$8</c:f>
              <c:numCache>
                <c:formatCode>General</c:formatCode>
                <c:ptCount val="2"/>
                <c:pt idx="0">
                  <c:v>12</c:v>
                </c:pt>
                <c:pt idx="1">
                  <c:v>3</c:v>
                </c:pt>
              </c:numCache>
            </c:numRef>
          </c:val>
          <c:extLst>
            <c:ext xmlns:c16="http://schemas.microsoft.com/office/drawing/2014/chart" uri="{C3380CC4-5D6E-409C-BE32-E72D297353CC}">
              <c16:uniqueId val="{00000006-FC21-4797-9BD5-2AE274161A76}"/>
            </c:ext>
          </c:extLst>
        </c:ser>
        <c:dLbls>
          <c:showLegendKey val="0"/>
          <c:showVal val="0"/>
          <c:showCatName val="0"/>
          <c:showSerName val="0"/>
          <c:showPercent val="0"/>
          <c:showBubbleSize val="0"/>
        </c:dLbls>
        <c:gapWidth val="50"/>
        <c:overlap val="100"/>
        <c:axId val="944550927"/>
        <c:axId val="944552175"/>
      </c:barChart>
      <c:catAx>
        <c:axId val="9445509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000099"/>
                </a:solidFill>
                <a:latin typeface="+mn-lt"/>
                <a:ea typeface="+mn-ea"/>
                <a:cs typeface="+mn-cs"/>
              </a:defRPr>
            </a:pPr>
            <a:endParaRPr lang="en-US"/>
          </a:p>
        </c:txPr>
        <c:crossAx val="944552175"/>
        <c:crosses val="autoZero"/>
        <c:auto val="1"/>
        <c:lblAlgn val="ctr"/>
        <c:lblOffset val="100"/>
        <c:noMultiLvlLbl val="0"/>
      </c:catAx>
      <c:valAx>
        <c:axId val="94455217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944550927"/>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000099"/>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0.41103</cdr:x>
      <cdr:y>0.10577</cdr:y>
    </cdr:from>
    <cdr:to>
      <cdr:x>0.67616</cdr:x>
      <cdr:y>0.27833</cdr:y>
    </cdr:to>
    <cdr:sp macro="" textlink="">
      <cdr:nvSpPr>
        <cdr:cNvPr id="5" name="Bulle narrative : ronde 4">
          <a:extLst xmlns:a="http://schemas.openxmlformats.org/drawingml/2006/main">
            <a:ext uri="{FF2B5EF4-FFF2-40B4-BE49-F238E27FC236}">
              <a16:creationId xmlns:a16="http://schemas.microsoft.com/office/drawing/2014/main" id="{0F7BF987-0E72-11F6-F987-3B3AF41EE447}"/>
            </a:ext>
          </a:extLst>
        </cdr:cNvPr>
        <cdr:cNvSpPr/>
      </cdr:nvSpPr>
      <cdr:spPr>
        <a:xfrm xmlns:a="http://schemas.openxmlformats.org/drawingml/2006/main">
          <a:off x="2750343" y="428624"/>
          <a:ext cx="1774031" cy="699273"/>
        </a:xfrm>
        <a:prstGeom xmlns:a="http://schemas.openxmlformats.org/drawingml/2006/main" prst="wedgeEllipseCallout">
          <a:avLst>
            <a:gd name="adj1" fmla="val -22902"/>
            <a:gd name="adj2" fmla="val 86694"/>
          </a:avLst>
        </a:prstGeom>
        <a:noFill xmlns:a="http://schemas.openxmlformats.org/drawingml/2006/main"/>
        <a:ln xmlns:a="http://schemas.openxmlformats.org/drawingml/2006/main">
          <a:solidFill>
            <a:srgbClr val="FF0000"/>
          </a:solidFill>
          <a:prstDash val="sysDot"/>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l"/>
          <a:r>
            <a:rPr lang="fr-BE" sz="1200" kern="1200">
              <a:solidFill>
                <a:srgbClr val="FF0000"/>
              </a:solidFill>
            </a:rPr>
            <a:t>Code of Conduct</a:t>
          </a:r>
        </a:p>
        <a:p xmlns:a="http://schemas.openxmlformats.org/drawingml/2006/main">
          <a:pPr algn="ctr"/>
          <a:r>
            <a:rPr lang="fr-BE" sz="1200" kern="1200">
              <a:solidFill>
                <a:srgbClr val="FF0000"/>
              </a:solidFill>
            </a:rPr>
            <a:t>mandatory</a:t>
          </a:r>
          <a:endParaRPr lang="fr-BE" sz="1050" kern="1200">
            <a:solidFill>
              <a:srgbClr val="FF0000"/>
            </a:solidFill>
          </a:endParaRPr>
        </a:p>
      </cdr:txBody>
    </cdr:sp>
  </cdr:relSizeAnchor>
  <cdr:relSizeAnchor xmlns:cdr="http://schemas.openxmlformats.org/drawingml/2006/chartDrawing">
    <cdr:from>
      <cdr:x>0.48221</cdr:x>
      <cdr:y>0.18864</cdr:y>
    </cdr:from>
    <cdr:to>
      <cdr:x>0.61886</cdr:x>
      <cdr:y>0.42615</cdr:y>
    </cdr:to>
    <cdr:sp macro="" textlink="">
      <cdr:nvSpPr>
        <cdr:cNvPr id="6" name="ZoneTexte 5">
          <a:extLst xmlns:a="http://schemas.openxmlformats.org/drawingml/2006/main">
            <a:ext uri="{FF2B5EF4-FFF2-40B4-BE49-F238E27FC236}">
              <a16:creationId xmlns:a16="http://schemas.microsoft.com/office/drawing/2014/main" id="{73EBD160-264B-A857-91ED-001EE1DAE73D}"/>
            </a:ext>
          </a:extLst>
        </cdr:cNvPr>
        <cdr:cNvSpPr txBox="1"/>
      </cdr:nvSpPr>
      <cdr:spPr>
        <a:xfrm xmlns:a="http://schemas.openxmlformats.org/drawingml/2006/main">
          <a:off x="3226593" y="72628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BE" sz="1100" kern="1200"/>
        </a:p>
      </cdr:txBody>
    </cdr:sp>
  </cdr:relSizeAnchor>
  <cdr:relSizeAnchor xmlns:cdr="http://schemas.openxmlformats.org/drawingml/2006/chartDrawing">
    <cdr:from>
      <cdr:x>0.74913</cdr:x>
      <cdr:y>0.00064</cdr:y>
    </cdr:from>
    <cdr:to>
      <cdr:x>0.94711</cdr:x>
      <cdr:y>0.15739</cdr:y>
    </cdr:to>
    <cdr:sp macro="" textlink="">
      <cdr:nvSpPr>
        <cdr:cNvPr id="7" name="Bulle narrative : ronde 6">
          <a:extLst xmlns:a="http://schemas.openxmlformats.org/drawingml/2006/main">
            <a:ext uri="{FF2B5EF4-FFF2-40B4-BE49-F238E27FC236}">
              <a16:creationId xmlns:a16="http://schemas.microsoft.com/office/drawing/2014/main" id="{E85C1F5E-ACA2-C489-DFA4-2B2620CC93A3}"/>
            </a:ext>
          </a:extLst>
        </cdr:cNvPr>
        <cdr:cNvSpPr/>
      </cdr:nvSpPr>
      <cdr:spPr>
        <a:xfrm xmlns:a="http://schemas.openxmlformats.org/drawingml/2006/main">
          <a:off x="5208895" y="2720"/>
          <a:ext cx="1376605" cy="662538"/>
        </a:xfrm>
        <a:prstGeom xmlns:a="http://schemas.openxmlformats.org/drawingml/2006/main" prst="wedgeEllipseCallout">
          <a:avLst>
            <a:gd name="adj1" fmla="val 35029"/>
            <a:gd name="adj2" fmla="val 67339"/>
          </a:avLst>
        </a:prstGeom>
        <a:noFill xmlns:a="http://schemas.openxmlformats.org/drawingml/2006/main"/>
        <a:ln xmlns:a="http://schemas.openxmlformats.org/drawingml/2006/main">
          <a:solidFill>
            <a:srgbClr val="FF0000"/>
          </a:solidFill>
          <a:prstDash val="sysDot"/>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BE" sz="1200" kern="1200" dirty="0" err="1">
              <a:solidFill>
                <a:srgbClr val="FF0000"/>
              </a:solidFill>
            </a:rPr>
            <a:t>CoC</a:t>
          </a:r>
          <a:r>
            <a:rPr lang="fr-BE" sz="1200" kern="1200" dirty="0">
              <a:solidFill>
                <a:srgbClr val="FF0000"/>
              </a:solidFill>
            </a:rPr>
            <a:t> update</a:t>
          </a:r>
        </a:p>
        <a:p xmlns:a="http://schemas.openxmlformats.org/drawingml/2006/main">
          <a:pPr algn="ctr"/>
          <a:r>
            <a:rPr lang="fr-BE" sz="1200" kern="1200" dirty="0">
              <a:solidFill>
                <a:srgbClr val="FF0000"/>
              </a:solidFill>
            </a:rPr>
            <a:t>version 5</a:t>
          </a:r>
          <a:endParaRPr lang="fr-BE" sz="1050" kern="1200"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73DCEFAA-7BD6-4282-9A18-89F9504BC4BC}" type="datetimeFigureOut">
              <a:rPr lang="fr-BE" smtClean="0"/>
              <a:t>12-05-26</a:t>
            </a:fld>
            <a:endParaRPr lang="fr-BE"/>
          </a:p>
        </p:txBody>
      </p:sp>
      <p:sp>
        <p:nvSpPr>
          <p:cNvPr id="4" name="Espace réservé du pied de page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r>
              <a:rPr lang="fr-BE"/>
              <a:t>MDCG-September 24th 2018</a:t>
            </a:r>
          </a:p>
        </p:txBody>
      </p:sp>
      <p:sp>
        <p:nvSpPr>
          <p:cNvPr id="5" name="Espace réservé du numéro de diapositive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A0283CB2-570F-49BF-B36F-6C54FBF52DEF}" type="slidenum">
              <a:rPr lang="fr-BE" smtClean="0"/>
              <a:t>‹N°›</a:t>
            </a:fld>
            <a:endParaRPr lang="fr-BE"/>
          </a:p>
        </p:txBody>
      </p:sp>
    </p:spTree>
    <p:extLst>
      <p:ext uri="{BB962C8B-B14F-4D97-AF65-F5344CB8AC3E}">
        <p14:creationId xmlns:p14="http://schemas.microsoft.com/office/powerpoint/2010/main" val="9458547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889938"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fr-FR"/>
          </a:p>
        </p:txBody>
      </p:sp>
      <p:sp>
        <p:nvSpPr>
          <p:cNvPr id="52227" name="Rectangle 3"/>
          <p:cNvSpPr>
            <a:spLocks noGrp="1" noChangeArrowheads="1"/>
          </p:cNvSpPr>
          <p:nvPr>
            <p:ph type="dt" idx="1"/>
          </p:nvPr>
        </p:nvSpPr>
        <p:spPr bwMode="auto">
          <a:xfrm>
            <a:off x="3777607" y="0"/>
            <a:ext cx="2889938"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endParaRPr lang="fr-FR"/>
          </a:p>
        </p:txBody>
      </p:sp>
      <p:sp>
        <p:nvSpPr>
          <p:cNvPr id="18436" name="Rectangle 4"/>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666909" y="4715153"/>
            <a:ext cx="533527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52230" name="Rectangle 6"/>
          <p:cNvSpPr>
            <a:spLocks noGrp="1" noChangeArrowheads="1"/>
          </p:cNvSpPr>
          <p:nvPr>
            <p:ph type="ftr" sz="quarter" idx="4"/>
          </p:nvPr>
        </p:nvSpPr>
        <p:spPr bwMode="auto">
          <a:xfrm>
            <a:off x="0" y="9428583"/>
            <a:ext cx="2889938"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vl1pPr>
          </a:lstStyle>
          <a:p>
            <a:pPr>
              <a:defRPr/>
            </a:pPr>
            <a:r>
              <a:rPr lang="fr-FR"/>
              <a:t>MDCG-September 24th 2018</a:t>
            </a:r>
          </a:p>
        </p:txBody>
      </p:sp>
      <p:sp>
        <p:nvSpPr>
          <p:cNvPr id="52231" name="Rectangle 7"/>
          <p:cNvSpPr>
            <a:spLocks noGrp="1" noChangeArrowheads="1"/>
          </p:cNvSpPr>
          <p:nvPr>
            <p:ph type="sldNum" sz="quarter" idx="5"/>
          </p:nvPr>
        </p:nvSpPr>
        <p:spPr bwMode="auto">
          <a:xfrm>
            <a:off x="3777607" y="9428583"/>
            <a:ext cx="2889938"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pPr>
              <a:defRPr/>
            </a:pPr>
            <a:fld id="{5B120DFA-430E-4EF0-8681-144B4F8108CA}" type="slidenum">
              <a:rPr lang="fr-FR"/>
              <a:pPr>
                <a:defRPr/>
              </a:pPr>
              <a:t>‹N°›</a:t>
            </a:fld>
            <a:endParaRPr lang="fr-FR"/>
          </a:p>
        </p:txBody>
      </p:sp>
    </p:spTree>
    <p:extLst>
      <p:ext uri="{BB962C8B-B14F-4D97-AF65-F5344CB8AC3E}">
        <p14:creationId xmlns:p14="http://schemas.microsoft.com/office/powerpoint/2010/main" val="237927614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8" y="744538"/>
            <a:ext cx="6615112" cy="3722687"/>
          </a:xfrm>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pPr>
              <a:defRPr/>
            </a:pPr>
            <a:fld id="{5B120DFA-430E-4EF0-8681-144B4F8108CA}" type="slidenum">
              <a:rPr lang="fr-FR" smtClean="0"/>
              <a:pPr>
                <a:defRPr/>
              </a:pPr>
              <a:t>1</a:t>
            </a:fld>
            <a:endParaRPr lang="fr-FR"/>
          </a:p>
        </p:txBody>
      </p:sp>
      <p:sp>
        <p:nvSpPr>
          <p:cNvPr id="5" name="Espace réservé du pied de page 4"/>
          <p:cNvSpPr>
            <a:spLocks noGrp="1"/>
          </p:cNvSpPr>
          <p:nvPr>
            <p:ph type="ftr" sz="quarter" idx="11"/>
          </p:nvPr>
        </p:nvSpPr>
        <p:spPr/>
        <p:txBody>
          <a:bodyPr/>
          <a:lstStyle/>
          <a:p>
            <a:pPr>
              <a:defRPr/>
            </a:pPr>
            <a:r>
              <a:rPr lang="fr-FR"/>
              <a:t>MDCG-September 24th 2018</a:t>
            </a:r>
          </a:p>
        </p:txBody>
      </p:sp>
    </p:spTree>
    <p:extLst>
      <p:ext uri="{BB962C8B-B14F-4D97-AF65-F5344CB8AC3E}">
        <p14:creationId xmlns:p14="http://schemas.microsoft.com/office/powerpoint/2010/main" val="394997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8" y="744538"/>
            <a:ext cx="6615112" cy="3722687"/>
          </a:xfrm>
        </p:spPr>
      </p:sp>
      <p:sp>
        <p:nvSpPr>
          <p:cNvPr id="3" name="Espace réservé des notes 2"/>
          <p:cNvSpPr>
            <a:spLocks noGrp="1"/>
          </p:cNvSpPr>
          <p:nvPr>
            <p:ph type="body" idx="1"/>
          </p:nvPr>
        </p:nvSpPr>
        <p:spPr/>
        <p:txBody>
          <a:bodyPr/>
          <a:lstStyle/>
          <a:p>
            <a:endParaRPr lang="en-GB" dirty="0"/>
          </a:p>
        </p:txBody>
      </p:sp>
      <p:sp>
        <p:nvSpPr>
          <p:cNvPr id="4" name="Espace réservé du pied de page 3"/>
          <p:cNvSpPr>
            <a:spLocks noGrp="1"/>
          </p:cNvSpPr>
          <p:nvPr>
            <p:ph type="ftr" sz="quarter" idx="10"/>
          </p:nvPr>
        </p:nvSpPr>
        <p:spPr/>
        <p:txBody>
          <a:bodyPr/>
          <a:lstStyle/>
          <a:p>
            <a:pPr>
              <a:defRPr/>
            </a:pPr>
            <a:r>
              <a:rPr lang="fr-FR"/>
              <a:t>MDCG-September 24th 2018</a:t>
            </a:r>
          </a:p>
        </p:txBody>
      </p:sp>
      <p:sp>
        <p:nvSpPr>
          <p:cNvPr id="5" name="Espace réservé du numéro de diapositive 4"/>
          <p:cNvSpPr>
            <a:spLocks noGrp="1"/>
          </p:cNvSpPr>
          <p:nvPr>
            <p:ph type="sldNum" sz="quarter" idx="11"/>
          </p:nvPr>
        </p:nvSpPr>
        <p:spPr/>
        <p:txBody>
          <a:bodyPr/>
          <a:lstStyle/>
          <a:p>
            <a:pPr>
              <a:defRPr/>
            </a:pPr>
            <a:fld id="{5B120DFA-430E-4EF0-8681-144B4F8108CA}" type="slidenum">
              <a:rPr lang="fr-FR" smtClean="0"/>
              <a:pPr>
                <a:defRPr/>
              </a:pPr>
              <a:t>4</a:t>
            </a:fld>
            <a:endParaRPr lang="fr-FR"/>
          </a:p>
        </p:txBody>
      </p:sp>
    </p:spTree>
    <p:extLst>
      <p:ext uri="{BB962C8B-B14F-4D97-AF65-F5344CB8AC3E}">
        <p14:creationId xmlns:p14="http://schemas.microsoft.com/office/powerpoint/2010/main" val="319039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4"/>
          </p:nvPr>
        </p:nvSpPr>
        <p:spPr/>
        <p:txBody>
          <a:bodyPr/>
          <a:lstStyle/>
          <a:p>
            <a:pPr>
              <a:defRPr/>
            </a:pPr>
            <a:r>
              <a:rPr lang="fr-FR"/>
              <a:t>MDCG-September 24th 2018</a:t>
            </a:r>
          </a:p>
        </p:txBody>
      </p:sp>
      <p:sp>
        <p:nvSpPr>
          <p:cNvPr id="5" name="Espace réservé du numéro de diapositive 4"/>
          <p:cNvSpPr>
            <a:spLocks noGrp="1"/>
          </p:cNvSpPr>
          <p:nvPr>
            <p:ph type="sldNum" sz="quarter" idx="5"/>
          </p:nvPr>
        </p:nvSpPr>
        <p:spPr/>
        <p:txBody>
          <a:bodyPr/>
          <a:lstStyle/>
          <a:p>
            <a:pPr>
              <a:defRPr/>
            </a:pPr>
            <a:fld id="{5B120DFA-430E-4EF0-8681-144B4F8108CA}" type="slidenum">
              <a:rPr lang="fr-FR" smtClean="0"/>
              <a:pPr>
                <a:defRPr/>
              </a:pPr>
              <a:t>6</a:t>
            </a:fld>
            <a:endParaRPr lang="fr-FR"/>
          </a:p>
        </p:txBody>
      </p:sp>
    </p:spTree>
    <p:extLst>
      <p:ext uri="{BB962C8B-B14F-4D97-AF65-F5344CB8AC3E}">
        <p14:creationId xmlns:p14="http://schemas.microsoft.com/office/powerpoint/2010/main" val="415116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pied de page 3"/>
          <p:cNvSpPr>
            <a:spLocks noGrp="1"/>
          </p:cNvSpPr>
          <p:nvPr>
            <p:ph type="ftr" sz="quarter" idx="4"/>
          </p:nvPr>
        </p:nvSpPr>
        <p:spPr/>
        <p:txBody>
          <a:bodyPr/>
          <a:lstStyle/>
          <a:p>
            <a:pPr>
              <a:defRPr/>
            </a:pPr>
            <a:r>
              <a:rPr lang="fr-FR"/>
              <a:t>MDCG-September 24th 2018</a:t>
            </a:r>
          </a:p>
        </p:txBody>
      </p:sp>
      <p:sp>
        <p:nvSpPr>
          <p:cNvPr id="5" name="Espace réservé du numéro de diapositive 4"/>
          <p:cNvSpPr>
            <a:spLocks noGrp="1"/>
          </p:cNvSpPr>
          <p:nvPr>
            <p:ph type="sldNum" sz="quarter" idx="5"/>
          </p:nvPr>
        </p:nvSpPr>
        <p:spPr/>
        <p:txBody>
          <a:bodyPr/>
          <a:lstStyle/>
          <a:p>
            <a:pPr>
              <a:defRPr/>
            </a:pPr>
            <a:fld id="{5B120DFA-430E-4EF0-8681-144B4F8108CA}" type="slidenum">
              <a:rPr lang="fr-FR" smtClean="0"/>
              <a:pPr>
                <a:defRPr/>
              </a:pPr>
              <a:t>14</a:t>
            </a:fld>
            <a:endParaRPr lang="fr-FR"/>
          </a:p>
        </p:txBody>
      </p:sp>
    </p:spTree>
    <p:extLst>
      <p:ext uri="{BB962C8B-B14F-4D97-AF65-F5344CB8AC3E}">
        <p14:creationId xmlns:p14="http://schemas.microsoft.com/office/powerpoint/2010/main" val="381662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4E70670-ACA7-4564-91C0-121805798B89}" type="datetimeFigureOut">
              <a:rPr lang="fr-BE" smtClean="0"/>
              <a:t>12-05-26</a:t>
            </a:fld>
            <a:endParaRPr lang="fr-BE"/>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120035215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E70670-ACA7-4564-91C0-121805798B89}" type="datetimeFigureOut">
              <a:rPr lang="fr-BE" smtClean="0"/>
              <a:t>12-05-26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4780399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E70670-ACA7-4564-91C0-121805798B89}" type="datetimeFigureOut">
              <a:rPr lang="fr-BE" smtClean="0"/>
              <a:t>12-05-26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142883886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6" name="Rectangle 5"/>
          <p:cNvSpPr/>
          <p:nvPr userDrawn="1"/>
        </p:nvSpPr>
        <p:spPr>
          <a:xfrm>
            <a:off x="0" y="0"/>
            <a:ext cx="12192000" cy="1099374"/>
          </a:xfrm>
          <a:prstGeom prst="rect">
            <a:avLst/>
          </a:prstGeom>
          <a:gradFill flip="none" rotWithShape="1">
            <a:gsLst>
              <a:gs pos="0">
                <a:schemeClr val="accent1">
                  <a:lumMod val="5000"/>
                  <a:lumOff val="95000"/>
                </a:schemeClr>
              </a:gs>
              <a:gs pos="82000">
                <a:srgbClr val="E7F0F9"/>
              </a:gs>
              <a:gs pos="100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 name="Espace réservé du numéro de diapositive 3"/>
          <p:cNvSpPr>
            <a:spLocks noGrp="1"/>
          </p:cNvSpPr>
          <p:nvPr>
            <p:ph type="sldNum" sz="quarter" idx="12"/>
          </p:nvPr>
        </p:nvSpPr>
        <p:spPr/>
        <p:txBody>
          <a:bodyPr/>
          <a:lstStyle/>
          <a:p>
            <a:pPr>
              <a:defRPr/>
            </a:pPr>
            <a:fld id="{31092AE2-D8F3-4B0F-9F1B-6125689F7671}" type="slidenum">
              <a:rPr lang="fr-BE" smtClean="0"/>
              <a:pPr>
                <a:defRPr/>
              </a:pPr>
              <a:t>‹N°›</a:t>
            </a:fld>
            <a:endParaRPr lang="fr-BE"/>
          </a:p>
        </p:txBody>
      </p:sp>
      <p:sp>
        <p:nvSpPr>
          <p:cNvPr id="7" name="Espace réservé du texte 9"/>
          <p:cNvSpPr>
            <a:spLocks noGrp="1"/>
          </p:cNvSpPr>
          <p:nvPr>
            <p:ph type="body" sz="quarter" idx="14" hasCustomPrompt="1"/>
          </p:nvPr>
        </p:nvSpPr>
        <p:spPr>
          <a:xfrm>
            <a:off x="624418" y="1196753"/>
            <a:ext cx="11040533" cy="5111973"/>
          </a:xfrm>
          <a:prstGeom prst="rect">
            <a:avLst/>
          </a:prstGeom>
        </p:spPr>
        <p:txBody>
          <a:bodyPr/>
          <a:lstStyle>
            <a:lvl1pPr marL="342900" indent="-342900">
              <a:buClr>
                <a:srgbClr val="0070C0"/>
              </a:buClr>
              <a:buFont typeface="Wingdings" panose="05000000000000000000" pitchFamily="2" charset="2"/>
              <a:buChar char="v"/>
              <a:defRPr sz="2800" b="1" u="none" baseline="0">
                <a:solidFill>
                  <a:srgbClr val="000099"/>
                </a:solidFill>
                <a:uFill>
                  <a:solidFill>
                    <a:schemeClr val="accent5">
                      <a:lumMod val="50000"/>
                    </a:schemeClr>
                  </a:solidFill>
                </a:uFill>
                <a:latin typeface="Calibri" panose="020F0502020204030204" pitchFamily="34" charset="0"/>
              </a:defRPr>
            </a:lvl1pPr>
            <a:lvl2pPr marL="742950" indent="-285750">
              <a:buClr>
                <a:srgbClr val="0070C0"/>
              </a:buClr>
              <a:buSzPct val="125000"/>
              <a:buFont typeface="Wingdings" panose="05000000000000000000" pitchFamily="2" charset="2"/>
              <a:buChar char="§"/>
              <a:defRPr sz="2400">
                <a:solidFill>
                  <a:srgbClr val="000099"/>
                </a:solidFill>
                <a:latin typeface="Calibri" panose="020F0502020204030204" pitchFamily="34" charset="0"/>
              </a:defRPr>
            </a:lvl2pPr>
            <a:lvl3pPr marL="1143000" indent="-228600">
              <a:buClr>
                <a:srgbClr val="0070C0"/>
              </a:buClr>
              <a:buFont typeface="Calibri" panose="020F0502020204030204" pitchFamily="34" charset="0"/>
              <a:buChar char="●"/>
              <a:defRPr sz="2000" b="0">
                <a:solidFill>
                  <a:srgbClr val="000099"/>
                </a:solidFill>
                <a:latin typeface="Calibri" panose="020F0502020204030204" pitchFamily="34" charset="0"/>
              </a:defRPr>
            </a:lvl3pPr>
            <a:lvl4pPr marL="1431925" indent="-171450">
              <a:buClr>
                <a:srgbClr val="0070C0"/>
              </a:buClr>
              <a:buFont typeface="Courier New" pitchFamily="49" charset="0"/>
              <a:buChar char="o"/>
              <a:tabLst>
                <a:tab pos="1431925" algn="l"/>
              </a:tabLst>
              <a:defRPr sz="1600" b="0">
                <a:solidFill>
                  <a:srgbClr val="000099"/>
                </a:solidFill>
                <a:latin typeface="Calibri" panose="020F0502020204030204" pitchFamily="34" charset="0"/>
              </a:defRPr>
            </a:lvl4pPr>
            <a:lvl5pPr>
              <a:buClr>
                <a:srgbClr val="FF46E6"/>
              </a:buClr>
              <a:defRPr>
                <a:solidFill>
                  <a:srgbClr val="000099"/>
                </a:solidFill>
              </a:defRPr>
            </a:lvl5pPr>
          </a:lstStyle>
          <a:p>
            <a:pPr lvl="0"/>
            <a:r>
              <a:rPr lang="fr-FR" dirty="0"/>
              <a:t>(28) Titre</a:t>
            </a:r>
          </a:p>
          <a:p>
            <a:pPr lvl="1"/>
            <a:r>
              <a:rPr lang="fr-FR" dirty="0"/>
              <a:t>(24) Sous-titre 1</a:t>
            </a:r>
          </a:p>
          <a:p>
            <a:pPr lvl="2"/>
            <a:r>
              <a:rPr lang="fr-FR" dirty="0"/>
              <a:t>(20) Sous-titre 2</a:t>
            </a:r>
          </a:p>
          <a:p>
            <a:pPr lvl="3"/>
            <a:r>
              <a:rPr lang="fr-FR" dirty="0"/>
              <a:t>(16) Sous-titre 3</a:t>
            </a:r>
          </a:p>
        </p:txBody>
      </p:sp>
      <p:sp>
        <p:nvSpPr>
          <p:cNvPr id="10" name="Titre 1"/>
          <p:cNvSpPr>
            <a:spLocks noGrp="1"/>
          </p:cNvSpPr>
          <p:nvPr>
            <p:ph type="title" hasCustomPrompt="1"/>
          </p:nvPr>
        </p:nvSpPr>
        <p:spPr>
          <a:xfrm>
            <a:off x="667792" y="188640"/>
            <a:ext cx="9984165" cy="864096"/>
          </a:xfrm>
          <a:prstGeom prst="rect">
            <a:avLst/>
          </a:prstGeom>
        </p:spPr>
        <p:txBody>
          <a:bodyPr/>
          <a:lstStyle>
            <a:lvl1pPr algn="ctr">
              <a:defRPr lang="fr-FR" sz="3600" b="1" u="sng" kern="0" smtClean="0">
                <a:solidFill>
                  <a:srgbClr val="000099"/>
                </a:solidFill>
                <a:effectLst/>
                <a:uFill>
                  <a:solidFill>
                    <a:srgbClr val="FFFF00"/>
                  </a:solidFill>
                </a:uFill>
                <a:latin typeface="Calibri" panose="020F0502020204030204" pitchFamily="34" charset="0"/>
              </a:defRPr>
            </a:lvl1pPr>
          </a:lstStyle>
          <a:p>
            <a:r>
              <a:rPr lang="fr-FR" dirty="0"/>
              <a:t>Cliquez pour ajouter un titre</a:t>
            </a:r>
            <a:endParaRPr lang="fr-BE" dirty="0"/>
          </a:p>
        </p:txBody>
      </p:sp>
      <p:pic>
        <p:nvPicPr>
          <p:cNvPr id="3" name="Picture 18">
            <a:extLst>
              <a:ext uri="{FF2B5EF4-FFF2-40B4-BE49-F238E27FC236}">
                <a16:creationId xmlns:a16="http://schemas.microsoft.com/office/drawing/2014/main" id="{D2E16DB5-482C-A4E3-0714-B284B05D8C3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64922" y="17918"/>
            <a:ext cx="1114112" cy="10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3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Texte et contenu">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sz="quarter" idx="12"/>
          </p:nvPr>
        </p:nvSpPr>
        <p:spPr>
          <a:xfrm>
            <a:off x="9401472" y="6492876"/>
            <a:ext cx="2743200" cy="365125"/>
          </a:xfrm>
          <a:prstGeom prst="rect">
            <a:avLst/>
          </a:prstGeom>
          <a:ln/>
        </p:spPr>
        <p:txBody>
          <a:bodyPr/>
          <a:lstStyle>
            <a:lvl1pPr>
              <a:defRPr/>
            </a:lvl1pPr>
          </a:lstStyle>
          <a:p>
            <a:pPr>
              <a:defRPr/>
            </a:pPr>
            <a:fld id="{1458F54B-0887-4380-983C-2EF516866BF6}" type="slidenum">
              <a:rPr lang="fr-BE"/>
              <a:pPr>
                <a:defRPr/>
              </a:pPr>
              <a:t>‹N°›</a:t>
            </a:fld>
            <a:endParaRPr lang="fr-BE"/>
          </a:p>
        </p:txBody>
      </p:sp>
    </p:spTree>
    <p:extLst>
      <p:ext uri="{BB962C8B-B14F-4D97-AF65-F5344CB8AC3E}">
        <p14:creationId xmlns:p14="http://schemas.microsoft.com/office/powerpoint/2010/main" val="399087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E70670-ACA7-4564-91C0-121805798B89}" type="datetimeFigureOut">
              <a:rPr lang="fr-BE" smtClean="0"/>
              <a:t>12-05-26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405783260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4E70670-ACA7-4564-91C0-121805798B89}" type="datetimeFigureOut">
              <a:rPr lang="fr-BE" smtClean="0"/>
              <a:t>12-05-26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90306722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4E70670-ACA7-4564-91C0-121805798B89}" type="datetimeFigureOut">
              <a:rPr lang="fr-BE" smtClean="0"/>
              <a:t>12-05-26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368227695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4E70670-ACA7-4564-91C0-121805798B89}" type="datetimeFigureOut">
              <a:rPr lang="fr-BE" smtClean="0"/>
              <a:t>12-05-26</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379160448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4E70670-ACA7-4564-91C0-121805798B89}" type="datetimeFigureOut">
              <a:rPr lang="fr-BE" smtClean="0"/>
              <a:t>12-05-26</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2597031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70670-ACA7-4564-91C0-121805798B89}" type="datetimeFigureOut">
              <a:rPr lang="fr-BE" smtClean="0"/>
              <a:t>12-05-26</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235576178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4E70670-ACA7-4564-91C0-121805798B89}" type="datetimeFigureOut">
              <a:rPr lang="fr-BE" smtClean="0"/>
              <a:t>12-05-26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144311639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4E70670-ACA7-4564-91C0-121805798B89}" type="datetimeFigureOut">
              <a:rPr lang="fr-BE" smtClean="0"/>
              <a:t>12-05-26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pPr>
              <a:defRPr/>
            </a:pPr>
            <a:fld id="{9091F56C-B7FF-44D5-A45D-4B81044E8C76}" type="slidenum">
              <a:rPr lang="fr-BE" smtClean="0"/>
              <a:pPr>
                <a:defRPr/>
              </a:pPr>
              <a:t>‹N°›</a:t>
            </a:fld>
            <a:endParaRPr lang="fr-BE" dirty="0"/>
          </a:p>
        </p:txBody>
      </p:sp>
    </p:spTree>
    <p:extLst>
      <p:ext uri="{BB962C8B-B14F-4D97-AF65-F5344CB8AC3E}">
        <p14:creationId xmlns:p14="http://schemas.microsoft.com/office/powerpoint/2010/main" val="252939631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70670-ACA7-4564-91C0-121805798B89}" type="datetimeFigureOut">
              <a:rPr lang="fr-BE" smtClean="0"/>
              <a:t>12-05-26</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091F56C-B7FF-44D5-A45D-4B81044E8C76}" type="slidenum">
              <a:rPr lang="fr-BE" smtClean="0"/>
              <a:pPr>
                <a:defRPr/>
              </a:pPr>
              <a:t>‹N°›</a:t>
            </a:fld>
            <a:endParaRPr lang="fr-BE" dirty="0"/>
          </a:p>
        </p:txBody>
      </p:sp>
      <p:sp>
        <p:nvSpPr>
          <p:cNvPr id="7" name="Espace réservé du numéro de diapositive 6">
            <a:extLst>
              <a:ext uri="{FF2B5EF4-FFF2-40B4-BE49-F238E27FC236}">
                <a16:creationId xmlns:a16="http://schemas.microsoft.com/office/drawing/2014/main" id="{E78D77CE-5EF7-5788-0821-F50F904A6E51}"/>
              </a:ext>
            </a:extLst>
          </p:cNvPr>
          <p:cNvSpPr txBox="1">
            <a:spLocks/>
          </p:cNvSpPr>
          <p:nvPr userDrawn="1"/>
        </p:nvSpPr>
        <p:spPr bwMode="auto">
          <a:xfrm>
            <a:off x="0" y="6511862"/>
            <a:ext cx="12192000" cy="346138"/>
          </a:xfrm>
          <a:prstGeom prst="rect">
            <a:avLst/>
          </a:prstGeom>
          <a:gradFill>
            <a:gsLst>
              <a:gs pos="0">
                <a:schemeClr val="accent1">
                  <a:lumMod val="5000"/>
                  <a:lumOff val="95000"/>
                </a:schemeClr>
              </a:gs>
              <a:gs pos="50000">
                <a:schemeClr val="accent1">
                  <a:lumMod val="45000"/>
                  <a:lumOff val="55000"/>
                </a:schemeClr>
              </a:gs>
              <a:gs pos="57000">
                <a:schemeClr val="accent1">
                  <a:lumMod val="45000"/>
                  <a:lumOff val="55000"/>
                </a:schemeClr>
              </a:gs>
              <a:gs pos="100000">
                <a:schemeClr val="bg1"/>
              </a:gs>
            </a:gsLst>
            <a:lin ang="0" scaled="1"/>
          </a:gra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200" kern="1200" baseline="0">
                <a:solidFill>
                  <a:srgbClr val="0000CB"/>
                </a:solidFill>
                <a:latin typeface="Calibri" panose="020F0502020204030204" pitchFamily="34"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lgn="ctr">
              <a:defRPr/>
            </a:pPr>
            <a:r>
              <a:rPr lang="fr-FR" sz="1200" dirty="0">
                <a:solidFill>
                  <a:srgbClr val="000099"/>
                </a:solidFill>
              </a:rPr>
              <a:t>Team-NB-Presentation-PPT-2026</a:t>
            </a:r>
          </a:p>
          <a:p>
            <a:pPr algn="ctr">
              <a:defRPr/>
            </a:pPr>
            <a:endParaRPr lang="fr-FR" sz="1200" dirty="0">
              <a:solidFill>
                <a:srgbClr val="000099"/>
              </a:solidFill>
            </a:endParaRPr>
          </a:p>
        </p:txBody>
      </p:sp>
    </p:spTree>
    <p:extLst>
      <p:ext uri="{BB962C8B-B14F-4D97-AF65-F5344CB8AC3E}">
        <p14:creationId xmlns:p14="http://schemas.microsoft.com/office/powerpoint/2010/main" val="278676723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jpeg"/><Relationship Id="rId21" Type="http://schemas.openxmlformats.org/officeDocument/2006/relationships/image" Target="../media/image37.png"/><Relationship Id="rId34" Type="http://schemas.openxmlformats.org/officeDocument/2006/relationships/image" Target="../media/image5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jpeg"/><Relationship Id="rId25" Type="http://schemas.openxmlformats.org/officeDocument/2006/relationships/image" Target="../media/image41.jpeg"/><Relationship Id="rId33" Type="http://schemas.openxmlformats.org/officeDocument/2006/relationships/image" Target="../media/image49.jpeg"/><Relationship Id="rId2" Type="http://schemas.openxmlformats.org/officeDocument/2006/relationships/notesSlide" Target="../notesSlides/notesSlide4.xml"/><Relationship Id="rId16" Type="http://schemas.openxmlformats.org/officeDocument/2006/relationships/image" Target="../media/image32.jpe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jpeg"/><Relationship Id="rId24" Type="http://schemas.openxmlformats.org/officeDocument/2006/relationships/image" Target="../media/image40.jpeg"/><Relationship Id="rId32" Type="http://schemas.openxmlformats.org/officeDocument/2006/relationships/image" Target="../media/image48.jpg"/><Relationship Id="rId5" Type="http://schemas.openxmlformats.org/officeDocument/2006/relationships/image" Target="../media/image21.png"/><Relationship Id="rId15" Type="http://schemas.openxmlformats.org/officeDocument/2006/relationships/image" Target="../media/image31.jpe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jpe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8"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Espace réservé du numéro de diapositive 6"/>
          <p:cNvSpPr txBox="1">
            <a:spLocks/>
          </p:cNvSpPr>
          <p:nvPr/>
        </p:nvSpPr>
        <p:spPr bwMode="auto">
          <a:xfrm>
            <a:off x="0" y="6539246"/>
            <a:ext cx="12192000" cy="346138"/>
          </a:xfrm>
          <a:prstGeom prst="rect">
            <a:avLst/>
          </a:prstGeom>
          <a:gradFill>
            <a:gsLst>
              <a:gs pos="0">
                <a:schemeClr val="accent1">
                  <a:lumMod val="5000"/>
                  <a:lumOff val="95000"/>
                </a:schemeClr>
              </a:gs>
              <a:gs pos="50000">
                <a:schemeClr val="accent1">
                  <a:lumMod val="45000"/>
                  <a:lumOff val="55000"/>
                </a:schemeClr>
              </a:gs>
              <a:gs pos="57000">
                <a:schemeClr val="accent1">
                  <a:lumMod val="45000"/>
                  <a:lumOff val="55000"/>
                </a:schemeClr>
              </a:gs>
              <a:gs pos="100000">
                <a:schemeClr val="bg1"/>
              </a:gs>
            </a:gsLst>
            <a:lin ang="0" scaled="1"/>
          </a:gra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BE"/>
            </a:defPPr>
            <a:lvl1pPr algn="r" rtl="0" fontAlgn="base">
              <a:spcBef>
                <a:spcPct val="0"/>
              </a:spcBef>
              <a:spcAft>
                <a:spcPct val="0"/>
              </a:spcAft>
              <a:defRPr sz="1200" kern="1200" baseline="0">
                <a:solidFill>
                  <a:srgbClr val="0000CB"/>
                </a:solidFill>
                <a:latin typeface="Calibri" panose="020F0502020204030204" pitchFamily="34"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lgn="ctr">
              <a:defRPr/>
            </a:pPr>
            <a:r>
              <a:rPr lang="fr-FR" dirty="0"/>
              <a:t>R-Team-NB-</a:t>
            </a:r>
            <a:r>
              <a:rPr lang="fr-FR" dirty="0" err="1"/>
              <a:t>Presentation</a:t>
            </a:r>
            <a:r>
              <a:rPr lang="fr-FR" dirty="0"/>
              <a:t>-</a:t>
            </a:r>
            <a:r>
              <a:rPr lang="fr-FR" dirty="0" err="1"/>
              <a:t>Brief</a:t>
            </a:r>
            <a:endParaRPr lang="fr-FR" dirty="0"/>
          </a:p>
        </p:txBody>
      </p:sp>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1</a:t>
            </a:fld>
            <a:endParaRPr lang="fr-BE"/>
          </a:p>
        </p:txBody>
      </p:sp>
      <p:pic>
        <p:nvPicPr>
          <p:cNvPr id="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848" y="190384"/>
            <a:ext cx="25463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1777563" y="2494640"/>
            <a:ext cx="8424936" cy="646331"/>
          </a:xfrm>
          <a:prstGeom prst="rect">
            <a:avLst/>
          </a:prstGeom>
          <a:noFill/>
        </p:spPr>
        <p:txBody>
          <a:bodyPr wrap="square" rtlCol="0">
            <a:spAutoFit/>
          </a:bodyPr>
          <a:lstStyle/>
          <a:p>
            <a:pPr algn="ctr"/>
            <a:r>
              <a:rPr lang="en-US" sz="1800" b="1" dirty="0">
                <a:solidFill>
                  <a:srgbClr val="000066"/>
                </a:solidFill>
                <a:latin typeface="Calibri" panose="020F0502020204030204" pitchFamily="34" charset="0"/>
              </a:rPr>
              <a:t>T</a:t>
            </a:r>
            <a:r>
              <a:rPr lang="en-US" sz="1800" dirty="0">
                <a:solidFill>
                  <a:srgbClr val="000066"/>
                </a:solidFill>
                <a:latin typeface="Calibri" panose="020F0502020204030204" pitchFamily="34" charset="0"/>
              </a:rPr>
              <a:t>he</a:t>
            </a:r>
            <a:r>
              <a:rPr lang="en-US" sz="1800" dirty="0">
                <a:solidFill>
                  <a:srgbClr val="000099"/>
                </a:solidFill>
                <a:latin typeface="Calibri" panose="020F0502020204030204" pitchFamily="34" charset="0"/>
              </a:rPr>
              <a:t> </a:t>
            </a:r>
            <a:r>
              <a:rPr lang="en-US" sz="1800" b="1" dirty="0">
                <a:solidFill>
                  <a:srgbClr val="000099"/>
                </a:solidFill>
                <a:latin typeface="Calibri" panose="020F0502020204030204" pitchFamily="34" charset="0"/>
              </a:rPr>
              <a:t>E</a:t>
            </a:r>
            <a:r>
              <a:rPr lang="en-US" sz="1800" dirty="0">
                <a:solidFill>
                  <a:srgbClr val="000099"/>
                </a:solidFill>
                <a:latin typeface="Calibri" panose="020F0502020204030204" pitchFamily="34" charset="0"/>
              </a:rPr>
              <a:t>uropean </a:t>
            </a:r>
            <a:r>
              <a:rPr lang="en-US" sz="1800" b="1" dirty="0">
                <a:solidFill>
                  <a:srgbClr val="000066"/>
                </a:solidFill>
                <a:latin typeface="Calibri" panose="020F0502020204030204" pitchFamily="34" charset="0"/>
              </a:rPr>
              <a:t>A</a:t>
            </a:r>
            <a:r>
              <a:rPr lang="en-US" sz="1800" dirty="0">
                <a:solidFill>
                  <a:srgbClr val="000066"/>
                </a:solidFill>
                <a:latin typeface="Calibri" panose="020F0502020204030204" pitchFamily="34" charset="0"/>
              </a:rPr>
              <a:t>ssociation of </a:t>
            </a:r>
            <a:r>
              <a:rPr lang="en-US" sz="1800" b="1" dirty="0">
                <a:solidFill>
                  <a:srgbClr val="000066"/>
                </a:solidFill>
                <a:latin typeface="Calibri" panose="020F0502020204030204" pitchFamily="34" charset="0"/>
              </a:rPr>
              <a:t>M</a:t>
            </a:r>
            <a:r>
              <a:rPr lang="en-US" sz="1800" dirty="0">
                <a:solidFill>
                  <a:srgbClr val="000066"/>
                </a:solidFill>
                <a:latin typeface="Calibri" panose="020F0502020204030204" pitchFamily="34" charset="0"/>
              </a:rPr>
              <a:t>edical devices</a:t>
            </a:r>
            <a:endParaRPr lang="fr-BE" sz="1800" dirty="0">
              <a:solidFill>
                <a:srgbClr val="000066"/>
              </a:solidFill>
              <a:latin typeface="Calibri" panose="020F0502020204030204" pitchFamily="34" charset="0"/>
            </a:endParaRPr>
          </a:p>
          <a:p>
            <a:pPr algn="ctr"/>
            <a:r>
              <a:rPr lang="en-US" sz="1800" b="1" dirty="0">
                <a:solidFill>
                  <a:srgbClr val="000066"/>
                </a:solidFill>
                <a:latin typeface="Calibri" panose="020F0502020204030204" pitchFamily="34" charset="0"/>
              </a:rPr>
              <a:t>N</a:t>
            </a:r>
            <a:r>
              <a:rPr lang="en-US" sz="1800" dirty="0">
                <a:solidFill>
                  <a:srgbClr val="000066"/>
                </a:solidFill>
                <a:latin typeface="Calibri" panose="020F0502020204030204" pitchFamily="34" charset="0"/>
              </a:rPr>
              <a:t>otified </a:t>
            </a:r>
            <a:r>
              <a:rPr lang="en-US" sz="1800" b="1" dirty="0">
                <a:solidFill>
                  <a:srgbClr val="000066"/>
                </a:solidFill>
                <a:latin typeface="Calibri" panose="020F0502020204030204" pitchFamily="34" charset="0"/>
              </a:rPr>
              <a:t>B</a:t>
            </a:r>
            <a:r>
              <a:rPr lang="en-US" sz="1800" dirty="0">
                <a:solidFill>
                  <a:srgbClr val="000066"/>
                </a:solidFill>
                <a:latin typeface="Calibri" panose="020F0502020204030204" pitchFamily="34" charset="0"/>
              </a:rPr>
              <a:t>odies</a:t>
            </a:r>
          </a:p>
        </p:txBody>
      </p:sp>
      <p:sp useBgFill="1">
        <p:nvSpPr>
          <p:cNvPr id="10" name="Rectangle 9"/>
          <p:cNvSpPr/>
          <p:nvPr/>
        </p:nvSpPr>
        <p:spPr>
          <a:xfrm>
            <a:off x="9192344" y="0"/>
            <a:ext cx="1475656" cy="9807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5477162"/>
            <a:ext cx="12192000" cy="400110"/>
          </a:xfrm>
          <a:prstGeom prst="rect">
            <a:avLst/>
          </a:prstGeom>
          <a:gradFill>
            <a:gsLst>
              <a:gs pos="0">
                <a:schemeClr val="accent1">
                  <a:lumMod val="5000"/>
                  <a:lumOff val="95000"/>
                </a:schemeClr>
              </a:gs>
              <a:gs pos="50000">
                <a:srgbClr val="FFFF00"/>
              </a:gs>
              <a:gs pos="57000">
                <a:srgbClr val="FFFF00"/>
              </a:gs>
              <a:gs pos="100000">
                <a:schemeClr val="bg1"/>
              </a:gs>
            </a:gsLst>
            <a:lin ang="0" scaled="1"/>
          </a:gradFill>
        </p:spPr>
        <p:txBody>
          <a:bodyPr wrap="square">
            <a:spAutoFit/>
          </a:bodyPr>
          <a:lstStyle/>
          <a:p>
            <a:pPr algn="ctr"/>
            <a:r>
              <a:rPr lang="fr-FR" sz="2000" kern="0" dirty="0">
                <a:solidFill>
                  <a:srgbClr val="000099"/>
                </a:solidFill>
                <a:latin typeface="Calibri" panose="020F0502020204030204" pitchFamily="34" charset="0"/>
              </a:rPr>
              <a:t>Françoise Schlemmer - TEAM-NB </a:t>
            </a:r>
            <a:r>
              <a:rPr lang="fr-FR" sz="2000" kern="0" dirty="0" err="1">
                <a:solidFill>
                  <a:srgbClr val="000099"/>
                </a:solidFill>
                <a:latin typeface="Calibri" panose="020F0502020204030204" pitchFamily="34" charset="0"/>
              </a:rPr>
              <a:t>Director</a:t>
            </a:r>
            <a:endParaRPr lang="fr-FR" sz="2000" b="1" dirty="0">
              <a:solidFill>
                <a:srgbClr val="000099"/>
              </a:solidFill>
              <a:uFill>
                <a:solidFill>
                  <a:schemeClr val="accent5">
                    <a:lumMod val="50000"/>
                  </a:schemeClr>
                </a:solidFill>
              </a:uFill>
              <a:latin typeface="Calibri" panose="020F0502020204030204" pitchFamily="34" charset="0"/>
            </a:endParaRPr>
          </a:p>
        </p:txBody>
      </p:sp>
      <p:sp>
        <p:nvSpPr>
          <p:cNvPr id="13" name="Sous-titre 8"/>
          <p:cNvSpPr txBox="1">
            <a:spLocks/>
          </p:cNvSpPr>
          <p:nvPr/>
        </p:nvSpPr>
        <p:spPr>
          <a:xfrm>
            <a:off x="2029591" y="3781308"/>
            <a:ext cx="7776864" cy="6558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fr-FR" sz="4000" b="1">
                <a:solidFill>
                  <a:srgbClr val="000099"/>
                </a:solidFill>
                <a:uFill>
                  <a:solidFill>
                    <a:schemeClr val="accent5">
                      <a:lumMod val="50000"/>
                    </a:schemeClr>
                  </a:solidFill>
                </a:uFill>
                <a:latin typeface="Calibri" panose="020F0502020204030204" pitchFamily="34" charset="0"/>
              </a:rPr>
              <a:t>Presentation</a:t>
            </a:r>
            <a:endParaRPr lang="fr-BE" sz="4000" b="1" dirty="0">
              <a:solidFill>
                <a:srgbClr val="000099"/>
              </a:solidFill>
              <a:uFill>
                <a:solidFill>
                  <a:schemeClr val="accent5">
                    <a:lumMod val="50000"/>
                  </a:schemeClr>
                </a:solidFill>
              </a:uFill>
              <a:latin typeface="Calibri" panose="020F0502020204030204" pitchFamily="34" charset="0"/>
            </a:endParaRPr>
          </a:p>
        </p:txBody>
      </p:sp>
      <p:sp>
        <p:nvSpPr>
          <p:cNvPr id="3" name="ZoneTexte 8">
            <a:extLst>
              <a:ext uri="{FF2B5EF4-FFF2-40B4-BE49-F238E27FC236}">
                <a16:creationId xmlns:a16="http://schemas.microsoft.com/office/drawing/2014/main" id="{870036D6-E0FC-6B9C-9631-85CC9DD0968D}"/>
              </a:ext>
            </a:extLst>
          </p:cNvPr>
          <p:cNvSpPr txBox="1"/>
          <p:nvPr/>
        </p:nvSpPr>
        <p:spPr>
          <a:xfrm>
            <a:off x="191344" y="6063679"/>
            <a:ext cx="11665296" cy="461665"/>
          </a:xfrm>
          <a:prstGeom prst="rect">
            <a:avLst/>
          </a:prstGeom>
          <a:noFill/>
        </p:spPr>
        <p:txBody>
          <a:bodyPr wrap="square">
            <a:spAutoFit/>
          </a:bodyPr>
          <a:lstStyle>
            <a:defPPr>
              <a:defRPr lang="fr-BE"/>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fr-FR" sz="1200" b="0" i="1" u="none" strike="noStrike" cap="none" normalizeH="0" baseline="0" dirty="0">
                <a:ln>
                  <a:noFill/>
                </a:ln>
                <a:solidFill>
                  <a:srgbClr val="000099"/>
                </a:solidFill>
                <a:effectLst/>
                <a:latin typeface="+mn-lt"/>
                <a:ea typeface="Calibri" panose="020F0502020204030204" pitchFamily="34" charset="0"/>
              </a:rPr>
              <a:t>All content on this presentation is subject copyright protection and may therefore not be reproduced (fully or in part), changed, distributed, transmitted, displayed, published, or broadcast without the prior permission of the author/Team-NB</a:t>
            </a:r>
            <a:r>
              <a:rPr kumimoji="0" lang="en-US" altLang="fr-FR" sz="1200" b="0" i="0" u="none" strike="noStrike" cap="none" normalizeH="0" baseline="0" dirty="0">
                <a:ln>
                  <a:noFill/>
                </a:ln>
                <a:solidFill>
                  <a:srgbClr val="000099"/>
                </a:solidFill>
                <a:effectLst/>
                <a:latin typeface="+mn-lt"/>
                <a:ea typeface="Calibri" panose="020F0502020204030204" pitchFamily="34" charset="0"/>
              </a:rPr>
              <a:t> </a:t>
            </a:r>
            <a:endParaRPr kumimoji="0" lang="en-US" altLang="fr-FR" sz="2000" b="0" i="0" u="none" strike="noStrike" cap="none" normalizeH="0" baseline="0" dirty="0">
              <a:ln>
                <a:noFill/>
              </a:ln>
              <a:solidFill>
                <a:srgbClr val="000099"/>
              </a:solidFill>
              <a:effectLst/>
              <a:latin typeface="+mn-lt"/>
            </a:endParaRPr>
          </a:p>
        </p:txBody>
      </p:sp>
    </p:spTree>
    <p:extLst>
      <p:ext uri="{BB962C8B-B14F-4D97-AF65-F5344CB8AC3E}">
        <p14:creationId xmlns:p14="http://schemas.microsoft.com/office/powerpoint/2010/main" val="1409272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10</a:t>
            </a:fld>
            <a:endParaRPr lang="fr-BE"/>
          </a:p>
        </p:txBody>
      </p:sp>
      <p:sp>
        <p:nvSpPr>
          <p:cNvPr id="3" name="Espace réservé du texte 2"/>
          <p:cNvSpPr>
            <a:spLocks noGrp="1"/>
          </p:cNvSpPr>
          <p:nvPr>
            <p:ph type="body" sz="quarter" idx="14"/>
          </p:nvPr>
        </p:nvSpPr>
        <p:spPr/>
        <p:txBody>
          <a:bodyPr>
            <a:normAutofit/>
          </a:bodyPr>
          <a:lstStyle/>
          <a:p>
            <a:pPr>
              <a:spcBef>
                <a:spcPts val="1200"/>
              </a:spcBef>
            </a:pPr>
            <a:r>
              <a:rPr lang="en-US" sz="2000" dirty="0"/>
              <a:t> From 2019</a:t>
            </a:r>
          </a:p>
          <a:p>
            <a:pPr lvl="1">
              <a:spcBef>
                <a:spcPts val="0"/>
              </a:spcBef>
            </a:pPr>
            <a:r>
              <a:rPr lang="en-US" sz="1600" dirty="0"/>
              <a:t>Clinical data: 3 sessions </a:t>
            </a:r>
            <a:endParaRPr lang="en-US" sz="1600" dirty="0">
              <a:solidFill>
                <a:srgbClr val="FF0000"/>
              </a:solidFill>
            </a:endParaRPr>
          </a:p>
          <a:p>
            <a:pPr>
              <a:spcBef>
                <a:spcPts val="1200"/>
              </a:spcBef>
            </a:pPr>
            <a:r>
              <a:rPr lang="en-US" sz="1600" dirty="0"/>
              <a:t> </a:t>
            </a:r>
            <a:r>
              <a:rPr lang="en-US" sz="2000" dirty="0"/>
              <a:t>To topics Trainings in 2024 </a:t>
            </a:r>
          </a:p>
          <a:p>
            <a:pPr>
              <a:spcBef>
                <a:spcPts val="1200"/>
              </a:spcBef>
            </a:pPr>
            <a:r>
              <a:rPr lang="en-US" sz="1600" dirty="0"/>
              <a:t>Trainings in 2023</a:t>
            </a:r>
          </a:p>
          <a:p>
            <a:pPr lvl="1">
              <a:spcBef>
                <a:spcPts val="0"/>
              </a:spcBef>
            </a:pPr>
            <a:r>
              <a:rPr lang="it-IT" sz="1600" dirty="0"/>
              <a:t>MDR Technical Documentation : 2 sessions</a:t>
            </a:r>
          </a:p>
          <a:p>
            <a:pPr lvl="1">
              <a:spcBef>
                <a:spcPts val="0"/>
              </a:spcBef>
            </a:pPr>
            <a:r>
              <a:rPr lang="it-IT" sz="1600" dirty="0"/>
              <a:t>MDR Software : 1 session</a:t>
            </a:r>
          </a:p>
          <a:p>
            <a:pPr lvl="1">
              <a:spcBef>
                <a:spcPts val="0"/>
              </a:spcBef>
            </a:pPr>
            <a:r>
              <a:rPr lang="it-IT" sz="1600" dirty="0"/>
              <a:t>IVDR Technical Documentation : 2 sessions</a:t>
            </a:r>
          </a:p>
          <a:p>
            <a:pPr lvl="1">
              <a:spcBef>
                <a:spcPts val="0"/>
              </a:spcBef>
            </a:pPr>
            <a:r>
              <a:rPr lang="it-IT" sz="1600" dirty="0"/>
              <a:t>MDR Clinical Data : 2 sessions</a:t>
            </a:r>
          </a:p>
          <a:p>
            <a:pPr lvl="1">
              <a:spcBef>
                <a:spcPts val="0"/>
              </a:spcBef>
            </a:pPr>
            <a:r>
              <a:rPr lang="it-IT" sz="1600" dirty="0"/>
              <a:t>MDR PMS requirements : 2 sessions</a:t>
            </a:r>
          </a:p>
          <a:p>
            <a:pPr lvl="1">
              <a:spcBef>
                <a:spcPts val="0"/>
              </a:spcBef>
            </a:pPr>
            <a:r>
              <a:rPr lang="it-IT" sz="1600" dirty="0"/>
              <a:t>Risk Management  : 1 session</a:t>
            </a:r>
          </a:p>
          <a:p>
            <a:pPr lvl="1">
              <a:spcBef>
                <a:spcPts val="0"/>
              </a:spcBef>
            </a:pPr>
            <a:r>
              <a:rPr lang="it-IT" sz="1600" dirty="0"/>
              <a:t>IVDR Technical Documentation Training For Manufacturers : 2 sessions</a:t>
            </a:r>
          </a:p>
          <a:p>
            <a:pPr lvl="1">
              <a:spcBef>
                <a:spcPts val="0"/>
              </a:spcBef>
            </a:pPr>
            <a:r>
              <a:rPr lang="it-IT" sz="1600" dirty="0"/>
              <a:t>MDR Technical Documentation Training For Manufacturers : 2 sessions</a:t>
            </a:r>
          </a:p>
          <a:p>
            <a:pPr lvl="1">
              <a:spcBef>
                <a:spcPts val="0"/>
              </a:spcBef>
            </a:pPr>
            <a:endParaRPr lang="it-IT" sz="1600" dirty="0">
              <a:solidFill>
                <a:srgbClr val="FF0000"/>
              </a:solidFill>
            </a:endParaRPr>
          </a:p>
          <a:p>
            <a:pPr>
              <a:spcBef>
                <a:spcPts val="0"/>
              </a:spcBef>
            </a:pPr>
            <a:r>
              <a:rPr lang="it-IT" sz="1600" dirty="0"/>
              <a:t>Trainings in 2024</a:t>
            </a:r>
          </a:p>
          <a:p>
            <a:pPr lvl="1">
              <a:spcBef>
                <a:spcPts val="0"/>
              </a:spcBef>
            </a:pPr>
            <a:r>
              <a:rPr lang="it-IT" sz="1600" dirty="0"/>
              <a:t>MDR Clinical data : 1 session</a:t>
            </a:r>
          </a:p>
          <a:p>
            <a:pPr lvl="1">
              <a:spcBef>
                <a:spcPts val="0"/>
              </a:spcBef>
            </a:pPr>
            <a:r>
              <a:rPr lang="it-IT" sz="1600" dirty="0"/>
              <a:t>MDR Software : 1 session</a:t>
            </a:r>
          </a:p>
          <a:p>
            <a:pPr lvl="1">
              <a:spcBef>
                <a:spcPts val="0"/>
              </a:spcBef>
            </a:pPr>
            <a:r>
              <a:rPr lang="it-IT" sz="1600" dirty="0"/>
              <a:t>IVDR Technical Documentation Training For Manufacturers : 1 session</a:t>
            </a:r>
          </a:p>
          <a:p>
            <a:pPr lvl="1">
              <a:spcBef>
                <a:spcPts val="0"/>
              </a:spcBef>
            </a:pPr>
            <a:r>
              <a:rPr lang="it-IT" sz="1600" dirty="0"/>
              <a:t>MDR Technical Documentation Training For Manufacturers : 3 sessions</a:t>
            </a:r>
          </a:p>
          <a:p>
            <a:pPr>
              <a:spcBef>
                <a:spcPts val="0"/>
              </a:spcBef>
            </a:pPr>
            <a:endParaRPr lang="it-IT" sz="2000" dirty="0">
              <a:solidFill>
                <a:srgbClr val="FF0000"/>
              </a:solidFill>
            </a:endParaRPr>
          </a:p>
        </p:txBody>
      </p:sp>
      <p:sp>
        <p:nvSpPr>
          <p:cNvPr id="6" name="Titre 3"/>
          <p:cNvSpPr>
            <a:spLocks noGrp="1"/>
          </p:cNvSpPr>
          <p:nvPr>
            <p:ph type="title"/>
          </p:nvPr>
        </p:nvSpPr>
        <p:spPr>
          <a:xfrm>
            <a:off x="2024844" y="188640"/>
            <a:ext cx="7488124" cy="864096"/>
          </a:xfrm>
          <a:prstGeom prst="rect">
            <a:avLst/>
          </a:prstGeom>
        </p:spPr>
        <p:txBody>
          <a:bodyPr/>
          <a:lstStyle/>
          <a:p>
            <a:r>
              <a:rPr lang="en-US" dirty="0"/>
              <a:t>Implementation of new regulations</a:t>
            </a:r>
            <a:endParaRPr lang="fr-FR" dirty="0"/>
          </a:p>
        </p:txBody>
      </p:sp>
      <p:pic>
        <p:nvPicPr>
          <p:cNvPr id="4" name="Image 3">
            <a:extLst>
              <a:ext uri="{FF2B5EF4-FFF2-40B4-BE49-F238E27FC236}">
                <a16:creationId xmlns:a16="http://schemas.microsoft.com/office/drawing/2014/main" id="{F02C6762-1DA3-CA4F-55CE-570575C789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84307" y="1267062"/>
            <a:ext cx="2310721" cy="3357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8607EA28-E8AD-2C12-51AC-DAAB4A2D76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96400" y="1893286"/>
            <a:ext cx="2310721" cy="332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D6B9DA2B-2B5D-28CD-D841-1EE2ACB148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84307" y="2973878"/>
            <a:ext cx="2374968" cy="33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706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11</a:t>
            </a:fld>
            <a:endParaRPr lang="fr-BE"/>
          </a:p>
        </p:txBody>
      </p:sp>
      <p:sp>
        <p:nvSpPr>
          <p:cNvPr id="3" name="Espace réservé du texte 2"/>
          <p:cNvSpPr>
            <a:spLocks noGrp="1"/>
          </p:cNvSpPr>
          <p:nvPr>
            <p:ph type="body" sz="quarter" idx="14"/>
          </p:nvPr>
        </p:nvSpPr>
        <p:spPr>
          <a:xfrm>
            <a:off x="1992316" y="1196755"/>
            <a:ext cx="4967783" cy="5111973"/>
          </a:xfrm>
        </p:spPr>
        <p:txBody>
          <a:bodyPr/>
          <a:lstStyle/>
          <a:p>
            <a:pPr>
              <a:spcBef>
                <a:spcPts val="1800"/>
              </a:spcBef>
            </a:pPr>
            <a:r>
              <a:rPr lang="en-US" dirty="0"/>
              <a:t> Experts sessions</a:t>
            </a:r>
          </a:p>
          <a:p>
            <a:pPr lvl="1">
              <a:spcBef>
                <a:spcPts val="1800"/>
              </a:spcBef>
              <a:buSzPct val="100000"/>
              <a:buFont typeface="Wingdings" panose="05000000000000000000" pitchFamily="2" charset="2"/>
              <a:buChar char=""/>
            </a:pPr>
            <a:r>
              <a:rPr lang="en-US" sz="2800" b="1" dirty="0">
                <a:uFill>
                  <a:solidFill>
                    <a:schemeClr val="accent5">
                      <a:lumMod val="50000"/>
                    </a:schemeClr>
                  </a:solidFill>
                </a:uFill>
              </a:rPr>
              <a:t> </a:t>
            </a:r>
            <a:r>
              <a:rPr lang="en-US" sz="2800" b="1" dirty="0">
                <a:solidFill>
                  <a:srgbClr val="FF0000"/>
                </a:solidFill>
                <a:uFill>
                  <a:solidFill>
                    <a:schemeClr val="accent5">
                      <a:lumMod val="50000"/>
                    </a:schemeClr>
                  </a:solidFill>
                </a:uFill>
              </a:rPr>
              <a:t>Aims</a:t>
            </a:r>
          </a:p>
          <a:p>
            <a:pPr lvl="1">
              <a:spcBef>
                <a:spcPts val="1800"/>
              </a:spcBef>
            </a:pPr>
            <a:r>
              <a:rPr lang="en-US" dirty="0"/>
              <a:t>to support NBs </a:t>
            </a:r>
          </a:p>
          <a:p>
            <a:pPr lvl="1">
              <a:spcBef>
                <a:spcPts val="1800"/>
              </a:spcBef>
            </a:pPr>
            <a:r>
              <a:rPr lang="en-GB" dirty="0"/>
              <a:t>To allow for a harmonised approach across all notified</a:t>
            </a:r>
            <a:br>
              <a:rPr lang="en-GB" dirty="0"/>
            </a:br>
            <a:r>
              <a:rPr lang="en-GB" dirty="0"/>
              <a:t>bodies interpretation</a:t>
            </a:r>
            <a:r>
              <a:rPr lang="en-US" dirty="0"/>
              <a:t> </a:t>
            </a:r>
          </a:p>
          <a:p>
            <a:pPr lvl="1">
              <a:spcBef>
                <a:spcPts val="1800"/>
              </a:spcBef>
            </a:pPr>
            <a:r>
              <a:rPr lang="en-GB" dirty="0"/>
              <a:t>for senior experts to share their</a:t>
            </a:r>
            <a:br>
              <a:rPr lang="en-GB" dirty="0"/>
            </a:br>
            <a:r>
              <a:rPr lang="en-GB" dirty="0"/>
              <a:t>experience on burning topics</a:t>
            </a:r>
          </a:p>
          <a:p>
            <a:pPr lvl="1">
              <a:spcBef>
                <a:spcPts val="1800"/>
              </a:spcBef>
            </a:pPr>
            <a:r>
              <a:rPr lang="en-GB" dirty="0"/>
              <a:t>with attendees to cascade the info into their organisation to</a:t>
            </a:r>
            <a:br>
              <a:rPr lang="en-GB" dirty="0"/>
            </a:br>
            <a:r>
              <a:rPr lang="en-GB" dirty="0"/>
              <a:t>reach all reviewer</a:t>
            </a:r>
            <a:endParaRPr lang="en-US" dirty="0"/>
          </a:p>
        </p:txBody>
      </p:sp>
      <p:sp>
        <p:nvSpPr>
          <p:cNvPr id="7" name="Titre 3"/>
          <p:cNvSpPr>
            <a:spLocks noGrp="1"/>
          </p:cNvSpPr>
          <p:nvPr>
            <p:ph type="title"/>
          </p:nvPr>
        </p:nvSpPr>
        <p:spPr>
          <a:xfrm>
            <a:off x="2024844" y="188640"/>
            <a:ext cx="7488124" cy="864096"/>
          </a:xfrm>
          <a:prstGeom prst="rect">
            <a:avLst/>
          </a:prstGeom>
        </p:spPr>
        <p:txBody>
          <a:bodyPr/>
          <a:lstStyle/>
          <a:p>
            <a:r>
              <a:rPr lang="en-US" dirty="0"/>
              <a:t>Implementation of new regulations</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p:blipFill>
        <p:spPr>
          <a:xfrm>
            <a:off x="7188049" y="1631113"/>
            <a:ext cx="3000477" cy="424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554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12</a:t>
            </a:fld>
            <a:endParaRPr lang="fr-BE"/>
          </a:p>
        </p:txBody>
      </p:sp>
      <p:sp>
        <p:nvSpPr>
          <p:cNvPr id="3" name="Espace réservé du texte 2"/>
          <p:cNvSpPr>
            <a:spLocks noGrp="1"/>
          </p:cNvSpPr>
          <p:nvPr>
            <p:ph type="body" sz="quarter" idx="14"/>
          </p:nvPr>
        </p:nvSpPr>
        <p:spPr>
          <a:xfrm>
            <a:off x="1992316" y="1196755"/>
            <a:ext cx="4967783" cy="5111973"/>
          </a:xfrm>
        </p:spPr>
        <p:txBody>
          <a:bodyPr/>
          <a:lstStyle/>
          <a:p>
            <a:pPr>
              <a:spcBef>
                <a:spcPts val="1800"/>
              </a:spcBef>
            </a:pPr>
            <a:r>
              <a:rPr lang="en-US" dirty="0"/>
              <a:t> Trainings for Manufacturers</a:t>
            </a:r>
          </a:p>
          <a:p>
            <a:pPr lvl="1">
              <a:spcBef>
                <a:spcPts val="1800"/>
              </a:spcBef>
              <a:buSzPct val="100000"/>
              <a:buFont typeface="Wingdings" panose="05000000000000000000" pitchFamily="2" charset="2"/>
              <a:buChar char=""/>
            </a:pPr>
            <a:r>
              <a:rPr lang="en-US" sz="2800" b="1" dirty="0">
                <a:uFill>
                  <a:solidFill>
                    <a:schemeClr val="accent5">
                      <a:lumMod val="50000"/>
                    </a:schemeClr>
                  </a:solidFill>
                </a:uFill>
              </a:rPr>
              <a:t> </a:t>
            </a:r>
            <a:r>
              <a:rPr lang="en-US" sz="2800" b="1" dirty="0">
                <a:solidFill>
                  <a:srgbClr val="FF0000"/>
                </a:solidFill>
                <a:uFill>
                  <a:solidFill>
                    <a:schemeClr val="accent5">
                      <a:lumMod val="50000"/>
                    </a:schemeClr>
                  </a:solidFill>
                </a:uFill>
              </a:rPr>
              <a:t>Aims</a:t>
            </a:r>
          </a:p>
          <a:p>
            <a:pPr lvl="1">
              <a:spcBef>
                <a:spcPts val="1800"/>
              </a:spcBef>
            </a:pPr>
            <a:r>
              <a:rPr lang="en-US" dirty="0"/>
              <a:t>to review the MDR requirements related to technical documentation and share notified bodies insights</a:t>
            </a:r>
          </a:p>
          <a:p>
            <a:pPr lvl="1">
              <a:spcBef>
                <a:spcPts val="1800"/>
              </a:spcBef>
            </a:pPr>
            <a:r>
              <a:rPr lang="en-US" dirty="0"/>
              <a:t>to review the </a:t>
            </a:r>
            <a:r>
              <a:rPr lang="en-US" dirty="0" err="1"/>
              <a:t>Team-NB</a:t>
            </a:r>
            <a:r>
              <a:rPr lang="en-US" dirty="0"/>
              <a:t> technical documentation best practice document for MDR</a:t>
            </a:r>
          </a:p>
        </p:txBody>
      </p:sp>
      <p:sp>
        <p:nvSpPr>
          <p:cNvPr id="7" name="Titre 3"/>
          <p:cNvSpPr>
            <a:spLocks noGrp="1"/>
          </p:cNvSpPr>
          <p:nvPr>
            <p:ph type="title"/>
          </p:nvPr>
        </p:nvSpPr>
        <p:spPr>
          <a:xfrm>
            <a:off x="2024844" y="188640"/>
            <a:ext cx="7488124" cy="864096"/>
          </a:xfrm>
          <a:prstGeom prst="rect">
            <a:avLst/>
          </a:prstGeom>
        </p:spPr>
        <p:txBody>
          <a:bodyPr/>
          <a:lstStyle/>
          <a:p>
            <a:r>
              <a:rPr lang="en-US" dirty="0"/>
              <a:t>Implementation of new regulations</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rcRect/>
          <a:stretch/>
        </p:blipFill>
        <p:spPr>
          <a:xfrm>
            <a:off x="7127007" y="1340771"/>
            <a:ext cx="3153197" cy="4563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068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13</a:t>
            </a:fld>
            <a:endParaRPr lang="fr-BE"/>
          </a:p>
        </p:txBody>
      </p:sp>
      <p:sp>
        <p:nvSpPr>
          <p:cNvPr id="3" name="Espace réservé du texte 2"/>
          <p:cNvSpPr>
            <a:spLocks noGrp="1"/>
          </p:cNvSpPr>
          <p:nvPr>
            <p:ph type="body" sz="quarter" idx="14"/>
          </p:nvPr>
        </p:nvSpPr>
        <p:spPr>
          <a:xfrm>
            <a:off x="1704284" y="1340771"/>
            <a:ext cx="8784207" cy="5111973"/>
          </a:xfrm>
        </p:spPr>
        <p:txBody>
          <a:bodyPr/>
          <a:lstStyle/>
          <a:p>
            <a:r>
              <a:rPr lang="fr-BE" sz="2400" dirty="0"/>
              <a:t>Alexey Shiryaev </a:t>
            </a:r>
            <a:r>
              <a:rPr lang="fr-BE" sz="2400" b="0" dirty="0"/>
              <a:t>(Alexey.Shiryaev@dnv.com) – </a:t>
            </a:r>
            <a:r>
              <a:rPr lang="fr-BE" sz="2400" b="0" i="1" dirty="0" err="1"/>
              <a:t>president</a:t>
            </a:r>
            <a:endParaRPr lang="fr-BE" sz="2400" b="0" i="1" dirty="0"/>
          </a:p>
          <a:p>
            <a:r>
              <a:rPr lang="fr-BE" sz="2400" dirty="0"/>
              <a:t>Suzanne Halliday </a:t>
            </a:r>
            <a:r>
              <a:rPr lang="fr-BE" sz="2400" b="0" dirty="0"/>
              <a:t>(Suzanne.Halliday@bsigroup.com) </a:t>
            </a:r>
            <a:r>
              <a:rPr lang="fr-BE" sz="2400" b="0" i="1" dirty="0"/>
              <a:t>vice </a:t>
            </a:r>
            <a:r>
              <a:rPr lang="fr-BE" sz="2400" b="0" i="1" dirty="0" err="1"/>
              <a:t>president</a:t>
            </a:r>
            <a:endParaRPr lang="fr-BE" sz="2400" b="0" dirty="0"/>
          </a:p>
          <a:p>
            <a:r>
              <a:rPr lang="fr-BE" sz="2400" dirty="0"/>
              <a:t>Sabina Hoekstra-van den Bosch </a:t>
            </a:r>
          </a:p>
          <a:p>
            <a:pPr marL="0" indent="0">
              <a:buNone/>
            </a:pPr>
            <a:r>
              <a:rPr lang="fr-BE" sz="2400" b="0" dirty="0"/>
              <a:t>    (Sabina.Hoekstra@tuvsud.com</a:t>
            </a:r>
            <a:r>
              <a:rPr lang="fr-BE" sz="2400" b="0" i="1" dirty="0"/>
              <a:t>)– vice </a:t>
            </a:r>
            <a:r>
              <a:rPr lang="fr-BE" sz="2400" b="0" i="1" dirty="0" err="1"/>
              <a:t>president</a:t>
            </a:r>
            <a:endParaRPr lang="fr-BE" sz="2400" b="0" i="1" dirty="0"/>
          </a:p>
          <a:p>
            <a:r>
              <a:rPr lang="fr-BE" sz="2400" dirty="0"/>
              <a:t>Beatrice LYS </a:t>
            </a:r>
            <a:r>
              <a:rPr lang="fr-BE" sz="2400" b="0" dirty="0"/>
              <a:t>(Beatrice.Lys@lne-gmed.com) </a:t>
            </a:r>
            <a:r>
              <a:rPr lang="fr-BE" sz="2400" b="0" i="1" dirty="0"/>
              <a:t>–</a:t>
            </a:r>
            <a:r>
              <a:rPr lang="fr-BE" sz="2400" b="0" i="1" dirty="0" err="1"/>
              <a:t>secretary</a:t>
            </a:r>
            <a:endParaRPr lang="fr-BE" sz="2400" b="0" i="1" dirty="0"/>
          </a:p>
          <a:p>
            <a:r>
              <a:rPr lang="fr-BE" sz="2400" dirty="0"/>
              <a:t>Gero Viola </a:t>
            </a:r>
            <a:r>
              <a:rPr lang="fr-BE" sz="2400" b="0" dirty="0"/>
              <a:t>(gero.viola@de.tuv.com) </a:t>
            </a:r>
            <a:r>
              <a:rPr lang="fr-BE" sz="2400" b="0" i="1" dirty="0"/>
              <a:t>– </a:t>
            </a:r>
            <a:r>
              <a:rPr lang="fr-BE" sz="2400" b="0" i="1" dirty="0" err="1"/>
              <a:t>treasurer</a:t>
            </a:r>
            <a:endParaRPr lang="fr-BE" sz="2400" b="0" i="1" dirty="0"/>
          </a:p>
          <a:p>
            <a:r>
              <a:rPr lang="fr-BE" sz="2400" dirty="0"/>
              <a:t>Françoise Schlemmer </a:t>
            </a:r>
          </a:p>
          <a:p>
            <a:pPr marL="360363" indent="0">
              <a:buNone/>
            </a:pPr>
            <a:r>
              <a:rPr lang="fr-BE" sz="2400" b="0" dirty="0"/>
              <a:t>(schlemmer@team-nb.org) </a:t>
            </a:r>
          </a:p>
          <a:p>
            <a:pPr marL="360363" indent="0">
              <a:buNone/>
            </a:pPr>
            <a:r>
              <a:rPr lang="fr-BE" sz="2400" b="0" i="1" dirty="0" err="1"/>
              <a:t>Director</a:t>
            </a:r>
            <a:r>
              <a:rPr lang="fr-BE" sz="2400" b="0" i="1" dirty="0"/>
              <a:t> and </a:t>
            </a:r>
            <a:r>
              <a:rPr lang="fr-BE" sz="2400" b="0" i="1" dirty="0" err="1"/>
              <a:t>Secretariat</a:t>
            </a:r>
            <a:endParaRPr lang="fr-BE" sz="2400" b="0" i="1" dirty="0"/>
          </a:p>
          <a:p>
            <a:pPr marL="457200" lvl="1" indent="0">
              <a:buNone/>
            </a:pPr>
            <a:endParaRPr lang="fr-FR" dirty="0"/>
          </a:p>
          <a:p>
            <a:pPr marL="0" indent="0">
              <a:buNone/>
            </a:pPr>
            <a:endParaRPr lang="fr-FR" dirty="0"/>
          </a:p>
        </p:txBody>
      </p:sp>
      <p:sp>
        <p:nvSpPr>
          <p:cNvPr id="4" name="Titre 3"/>
          <p:cNvSpPr>
            <a:spLocks noGrp="1"/>
          </p:cNvSpPr>
          <p:nvPr>
            <p:ph type="title"/>
          </p:nvPr>
        </p:nvSpPr>
        <p:spPr>
          <a:xfrm>
            <a:off x="2024844" y="188640"/>
            <a:ext cx="7488124" cy="864096"/>
          </a:xfrm>
          <a:prstGeom prst="rect">
            <a:avLst/>
          </a:prstGeom>
        </p:spPr>
        <p:txBody>
          <a:bodyPr/>
          <a:lstStyle/>
          <a:p>
            <a:pPr algn="ctr"/>
            <a:r>
              <a:rPr lang="fr-FR" dirty="0"/>
              <a:t>Contacts - Management</a:t>
            </a:r>
          </a:p>
        </p:txBody>
      </p:sp>
      <p:sp>
        <p:nvSpPr>
          <p:cNvPr id="8" name="Rectangle 7"/>
          <p:cNvSpPr/>
          <p:nvPr/>
        </p:nvSpPr>
        <p:spPr>
          <a:xfrm>
            <a:off x="1524000" y="5870593"/>
            <a:ext cx="9144000" cy="461665"/>
          </a:xfrm>
          <a:prstGeom prst="rect">
            <a:avLst/>
          </a:prstGeom>
          <a:gradFill>
            <a:gsLst>
              <a:gs pos="0">
                <a:schemeClr val="accent1">
                  <a:lumMod val="5000"/>
                  <a:lumOff val="95000"/>
                </a:schemeClr>
              </a:gs>
              <a:gs pos="50000">
                <a:srgbClr val="FFFF00"/>
              </a:gs>
              <a:gs pos="57000">
                <a:srgbClr val="FFFF00"/>
              </a:gs>
              <a:gs pos="100000">
                <a:schemeClr val="bg1"/>
              </a:gs>
            </a:gsLst>
            <a:lin ang="0" scaled="1"/>
          </a:gradFill>
        </p:spPr>
        <p:txBody>
          <a:bodyPr wrap="square">
            <a:spAutoFit/>
          </a:bodyPr>
          <a:lstStyle/>
          <a:p>
            <a:pPr lvl="2"/>
            <a:r>
              <a:rPr lang="en-GB" sz="2400" b="1" u="sng" dirty="0">
                <a:solidFill>
                  <a:srgbClr val="000099"/>
                </a:solidFill>
              </a:rPr>
              <a:t>www.team-nb.org</a:t>
            </a:r>
            <a:endParaRPr lang="fr-BE" sz="2400" b="1" u="sng" dirty="0">
              <a:solidFill>
                <a:srgbClr val="000099"/>
              </a:solidFill>
            </a:endParaRPr>
          </a:p>
        </p:txBody>
      </p:sp>
      <p:pic>
        <p:nvPicPr>
          <p:cNvPr id="6" name="Image 5"/>
          <p:cNvPicPr>
            <a:picLocks noChangeAspect="1"/>
          </p:cNvPicPr>
          <p:nvPr/>
        </p:nvPicPr>
        <p:blipFill>
          <a:blip r:embed="rId2"/>
          <a:stretch>
            <a:fillRect/>
          </a:stretch>
        </p:blipFill>
        <p:spPr>
          <a:xfrm>
            <a:off x="6942399" y="4034958"/>
            <a:ext cx="3266703" cy="2346373"/>
          </a:xfrm>
          <a:prstGeom prst="rect">
            <a:avLst/>
          </a:prstGeom>
          <a:ln>
            <a:solidFill>
              <a:srgbClr val="00009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57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re 1"/>
          <p:cNvSpPr>
            <a:spLocks noGrp="1"/>
          </p:cNvSpPr>
          <p:nvPr>
            <p:ph type="title"/>
          </p:nvPr>
        </p:nvSpPr>
        <p:spPr>
          <a:prstGeom prst="rect">
            <a:avLst/>
          </a:prstGeom>
        </p:spPr>
        <p:txBody>
          <a:bodyPr/>
          <a:lstStyle/>
          <a:p>
            <a:pPr algn="ctr"/>
            <a:r>
              <a:rPr lang="fr-FR" sz="3600" b="1" u="sng" kern="0" dirty="0" err="1">
                <a:solidFill>
                  <a:srgbClr val="000099"/>
                </a:solidFill>
                <a:uFill>
                  <a:solidFill>
                    <a:srgbClr val="FFFF00"/>
                  </a:solidFill>
                </a:uFill>
                <a:latin typeface="Calibri" panose="020F0502020204030204" pitchFamily="34" charset="0"/>
                <a:ea typeface="+mn-ea"/>
                <a:cs typeface="+mn-cs"/>
              </a:rPr>
              <a:t>Members</a:t>
            </a:r>
            <a:endParaRPr lang="fr-BE" sz="3600" b="1" u="sng" kern="0" dirty="0">
              <a:solidFill>
                <a:srgbClr val="000099"/>
              </a:solidFill>
              <a:uFill>
                <a:solidFill>
                  <a:srgbClr val="FFFF00"/>
                </a:solidFill>
              </a:uFill>
              <a:latin typeface="Calibri" panose="020F0502020204030204" pitchFamily="34" charset="0"/>
              <a:ea typeface="+mn-ea"/>
              <a:cs typeface="+mn-cs"/>
            </a:endParaRPr>
          </a:p>
        </p:txBody>
      </p:sp>
      <p:grpSp>
        <p:nvGrpSpPr>
          <p:cNvPr id="2" name="Groupe 1">
            <a:extLst>
              <a:ext uri="{FF2B5EF4-FFF2-40B4-BE49-F238E27FC236}">
                <a16:creationId xmlns:a16="http://schemas.microsoft.com/office/drawing/2014/main" id="{B9355EE9-1C7D-0988-D716-9AD8F53DB6EA}"/>
              </a:ext>
            </a:extLst>
          </p:cNvPr>
          <p:cNvGrpSpPr/>
          <p:nvPr/>
        </p:nvGrpSpPr>
        <p:grpSpPr>
          <a:xfrm>
            <a:off x="191738" y="1233478"/>
            <a:ext cx="11793437" cy="5156121"/>
            <a:chOff x="191738" y="1233478"/>
            <a:chExt cx="11793437" cy="5156121"/>
          </a:xfrm>
        </p:grpSpPr>
        <p:sp>
          <p:nvSpPr>
            <p:cNvPr id="3" name="ZoneTexte 2">
              <a:extLst>
                <a:ext uri="{FF2B5EF4-FFF2-40B4-BE49-F238E27FC236}">
                  <a16:creationId xmlns:a16="http://schemas.microsoft.com/office/drawing/2014/main" id="{D81C4AD2-0569-F5B3-B4AB-5A85ACAC9A28}"/>
                </a:ext>
              </a:extLst>
            </p:cNvPr>
            <p:cNvSpPr txBox="1"/>
            <p:nvPr/>
          </p:nvSpPr>
          <p:spPr>
            <a:xfrm>
              <a:off x="440257" y="6143378"/>
              <a:ext cx="4455264" cy="246221"/>
            </a:xfrm>
            <a:prstGeom prst="rect">
              <a:avLst/>
            </a:prstGeom>
            <a:noFill/>
          </p:spPr>
          <p:txBody>
            <a:bodyPr wrap="square" rtlCol="0">
              <a:spAutoFit/>
            </a:bodyPr>
            <a:lstStyle/>
            <a:p>
              <a:r>
                <a:rPr lang="en-GB" sz="1000" u="sng" dirty="0">
                  <a:latin typeface="+mn-lt"/>
                </a:rPr>
                <a:t>Note</a:t>
              </a:r>
              <a:r>
                <a:rPr lang="en-GB" sz="1000" dirty="0">
                  <a:latin typeface="+mn-lt"/>
                </a:rPr>
                <a:t> : some members of the same group are represented by only 1 logo</a:t>
              </a:r>
            </a:p>
          </p:txBody>
        </p:sp>
        <p:pic>
          <p:nvPicPr>
            <p:cNvPr id="4" name="Picture 7" descr="NSAI">
              <a:extLst>
                <a:ext uri="{FF2B5EF4-FFF2-40B4-BE49-F238E27FC236}">
                  <a16:creationId xmlns:a16="http://schemas.microsoft.com/office/drawing/2014/main" id="{94A2E85D-4E87-15CC-2418-833EFFC5F1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1756" y="4448797"/>
              <a:ext cx="1580583" cy="508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Image 5">
              <a:extLst>
                <a:ext uri="{FF2B5EF4-FFF2-40B4-BE49-F238E27FC236}">
                  <a16:creationId xmlns:a16="http://schemas.microsoft.com/office/drawing/2014/main" id="{839F7DFC-507A-37E6-55CD-3884BBFEF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77" y="4495014"/>
              <a:ext cx="1491475" cy="431331"/>
            </a:xfrm>
            <a:prstGeom prst="rect">
              <a:avLst/>
            </a:prstGeom>
          </p:spPr>
        </p:pic>
        <p:pic>
          <p:nvPicPr>
            <p:cNvPr id="7" name="Image 6">
              <a:extLst>
                <a:ext uri="{FF2B5EF4-FFF2-40B4-BE49-F238E27FC236}">
                  <a16:creationId xmlns:a16="http://schemas.microsoft.com/office/drawing/2014/main" id="{F840EC1D-4A85-6083-8FAF-1D5470BC59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8480" y="4450013"/>
              <a:ext cx="1935469" cy="521332"/>
            </a:xfrm>
            <a:prstGeom prst="rect">
              <a:avLst/>
            </a:prstGeom>
          </p:spPr>
        </p:pic>
        <p:pic>
          <p:nvPicPr>
            <p:cNvPr id="8" name="Image 7">
              <a:extLst>
                <a:ext uri="{FF2B5EF4-FFF2-40B4-BE49-F238E27FC236}">
                  <a16:creationId xmlns:a16="http://schemas.microsoft.com/office/drawing/2014/main" id="{997C3391-BC55-B9E8-5BD9-5A29DA3CC6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3129" y="4329874"/>
              <a:ext cx="1670031" cy="762575"/>
            </a:xfrm>
            <a:prstGeom prst="rect">
              <a:avLst/>
            </a:prstGeom>
          </p:spPr>
        </p:pic>
        <p:pic>
          <p:nvPicPr>
            <p:cNvPr id="9" name="Image 8">
              <a:extLst>
                <a:ext uri="{FF2B5EF4-FFF2-40B4-BE49-F238E27FC236}">
                  <a16:creationId xmlns:a16="http://schemas.microsoft.com/office/drawing/2014/main" id="{5D9126C2-E88A-4D43-A273-E56B31ECE0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092" y="3355797"/>
              <a:ext cx="1578046" cy="706457"/>
            </a:xfrm>
            <a:prstGeom prst="rect">
              <a:avLst/>
            </a:prstGeom>
          </p:spPr>
        </p:pic>
        <p:pic>
          <p:nvPicPr>
            <p:cNvPr id="10" name="Image 9">
              <a:extLst>
                <a:ext uri="{FF2B5EF4-FFF2-40B4-BE49-F238E27FC236}">
                  <a16:creationId xmlns:a16="http://schemas.microsoft.com/office/drawing/2014/main" id="{62887E3C-7420-9439-477A-B013FC161CAC}"/>
                </a:ext>
              </a:extLst>
            </p:cNvPr>
            <p:cNvPicPr>
              <a:picLocks noChangeAspect="1"/>
            </p:cNvPicPr>
            <p:nvPr/>
          </p:nvPicPr>
          <p:blipFill>
            <a:blip r:embed="rId8" cstate="print">
              <a:extLst>
                <a:ext uri="{28A0092B-C50C-407E-A947-70E740481C1C}">
                  <a14:useLocalDpi xmlns:a14="http://schemas.microsoft.com/office/drawing/2010/main" val="0"/>
                </a:ext>
              </a:extLst>
            </a:blip>
            <a:srcRect l="15679" t="17816" r="15037" b="31476"/>
            <a:stretch/>
          </p:blipFill>
          <p:spPr>
            <a:xfrm>
              <a:off x="8899873" y="3483658"/>
              <a:ext cx="1265312" cy="450735"/>
            </a:xfrm>
            <a:prstGeom prst="rect">
              <a:avLst/>
            </a:prstGeom>
          </p:spPr>
        </p:pic>
        <p:pic>
          <p:nvPicPr>
            <p:cNvPr id="12" name="Image 11">
              <a:extLst>
                <a:ext uri="{FF2B5EF4-FFF2-40B4-BE49-F238E27FC236}">
                  <a16:creationId xmlns:a16="http://schemas.microsoft.com/office/drawing/2014/main" id="{94DAE14C-882E-B05B-5676-10CAB3D2BFC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4530" y="3382961"/>
              <a:ext cx="1670031" cy="652129"/>
            </a:xfrm>
            <a:prstGeom prst="rect">
              <a:avLst/>
            </a:prstGeom>
          </p:spPr>
        </p:pic>
        <p:pic>
          <p:nvPicPr>
            <p:cNvPr id="13" name="Image 12">
              <a:extLst>
                <a:ext uri="{FF2B5EF4-FFF2-40B4-BE49-F238E27FC236}">
                  <a16:creationId xmlns:a16="http://schemas.microsoft.com/office/drawing/2014/main" id="{AA1CF62D-3C39-0F88-F117-860C889BBC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60496" y="3522658"/>
              <a:ext cx="1320607" cy="372735"/>
            </a:xfrm>
            <a:prstGeom prst="rect">
              <a:avLst/>
            </a:prstGeom>
          </p:spPr>
        </p:pic>
        <p:pic>
          <p:nvPicPr>
            <p:cNvPr id="14" name="Image 13">
              <a:extLst>
                <a:ext uri="{FF2B5EF4-FFF2-40B4-BE49-F238E27FC236}">
                  <a16:creationId xmlns:a16="http://schemas.microsoft.com/office/drawing/2014/main" id="{FDB837DE-94A8-9235-D2E8-79D2E65400C4}"/>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0073" y="3435844"/>
              <a:ext cx="1349145" cy="546362"/>
            </a:xfrm>
            <a:prstGeom prst="rect">
              <a:avLst/>
            </a:prstGeom>
          </p:spPr>
        </p:pic>
        <p:pic>
          <p:nvPicPr>
            <p:cNvPr id="15" name="Image 14" descr="Une image contenant logo, Graphique, Police, symbole&#10;&#10;Description générée automatiquement">
              <a:extLst>
                <a:ext uri="{FF2B5EF4-FFF2-40B4-BE49-F238E27FC236}">
                  <a16:creationId xmlns:a16="http://schemas.microsoft.com/office/drawing/2014/main" id="{C8A668DC-5A9C-D64B-D7D1-62A9FC647E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24985" y="3421487"/>
              <a:ext cx="1169776" cy="575077"/>
            </a:xfrm>
            <a:prstGeom prst="rect">
              <a:avLst/>
            </a:prstGeom>
          </p:spPr>
        </p:pic>
        <p:pic>
          <p:nvPicPr>
            <p:cNvPr id="16" name="Image 15">
              <a:extLst>
                <a:ext uri="{FF2B5EF4-FFF2-40B4-BE49-F238E27FC236}">
                  <a16:creationId xmlns:a16="http://schemas.microsoft.com/office/drawing/2014/main" id="{5EEEF290-C155-52AE-E653-BDA6FA702255}"/>
                </a:ext>
              </a:extLst>
            </p:cNvPr>
            <p:cNvPicPr>
              <a:picLocks noChangeAspect="1"/>
            </p:cNvPicPr>
            <p:nvPr/>
          </p:nvPicPr>
          <p:blipFill>
            <a:blip r:embed="rId13"/>
            <a:stretch>
              <a:fillRect/>
            </a:stretch>
          </p:blipFill>
          <p:spPr>
            <a:xfrm>
              <a:off x="2418450" y="3250737"/>
              <a:ext cx="711223" cy="916577"/>
            </a:xfrm>
            <a:prstGeom prst="rect">
              <a:avLst/>
            </a:prstGeom>
          </p:spPr>
        </p:pic>
        <p:pic>
          <p:nvPicPr>
            <p:cNvPr id="17" name="Image 16">
              <a:extLst>
                <a:ext uri="{FF2B5EF4-FFF2-40B4-BE49-F238E27FC236}">
                  <a16:creationId xmlns:a16="http://schemas.microsoft.com/office/drawing/2014/main" id="{01F3F8CA-21E7-2EB0-BF75-6A2F2CAA6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1343" y="1274636"/>
              <a:ext cx="1424857" cy="930228"/>
            </a:xfrm>
            <a:prstGeom prst="rect">
              <a:avLst/>
            </a:prstGeom>
          </p:spPr>
        </p:pic>
        <p:pic>
          <p:nvPicPr>
            <p:cNvPr id="18" name="Image 17">
              <a:extLst>
                <a:ext uri="{FF2B5EF4-FFF2-40B4-BE49-F238E27FC236}">
                  <a16:creationId xmlns:a16="http://schemas.microsoft.com/office/drawing/2014/main" id="{FF03413B-C87B-1C98-76F5-A3915F2E185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8861" t="37400" r="39603" b="38450"/>
            <a:stretch/>
          </p:blipFill>
          <p:spPr>
            <a:xfrm>
              <a:off x="7788772" y="1310057"/>
              <a:ext cx="971524" cy="782284"/>
            </a:xfrm>
            <a:prstGeom prst="rect">
              <a:avLst/>
            </a:prstGeom>
          </p:spPr>
        </p:pic>
        <p:pic>
          <p:nvPicPr>
            <p:cNvPr id="19" name="Picture 4" descr="DEKRA">
              <a:extLst>
                <a:ext uri="{FF2B5EF4-FFF2-40B4-BE49-F238E27FC236}">
                  <a16:creationId xmlns:a16="http://schemas.microsoft.com/office/drawing/2014/main" id="{E3B0AE5A-B48E-0D1A-9B39-849B09A3A6DD}"/>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4137" y="1343055"/>
              <a:ext cx="1576289" cy="669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 name="Image 19">
              <a:extLst>
                <a:ext uri="{FF2B5EF4-FFF2-40B4-BE49-F238E27FC236}">
                  <a16:creationId xmlns:a16="http://schemas.microsoft.com/office/drawing/2014/main" id="{85717683-D3F8-C668-64EE-110A8C07AE44}"/>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3712" y="1343055"/>
              <a:ext cx="1165093" cy="627350"/>
            </a:xfrm>
            <a:prstGeom prst="rect">
              <a:avLst/>
            </a:prstGeom>
          </p:spPr>
        </p:pic>
        <p:pic>
          <p:nvPicPr>
            <p:cNvPr id="22" name="Image 21">
              <a:extLst>
                <a:ext uri="{FF2B5EF4-FFF2-40B4-BE49-F238E27FC236}">
                  <a16:creationId xmlns:a16="http://schemas.microsoft.com/office/drawing/2014/main" id="{EB17D1AD-F603-F663-1901-8C983A34C67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5360" y="1233478"/>
              <a:ext cx="1914650" cy="804836"/>
            </a:xfrm>
            <a:prstGeom prst="rect">
              <a:avLst/>
            </a:prstGeom>
          </p:spPr>
        </p:pic>
        <p:pic>
          <p:nvPicPr>
            <p:cNvPr id="23" name="Image 22" descr="Une image contenant Police, logo, symbole, Graphique&#10;&#10;Description générée automatiquement">
              <a:extLst>
                <a:ext uri="{FF2B5EF4-FFF2-40B4-BE49-F238E27FC236}">
                  <a16:creationId xmlns:a16="http://schemas.microsoft.com/office/drawing/2014/main" id="{3A7E104A-09B9-1C6C-6118-B700F5708B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86009" y="1566274"/>
              <a:ext cx="1670031" cy="350707"/>
            </a:xfrm>
            <a:prstGeom prst="rect">
              <a:avLst/>
            </a:prstGeom>
          </p:spPr>
        </p:pic>
        <p:pic>
          <p:nvPicPr>
            <p:cNvPr id="24" name="Image 23">
              <a:extLst>
                <a:ext uri="{FF2B5EF4-FFF2-40B4-BE49-F238E27FC236}">
                  <a16:creationId xmlns:a16="http://schemas.microsoft.com/office/drawing/2014/main" id="{592EF3E5-04FF-0F99-EF79-FA15D3CE4196}"/>
                </a:ext>
              </a:extLst>
            </p:cNvPr>
            <p:cNvPicPr>
              <a:picLocks noChangeAspect="1"/>
            </p:cNvPicPr>
            <p:nvPr/>
          </p:nvPicPr>
          <p:blipFill>
            <a:blip r:embed="rId20"/>
            <a:stretch>
              <a:fillRect/>
            </a:stretch>
          </p:blipFill>
          <p:spPr>
            <a:xfrm>
              <a:off x="2299400" y="1273071"/>
              <a:ext cx="1104713" cy="941768"/>
            </a:xfrm>
            <a:prstGeom prst="rect">
              <a:avLst/>
            </a:prstGeom>
          </p:spPr>
        </p:pic>
        <p:pic>
          <p:nvPicPr>
            <p:cNvPr id="25" name="Image 24" descr="Une image contenant Police, logo, Graphique, symbole&#10;&#10;Le contenu généré par l’IA peut être incorrect.">
              <a:extLst>
                <a:ext uri="{FF2B5EF4-FFF2-40B4-BE49-F238E27FC236}">
                  <a16:creationId xmlns:a16="http://schemas.microsoft.com/office/drawing/2014/main" id="{B37EFE5A-B4D8-CFF0-6764-0D196DDED63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882293" y="1410956"/>
              <a:ext cx="1462179" cy="616967"/>
            </a:xfrm>
            <a:prstGeom prst="rect">
              <a:avLst/>
            </a:prstGeom>
          </p:spPr>
        </p:pic>
        <p:pic>
          <p:nvPicPr>
            <p:cNvPr id="26" name="Picture 8" descr="SGS-UK">
              <a:extLst>
                <a:ext uri="{FF2B5EF4-FFF2-40B4-BE49-F238E27FC236}">
                  <a16:creationId xmlns:a16="http://schemas.microsoft.com/office/drawing/2014/main" id="{B7628F8A-D5AB-4D08-2543-3176D77164E7}"/>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376" y="5359045"/>
              <a:ext cx="1451984" cy="695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Picture 10">
              <a:extLst>
                <a:ext uri="{FF2B5EF4-FFF2-40B4-BE49-F238E27FC236}">
                  <a16:creationId xmlns:a16="http://schemas.microsoft.com/office/drawing/2014/main" id="{002CBCCB-5593-30A8-4976-AF881E72EA0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p:blipFill>
          <p:spPr bwMode="auto">
            <a:xfrm>
              <a:off x="5887901" y="5305543"/>
              <a:ext cx="1609786" cy="802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Picture 32">
              <a:extLst>
                <a:ext uri="{FF2B5EF4-FFF2-40B4-BE49-F238E27FC236}">
                  <a16:creationId xmlns:a16="http://schemas.microsoft.com/office/drawing/2014/main" id="{E1D137D3-5A37-5811-3317-E60A0DA8A1C3}"/>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6877" y="5157192"/>
              <a:ext cx="1128405" cy="109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9" name="Picture 34" descr="SIQ">
              <a:extLst>
                <a:ext uri="{FF2B5EF4-FFF2-40B4-BE49-F238E27FC236}">
                  <a16:creationId xmlns:a16="http://schemas.microsoft.com/office/drawing/2014/main" id="{55CC9E55-D91E-C5E2-1136-FEAA94CEF6B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360550" y="5418217"/>
              <a:ext cx="1345390" cy="577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 name="Image 29">
              <a:extLst>
                <a:ext uri="{FF2B5EF4-FFF2-40B4-BE49-F238E27FC236}">
                  <a16:creationId xmlns:a16="http://schemas.microsoft.com/office/drawing/2014/main" id="{0B8F6D8B-91FE-FECE-14AA-B45C58F8310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84472" y="5272240"/>
              <a:ext cx="855887" cy="868955"/>
            </a:xfrm>
            <a:prstGeom prst="rect">
              <a:avLst/>
            </a:prstGeom>
          </p:spPr>
        </p:pic>
        <p:pic>
          <p:nvPicPr>
            <p:cNvPr id="31" name="Image 30">
              <a:extLst>
                <a:ext uri="{FF2B5EF4-FFF2-40B4-BE49-F238E27FC236}">
                  <a16:creationId xmlns:a16="http://schemas.microsoft.com/office/drawing/2014/main" id="{370AFBD5-E8D2-CA8D-40CF-646FAD105E14}"/>
                </a:ext>
              </a:extLst>
            </p:cNvPr>
            <p:cNvPicPr>
              <a:picLocks noChangeAspect="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9579" t="9604" r="9218" b="8230"/>
            <a:stretch/>
          </p:blipFill>
          <p:spPr>
            <a:xfrm>
              <a:off x="10769552" y="5177355"/>
              <a:ext cx="1147081" cy="1058724"/>
            </a:xfrm>
            <a:prstGeom prst="rect">
              <a:avLst/>
            </a:prstGeom>
            <a:noFill/>
          </p:spPr>
        </p:pic>
        <p:pic>
          <p:nvPicPr>
            <p:cNvPr id="32" name="Image 31" descr="Une image contenant texte, signe&#10;&#10;Description générée automatiquement">
              <a:extLst>
                <a:ext uri="{FF2B5EF4-FFF2-40B4-BE49-F238E27FC236}">
                  <a16:creationId xmlns:a16="http://schemas.microsoft.com/office/drawing/2014/main" id="{F8338B80-AC13-88DC-6FAF-74997A3E9DF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35130" y="5531108"/>
              <a:ext cx="1323581" cy="351218"/>
            </a:xfrm>
            <a:prstGeom prst="rect">
              <a:avLst/>
            </a:prstGeom>
          </p:spPr>
        </p:pic>
        <p:pic>
          <p:nvPicPr>
            <p:cNvPr id="33" name="Image 32" descr="Une image contenant Police, Graphique, logo, graphisme&#10;&#10;Le contenu généré par l’IA peut être incorrect.">
              <a:extLst>
                <a:ext uri="{FF2B5EF4-FFF2-40B4-BE49-F238E27FC236}">
                  <a16:creationId xmlns:a16="http://schemas.microsoft.com/office/drawing/2014/main" id="{26B2357C-9D30-05AA-72C7-0BFEA4C570B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293973" y="4352792"/>
              <a:ext cx="1691202" cy="626371"/>
            </a:xfrm>
            <a:prstGeom prst="rect">
              <a:avLst/>
            </a:prstGeom>
          </p:spPr>
        </p:pic>
        <p:pic>
          <p:nvPicPr>
            <p:cNvPr id="34" name="Image 33">
              <a:extLst>
                <a:ext uri="{FF2B5EF4-FFF2-40B4-BE49-F238E27FC236}">
                  <a16:creationId xmlns:a16="http://schemas.microsoft.com/office/drawing/2014/main" id="{4E2D2670-8C61-D676-15D9-2BC78125116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820902" y="2426323"/>
              <a:ext cx="1321649" cy="612931"/>
            </a:xfrm>
            <a:prstGeom prst="rect">
              <a:avLst/>
            </a:prstGeom>
          </p:spPr>
        </p:pic>
        <p:pic>
          <p:nvPicPr>
            <p:cNvPr id="35" name="Image 34">
              <a:extLst>
                <a:ext uri="{FF2B5EF4-FFF2-40B4-BE49-F238E27FC236}">
                  <a16:creationId xmlns:a16="http://schemas.microsoft.com/office/drawing/2014/main" id="{7449CDA8-9838-3055-AD17-C0105E64602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248644" y="2314651"/>
              <a:ext cx="889602" cy="836274"/>
            </a:xfrm>
            <a:prstGeom prst="rect">
              <a:avLst/>
            </a:prstGeom>
          </p:spPr>
        </p:pic>
        <p:pic>
          <p:nvPicPr>
            <p:cNvPr id="36" name="Image 35">
              <a:extLst>
                <a:ext uri="{FF2B5EF4-FFF2-40B4-BE49-F238E27FC236}">
                  <a16:creationId xmlns:a16="http://schemas.microsoft.com/office/drawing/2014/main" id="{1C940485-0D71-A59B-0332-301CD510E8B2}"/>
                </a:ext>
              </a:extLst>
            </p:cNvPr>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35385" y="2464001"/>
              <a:ext cx="1449790" cy="537574"/>
            </a:xfrm>
            <a:prstGeom prst="rect">
              <a:avLst/>
            </a:prstGeom>
          </p:spPr>
        </p:pic>
        <p:pic>
          <p:nvPicPr>
            <p:cNvPr id="37" name="Image 36">
              <a:extLst>
                <a:ext uri="{FF2B5EF4-FFF2-40B4-BE49-F238E27FC236}">
                  <a16:creationId xmlns:a16="http://schemas.microsoft.com/office/drawing/2014/main" id="{F32DD657-FFC5-D787-480A-2E2F5639F63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91738" y="2379560"/>
              <a:ext cx="1914650" cy="706457"/>
            </a:xfrm>
            <a:prstGeom prst="rect">
              <a:avLst/>
            </a:prstGeom>
          </p:spPr>
        </p:pic>
        <p:pic>
          <p:nvPicPr>
            <p:cNvPr id="42" name="Image 41">
              <a:extLst>
                <a:ext uri="{FF2B5EF4-FFF2-40B4-BE49-F238E27FC236}">
                  <a16:creationId xmlns:a16="http://schemas.microsoft.com/office/drawing/2014/main" id="{085697CA-F081-D837-FE85-76116B509266}"/>
                </a:ext>
              </a:extLst>
            </p:cNvPr>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0824" y="2574188"/>
              <a:ext cx="1576289" cy="317201"/>
            </a:xfrm>
            <a:prstGeom prst="rect">
              <a:avLst/>
            </a:prstGeom>
          </p:spPr>
        </p:pic>
        <p:pic>
          <p:nvPicPr>
            <p:cNvPr id="45" name="Image 44">
              <a:extLst>
                <a:ext uri="{FF2B5EF4-FFF2-40B4-BE49-F238E27FC236}">
                  <a16:creationId xmlns:a16="http://schemas.microsoft.com/office/drawing/2014/main" id="{56BADDE1-F289-D633-7431-CDF00464A8D3}"/>
                </a:ext>
              </a:extLst>
            </p:cNvPr>
            <p:cNvPicPr>
              <a:picLocks noChangeAspect="1"/>
            </p:cNvPicPr>
            <p:nvPr/>
          </p:nvPicPr>
          <p:blipFill>
            <a:blip r:embed="rId35"/>
            <a:stretch>
              <a:fillRect/>
            </a:stretch>
          </p:blipFill>
          <p:spPr>
            <a:xfrm>
              <a:off x="2514661" y="2330856"/>
              <a:ext cx="1325710" cy="803864"/>
            </a:xfrm>
            <a:prstGeom prst="rect">
              <a:avLst/>
            </a:prstGeom>
          </p:spPr>
        </p:pic>
        <p:pic>
          <p:nvPicPr>
            <p:cNvPr id="77" name="Image 76" descr="Une image contenant texte, logo, Police, Marque&#10;&#10;Le contenu généré par l’IA peut être incorrect.">
              <a:extLst>
                <a:ext uri="{FF2B5EF4-FFF2-40B4-BE49-F238E27FC236}">
                  <a16:creationId xmlns:a16="http://schemas.microsoft.com/office/drawing/2014/main" id="{14F79DB5-C047-E998-5A98-D60DA793BB37}"/>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546519" y="2304418"/>
              <a:ext cx="866110" cy="856740"/>
            </a:xfrm>
            <a:prstGeom prst="rect">
              <a:avLst/>
            </a:prstGeom>
          </p:spPr>
        </p:pic>
      </p:grpSp>
    </p:spTree>
    <p:extLst>
      <p:ext uri="{BB962C8B-B14F-4D97-AF65-F5344CB8AC3E}">
        <p14:creationId xmlns:p14="http://schemas.microsoft.com/office/powerpoint/2010/main" val="316818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2</a:t>
            </a:fld>
            <a:endParaRPr lang="fr-BE"/>
          </a:p>
        </p:txBody>
      </p:sp>
      <p:sp>
        <p:nvSpPr>
          <p:cNvPr id="8" name="Rectangle 3"/>
          <p:cNvSpPr txBox="1">
            <a:spLocks noChangeArrowheads="1"/>
          </p:cNvSpPr>
          <p:nvPr/>
        </p:nvSpPr>
        <p:spPr bwMode="auto">
          <a:xfrm>
            <a:off x="479376" y="4461121"/>
            <a:ext cx="11521280" cy="20642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lnSpc>
                <a:spcPct val="150000"/>
              </a:lnSpc>
              <a:spcBef>
                <a:spcPts val="600"/>
              </a:spcBef>
              <a:buClr>
                <a:srgbClr val="0070C0"/>
              </a:buClr>
              <a:buSzPct val="100000"/>
              <a:buFont typeface="Wingdings" panose="05000000000000000000" pitchFamily="2" charset="2"/>
              <a:buChar char="§"/>
              <a:defRPr/>
            </a:pPr>
            <a:r>
              <a:rPr lang="fr-FR" sz="2400" b="1" dirty="0" err="1">
                <a:solidFill>
                  <a:srgbClr val="000099"/>
                </a:solidFill>
                <a:latin typeface="Calibri" panose="020F0502020204030204" pitchFamily="34" charset="0"/>
              </a:rPr>
              <a:t>Promote</a:t>
            </a:r>
            <a:r>
              <a:rPr lang="fr-FR" sz="2400" b="1" dirty="0">
                <a:solidFill>
                  <a:srgbClr val="000099"/>
                </a:solidFill>
                <a:latin typeface="Calibri" panose="020F0502020204030204" pitchFamily="34" charset="0"/>
              </a:rPr>
              <a:t> </a:t>
            </a:r>
            <a:r>
              <a:rPr lang="fr-FR" sz="2400" b="1" dirty="0" err="1">
                <a:solidFill>
                  <a:srgbClr val="000099"/>
                </a:solidFill>
                <a:latin typeface="Calibri" panose="020F0502020204030204" pitchFamily="34" charset="0"/>
              </a:rPr>
              <a:t>technical</a:t>
            </a:r>
            <a:r>
              <a:rPr lang="fr-FR" sz="2400" b="1" dirty="0">
                <a:solidFill>
                  <a:srgbClr val="000099"/>
                </a:solidFill>
                <a:latin typeface="Calibri" panose="020F0502020204030204" pitchFamily="34" charset="0"/>
              </a:rPr>
              <a:t> and </a:t>
            </a:r>
            <a:r>
              <a:rPr lang="fr-FR" sz="2400" b="1" dirty="0" err="1">
                <a:solidFill>
                  <a:srgbClr val="000099"/>
                </a:solidFill>
                <a:latin typeface="Calibri" panose="020F0502020204030204" pitchFamily="34" charset="0"/>
              </a:rPr>
              <a:t>ethical</a:t>
            </a:r>
            <a:r>
              <a:rPr lang="fr-FR" sz="2400" b="1" dirty="0">
                <a:solidFill>
                  <a:srgbClr val="000099"/>
                </a:solidFill>
                <a:latin typeface="Calibri" panose="020F0502020204030204" pitchFamily="34" charset="0"/>
              </a:rPr>
              <a:t> standards</a:t>
            </a:r>
          </a:p>
          <a:p>
            <a:pPr lvl="1">
              <a:lnSpc>
                <a:spcPct val="150000"/>
              </a:lnSpc>
              <a:spcBef>
                <a:spcPts val="600"/>
              </a:spcBef>
              <a:buClr>
                <a:srgbClr val="0070C0"/>
              </a:buClr>
              <a:buSzPct val="100000"/>
              <a:buFont typeface="Wingdings" panose="05000000000000000000" pitchFamily="2" charset="2"/>
              <a:buChar char="§"/>
              <a:defRPr/>
            </a:pPr>
            <a:r>
              <a:rPr lang="en-GB" sz="2400" b="1" dirty="0">
                <a:solidFill>
                  <a:srgbClr val="000099"/>
                </a:solidFill>
                <a:latin typeface="Calibri" panose="020F0502020204030204" pitchFamily="34" charset="0"/>
              </a:rPr>
              <a:t>Participate in improving the legal framework</a:t>
            </a:r>
            <a:endParaRPr lang="fr-BE" sz="2400" b="1" dirty="0">
              <a:solidFill>
                <a:srgbClr val="000099"/>
              </a:solidFill>
              <a:latin typeface="Calibri" panose="020F0502020204030204" pitchFamily="34" charset="0"/>
            </a:endParaRPr>
          </a:p>
          <a:p>
            <a:pPr lvl="1">
              <a:lnSpc>
                <a:spcPct val="150000"/>
              </a:lnSpc>
              <a:spcBef>
                <a:spcPts val="0"/>
              </a:spcBef>
              <a:buClr>
                <a:srgbClr val="0070C0"/>
              </a:buClr>
              <a:buSzPct val="100000"/>
              <a:buFont typeface="Wingdings" panose="05000000000000000000" pitchFamily="2" charset="2"/>
              <a:buChar char="§"/>
              <a:defRPr/>
            </a:pPr>
            <a:r>
              <a:rPr lang="en-GB" sz="2400" b="1" dirty="0">
                <a:solidFill>
                  <a:srgbClr val="000099"/>
                </a:solidFill>
                <a:latin typeface="Calibri" panose="020F0502020204030204" pitchFamily="34" charset="0"/>
              </a:rPr>
              <a:t>Contribute to harmonization (</a:t>
            </a:r>
            <a:r>
              <a:rPr lang="en-GB" sz="1800" b="1" dirty="0">
                <a:solidFill>
                  <a:srgbClr val="000099"/>
                </a:solidFill>
                <a:latin typeface="Calibri" panose="020F0502020204030204" pitchFamily="34" charset="0"/>
              </a:rPr>
              <a:t>e.g. training ‘for notified bodies by notified bodies’)</a:t>
            </a:r>
            <a:endParaRPr lang="fr-BE" sz="1800" b="1" dirty="0">
              <a:solidFill>
                <a:srgbClr val="000099"/>
              </a:solidFill>
              <a:latin typeface="Calibri" panose="020F0502020204030204" pitchFamily="34" charset="0"/>
            </a:endParaRPr>
          </a:p>
        </p:txBody>
      </p:sp>
      <p:pic>
        <p:nvPicPr>
          <p:cNvPr id="9"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088" y="1120701"/>
            <a:ext cx="4135438"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479376" y="1196752"/>
            <a:ext cx="8186738" cy="244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0070C0"/>
              </a:buClr>
              <a:buSzPct val="150000"/>
              <a:buFont typeface="Wingdings" panose="05000000000000000000" pitchFamily="2" charset="2"/>
              <a:buChar char="v"/>
              <a:defRPr/>
            </a:pPr>
            <a:r>
              <a:rPr lang="fr-FR" sz="1600" b="1" dirty="0">
                <a:solidFill>
                  <a:srgbClr val="000099"/>
                </a:solidFill>
                <a:latin typeface="Calibri" panose="020F0502020204030204" pitchFamily="34" charset="0"/>
              </a:rPr>
              <a:t> </a:t>
            </a:r>
            <a:r>
              <a:rPr lang="fr-FR" sz="2800" b="1" dirty="0" err="1">
                <a:solidFill>
                  <a:srgbClr val="000099"/>
                </a:solidFill>
                <a:latin typeface="Calibri" panose="020F0502020204030204" pitchFamily="34" charset="0"/>
              </a:rPr>
              <a:t>Aims</a:t>
            </a:r>
            <a:r>
              <a:rPr lang="fr-FR" sz="2800" b="1" dirty="0">
                <a:solidFill>
                  <a:srgbClr val="000099"/>
                </a:solidFill>
                <a:latin typeface="Calibri" panose="020F0502020204030204" pitchFamily="34" charset="0"/>
              </a:rPr>
              <a:t>:</a:t>
            </a:r>
            <a:r>
              <a:rPr lang="fr-FR" sz="1600" b="1" dirty="0">
                <a:solidFill>
                  <a:srgbClr val="000099"/>
                </a:solidFill>
                <a:latin typeface="Calibri" panose="020F0502020204030204" pitchFamily="34" charset="0"/>
              </a:rPr>
              <a:t> </a:t>
            </a:r>
            <a:endParaRPr lang="fr-FR" sz="2400" dirty="0">
              <a:solidFill>
                <a:srgbClr val="000099"/>
              </a:solidFill>
              <a:latin typeface="Calibri" panose="020F0502020204030204" pitchFamily="34" charset="0"/>
            </a:endParaRPr>
          </a:p>
          <a:p>
            <a:pPr lvl="1">
              <a:lnSpc>
                <a:spcPct val="150000"/>
              </a:lnSpc>
              <a:spcBef>
                <a:spcPts val="600"/>
              </a:spcBef>
              <a:buClr>
                <a:srgbClr val="0070C0"/>
              </a:buClr>
              <a:buSzPct val="100000"/>
              <a:buFont typeface="Wingdings" panose="05000000000000000000" pitchFamily="2" charset="2"/>
              <a:buChar char="§"/>
              <a:defRPr/>
            </a:pPr>
            <a:r>
              <a:rPr lang="fr-FR" sz="2400" b="1" dirty="0" err="1">
                <a:solidFill>
                  <a:srgbClr val="000099"/>
                </a:solidFill>
                <a:latin typeface="Calibri" panose="020F0502020204030204" pitchFamily="34" charset="0"/>
              </a:rPr>
              <a:t>Represent</a:t>
            </a:r>
            <a:r>
              <a:rPr lang="fr-FR" sz="2400" b="1" dirty="0">
                <a:solidFill>
                  <a:srgbClr val="000099"/>
                </a:solidFill>
                <a:latin typeface="Calibri" panose="020F0502020204030204" pitchFamily="34" charset="0"/>
              </a:rPr>
              <a:t> Notified Bodies</a:t>
            </a:r>
          </a:p>
          <a:p>
            <a:pPr lvl="1">
              <a:lnSpc>
                <a:spcPct val="150000"/>
              </a:lnSpc>
              <a:spcBef>
                <a:spcPts val="600"/>
              </a:spcBef>
              <a:buClr>
                <a:srgbClr val="0070C0"/>
              </a:buClr>
              <a:buSzPct val="100000"/>
              <a:buFont typeface="Wingdings" panose="05000000000000000000" pitchFamily="2" charset="2"/>
              <a:buChar char="§"/>
              <a:defRPr/>
            </a:pPr>
            <a:r>
              <a:rPr lang="fr-FR" sz="2400" b="1" dirty="0">
                <a:solidFill>
                  <a:srgbClr val="000099"/>
                </a:solidFill>
                <a:latin typeface="Calibri" panose="020F0502020204030204" pitchFamily="34" charset="0"/>
              </a:rPr>
              <a:t>Communication </a:t>
            </a:r>
            <a:r>
              <a:rPr lang="fr-FR" sz="2400" b="1" dirty="0" err="1">
                <a:solidFill>
                  <a:srgbClr val="000099"/>
                </a:solidFill>
                <a:latin typeface="Calibri" panose="020F0502020204030204" pitchFamily="34" charset="0"/>
              </a:rPr>
              <a:t>with</a:t>
            </a:r>
            <a:endParaRPr lang="fr-FR" sz="2400" b="1" dirty="0">
              <a:solidFill>
                <a:srgbClr val="000099"/>
              </a:solidFill>
              <a:latin typeface="Calibri" panose="020F0502020204030204" pitchFamily="34" charset="0"/>
            </a:endParaRPr>
          </a:p>
          <a:p>
            <a:pPr lvl="2">
              <a:spcBef>
                <a:spcPts val="0"/>
              </a:spcBef>
              <a:buClr>
                <a:srgbClr val="0070C0"/>
              </a:buClr>
              <a:buSzPct val="150000"/>
              <a:buFont typeface="Arial" panose="020B0604020202020204" pitchFamily="34" charset="0"/>
              <a:buChar char="•"/>
              <a:defRPr/>
            </a:pPr>
            <a:r>
              <a:rPr lang="fr-FR" sz="2000" b="1" dirty="0" err="1">
                <a:solidFill>
                  <a:srgbClr val="000099"/>
                </a:solidFill>
                <a:latin typeface="Calibri" panose="020F0502020204030204" pitchFamily="34" charset="0"/>
              </a:rPr>
              <a:t>European</a:t>
            </a:r>
            <a:r>
              <a:rPr lang="fr-FR" sz="2000" b="1" dirty="0">
                <a:solidFill>
                  <a:srgbClr val="000099"/>
                </a:solidFill>
                <a:latin typeface="Calibri" panose="020F0502020204030204" pitchFamily="34" charset="0"/>
              </a:rPr>
              <a:t> Commission</a:t>
            </a:r>
          </a:p>
          <a:p>
            <a:pPr lvl="2">
              <a:spcBef>
                <a:spcPts val="0"/>
              </a:spcBef>
              <a:buClr>
                <a:srgbClr val="0070C0"/>
              </a:buClr>
              <a:buSzPct val="150000"/>
              <a:buFont typeface="Arial" panose="020B0604020202020204" pitchFamily="34" charset="0"/>
              <a:buChar char="•"/>
              <a:defRPr/>
            </a:pPr>
            <a:r>
              <a:rPr lang="fr-FR" sz="2000" b="1" dirty="0" err="1">
                <a:solidFill>
                  <a:srgbClr val="000099"/>
                </a:solidFill>
                <a:latin typeface="Calibri" panose="020F0502020204030204" pitchFamily="34" charset="0"/>
              </a:rPr>
              <a:t>European</a:t>
            </a:r>
            <a:r>
              <a:rPr lang="fr-FR" sz="2000" b="1" dirty="0">
                <a:solidFill>
                  <a:srgbClr val="000099"/>
                </a:solidFill>
                <a:latin typeface="Calibri" panose="020F0502020204030204" pitchFamily="34" charset="0"/>
              </a:rPr>
              <a:t> Medicines Agency</a:t>
            </a:r>
          </a:p>
          <a:p>
            <a:pPr lvl="2">
              <a:spcBef>
                <a:spcPts val="0"/>
              </a:spcBef>
              <a:buClr>
                <a:srgbClr val="0070C0"/>
              </a:buClr>
              <a:buSzPct val="150000"/>
              <a:buFont typeface="Arial" panose="020B0604020202020204" pitchFamily="34" charset="0"/>
              <a:buChar char="•"/>
              <a:defRPr/>
            </a:pPr>
            <a:r>
              <a:rPr lang="fr-FR" sz="2000" b="1" dirty="0" err="1">
                <a:solidFill>
                  <a:srgbClr val="000099"/>
                </a:solidFill>
                <a:latin typeface="Calibri" panose="020F0502020204030204" pitchFamily="34" charset="0"/>
              </a:rPr>
              <a:t>Competent</a:t>
            </a:r>
            <a:r>
              <a:rPr lang="fr-FR" sz="2000" b="1" dirty="0">
                <a:solidFill>
                  <a:srgbClr val="000099"/>
                </a:solidFill>
                <a:latin typeface="Calibri" panose="020F0502020204030204" pitchFamily="34" charset="0"/>
              </a:rPr>
              <a:t> </a:t>
            </a:r>
            <a:r>
              <a:rPr lang="fr-FR" sz="2000" b="1" dirty="0" err="1">
                <a:solidFill>
                  <a:srgbClr val="000099"/>
                </a:solidFill>
                <a:latin typeface="Calibri" panose="020F0502020204030204" pitchFamily="34" charset="0"/>
              </a:rPr>
              <a:t>Authorities</a:t>
            </a:r>
            <a:endParaRPr lang="fr-FR" sz="2000" b="1" dirty="0">
              <a:solidFill>
                <a:srgbClr val="000099"/>
              </a:solidFill>
              <a:latin typeface="Calibri" panose="020F0502020204030204" pitchFamily="34" charset="0"/>
            </a:endParaRPr>
          </a:p>
          <a:p>
            <a:pPr lvl="2">
              <a:spcBef>
                <a:spcPts val="0"/>
              </a:spcBef>
              <a:buClr>
                <a:srgbClr val="0070C0"/>
              </a:buClr>
              <a:buSzPct val="150000"/>
              <a:buFont typeface="Arial" panose="020B0604020202020204" pitchFamily="34" charset="0"/>
              <a:buChar char="•"/>
              <a:defRPr/>
            </a:pPr>
            <a:r>
              <a:rPr lang="fr-FR" sz="2000" b="1" dirty="0">
                <a:solidFill>
                  <a:srgbClr val="000099"/>
                </a:solidFill>
                <a:latin typeface="Calibri" panose="020F0502020204030204" pitchFamily="34" charset="0"/>
              </a:rPr>
              <a:t>Industry</a:t>
            </a:r>
          </a:p>
          <a:p>
            <a:pPr lvl="2">
              <a:spcBef>
                <a:spcPts val="0"/>
              </a:spcBef>
              <a:buClr>
                <a:srgbClr val="0070C0"/>
              </a:buClr>
              <a:buSzPct val="150000"/>
              <a:buFont typeface="Arial" panose="020B0604020202020204" pitchFamily="34" charset="0"/>
              <a:buChar char="•"/>
              <a:defRPr/>
            </a:pPr>
            <a:r>
              <a:rPr lang="fr-FR" sz="2000" b="1" dirty="0" err="1">
                <a:solidFill>
                  <a:srgbClr val="000099"/>
                </a:solidFill>
                <a:latin typeface="Calibri" panose="020F0502020204030204" pitchFamily="34" charset="0"/>
              </a:rPr>
              <a:t>Others</a:t>
            </a:r>
            <a:r>
              <a:rPr lang="fr-FR" sz="2000" b="1" dirty="0">
                <a:solidFill>
                  <a:srgbClr val="000099"/>
                </a:solidFill>
                <a:latin typeface="Calibri" panose="020F0502020204030204" pitchFamily="34" charset="0"/>
              </a:rPr>
              <a:t> </a:t>
            </a:r>
            <a:r>
              <a:rPr lang="fr-FR" sz="2000" b="1" dirty="0" err="1">
                <a:solidFill>
                  <a:srgbClr val="000099"/>
                </a:solidFill>
                <a:latin typeface="Calibri" panose="020F0502020204030204" pitchFamily="34" charset="0"/>
              </a:rPr>
              <a:t>stakeholders</a:t>
            </a:r>
            <a:endParaRPr lang="fr-FR" sz="2000" b="1" dirty="0">
              <a:solidFill>
                <a:srgbClr val="000099"/>
              </a:solidFill>
              <a:latin typeface="Calibri" panose="020F0502020204030204" pitchFamily="34" charset="0"/>
            </a:endParaRPr>
          </a:p>
        </p:txBody>
      </p:sp>
      <p:sp>
        <p:nvSpPr>
          <p:cNvPr id="3" name="Titre 2"/>
          <p:cNvSpPr>
            <a:spLocks noGrp="1"/>
          </p:cNvSpPr>
          <p:nvPr>
            <p:ph type="title"/>
          </p:nvPr>
        </p:nvSpPr>
        <p:spPr>
          <a:xfrm>
            <a:off x="2024844" y="188640"/>
            <a:ext cx="7488124" cy="864096"/>
          </a:xfrm>
          <a:prstGeom prst="rect">
            <a:avLst/>
          </a:prstGeom>
        </p:spPr>
        <p:txBody>
          <a:bodyPr/>
          <a:lstStyle/>
          <a:p>
            <a:pPr algn="ctr"/>
            <a:r>
              <a:rPr lang="fr-FR" dirty="0"/>
              <a:t>Team-NB</a:t>
            </a:r>
          </a:p>
        </p:txBody>
      </p:sp>
    </p:spTree>
    <p:extLst>
      <p:ext uri="{BB962C8B-B14F-4D97-AF65-F5344CB8AC3E}">
        <p14:creationId xmlns:p14="http://schemas.microsoft.com/office/powerpoint/2010/main" val="406543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left)">
                                      <p:cBhvr>
                                        <p:cTn id="11" dur="1000"/>
                                        <p:tgtEl>
                                          <p:spTgt spid="10">
                                            <p:txEl>
                                              <p:pRg st="1" end="1"/>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style.rotation</p:attrName>
                                        </p:attrNameLst>
                                      </p:cBhvr>
                                      <p:tavLst>
                                        <p:tav tm="0">
                                          <p:val>
                                            <p:fltVal val="90"/>
                                          </p:val>
                                        </p:tav>
                                        <p:tav tm="100000">
                                          <p:val>
                                            <p:fltVal val="0"/>
                                          </p:val>
                                        </p:tav>
                                      </p:tavLst>
                                    </p:anim>
                                    <p:animEffect transition="in" filter="fade">
                                      <p:cBhvr>
                                        <p:cTn id="17" dur="5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wipe(left)">
                                      <p:cBhvr>
                                        <p:cTn id="21" dur="1000"/>
                                        <p:tgtEl>
                                          <p:spTgt spid="10">
                                            <p:txEl>
                                              <p:pRg st="2" end="2"/>
                                            </p:txEl>
                                          </p:spTgt>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left)">
                                      <p:cBhvr>
                                        <p:cTn id="25" dur="1000"/>
                                        <p:tgtEl>
                                          <p:spTgt spid="10">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1000"/>
                                        <p:tgtEl>
                                          <p:spTgt spid="10">
                                            <p:txEl>
                                              <p:pRg st="4" end="4"/>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wipe(left)">
                                      <p:cBhvr>
                                        <p:cTn id="31" dur="1000"/>
                                        <p:tgtEl>
                                          <p:spTgt spid="10">
                                            <p:txEl>
                                              <p:pRg st="5" end="5"/>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wipe(left)">
                                      <p:cBhvr>
                                        <p:cTn id="34" dur="1000"/>
                                        <p:tgtEl>
                                          <p:spTgt spid="10">
                                            <p:txEl>
                                              <p:pRg st="6" end="6"/>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left)">
                                      <p:cBhvr>
                                        <p:cTn id="37" dur="1000"/>
                                        <p:tgtEl>
                                          <p:spTgt spid="10">
                                            <p:txEl>
                                              <p:pRg st="7" end="7"/>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wipe(left)">
                                      <p:cBhvr>
                                        <p:cTn id="41" dur="1000"/>
                                        <p:tgtEl>
                                          <p:spTgt spid="8">
                                            <p:txEl>
                                              <p:pRg st="0" end="0"/>
                                            </p:txEl>
                                          </p:spTgt>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wipe(left)">
                                      <p:cBhvr>
                                        <p:cTn id="45" dur="1000"/>
                                        <p:tgtEl>
                                          <p:spTgt spid="8">
                                            <p:txEl>
                                              <p:pRg st="1" end="1"/>
                                            </p:txEl>
                                          </p:spTgt>
                                        </p:tgtEl>
                                      </p:cBhvr>
                                    </p:animEffect>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wipe(left)">
                                      <p:cBhvr>
                                        <p:cTn id="49"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advAuto="1000"/>
      <p:bldP spid="10" grpId="0" uiExpand="1" build="p" bldLvl="5" advAuto="1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3</a:t>
            </a:fld>
            <a:endParaRPr lang="fr-BE"/>
          </a:p>
        </p:txBody>
      </p:sp>
      <p:graphicFrame>
        <p:nvGraphicFramePr>
          <p:cNvPr id="8" name="Tableau 7"/>
          <p:cNvGraphicFramePr>
            <a:graphicFrameLocks noGrp="1"/>
          </p:cNvGraphicFramePr>
          <p:nvPr>
            <p:extLst>
              <p:ext uri="{D42A27DB-BD31-4B8C-83A1-F6EECF244321}">
                <p14:modId xmlns:p14="http://schemas.microsoft.com/office/powerpoint/2010/main" val="2530598587"/>
              </p:ext>
            </p:extLst>
          </p:nvPr>
        </p:nvGraphicFramePr>
        <p:xfrm>
          <a:off x="161256" y="1512480"/>
          <a:ext cx="11459616" cy="2578696"/>
        </p:xfrm>
        <a:graphic>
          <a:graphicData uri="http://schemas.openxmlformats.org/drawingml/2006/table">
            <a:tbl>
              <a:tblPr firstRow="1" bandRow="1">
                <a:tableStyleId>{5C22544A-7EE6-4342-B048-85BDC9FD1C3A}</a:tableStyleId>
              </a:tblPr>
              <a:tblGrid>
                <a:gridCol w="1909936">
                  <a:extLst>
                    <a:ext uri="{9D8B030D-6E8A-4147-A177-3AD203B41FA5}">
                      <a16:colId xmlns:a16="http://schemas.microsoft.com/office/drawing/2014/main" val="1600206335"/>
                    </a:ext>
                  </a:extLst>
                </a:gridCol>
                <a:gridCol w="1909936">
                  <a:extLst>
                    <a:ext uri="{9D8B030D-6E8A-4147-A177-3AD203B41FA5}">
                      <a16:colId xmlns:a16="http://schemas.microsoft.com/office/drawing/2014/main" val="4117236608"/>
                    </a:ext>
                  </a:extLst>
                </a:gridCol>
                <a:gridCol w="1909936">
                  <a:extLst>
                    <a:ext uri="{9D8B030D-6E8A-4147-A177-3AD203B41FA5}">
                      <a16:colId xmlns:a16="http://schemas.microsoft.com/office/drawing/2014/main" val="1749591348"/>
                    </a:ext>
                  </a:extLst>
                </a:gridCol>
                <a:gridCol w="1909936">
                  <a:extLst>
                    <a:ext uri="{9D8B030D-6E8A-4147-A177-3AD203B41FA5}">
                      <a16:colId xmlns:a16="http://schemas.microsoft.com/office/drawing/2014/main" val="3482813232"/>
                    </a:ext>
                  </a:extLst>
                </a:gridCol>
                <a:gridCol w="1909936">
                  <a:extLst>
                    <a:ext uri="{9D8B030D-6E8A-4147-A177-3AD203B41FA5}">
                      <a16:colId xmlns:a16="http://schemas.microsoft.com/office/drawing/2014/main" val="4204677898"/>
                    </a:ext>
                  </a:extLst>
                </a:gridCol>
                <a:gridCol w="1909936">
                  <a:extLst>
                    <a:ext uri="{9D8B030D-6E8A-4147-A177-3AD203B41FA5}">
                      <a16:colId xmlns:a16="http://schemas.microsoft.com/office/drawing/2014/main" val="3230533404"/>
                    </a:ext>
                  </a:extLst>
                </a:gridCol>
              </a:tblGrid>
              <a:tr h="407016">
                <a:tc>
                  <a:txBody>
                    <a:bodyPr/>
                    <a:lstStyle/>
                    <a:p>
                      <a:pPr marL="0" algn="ctr" defTabSz="914400" rtl="0" eaLnBrk="1" latinLnBrk="0" hangingPunct="1"/>
                      <a:r>
                        <a:rPr lang="en-GB" sz="1400" b="1" u="sng" kern="1200" dirty="0">
                          <a:solidFill>
                            <a:srgbClr val="000099"/>
                          </a:solidFill>
                          <a:effectLst/>
                          <a:latin typeface="Calibri" panose="020F0502020204030204" pitchFamily="34" charset="0"/>
                          <a:ea typeface="+mn-ea"/>
                          <a:cs typeface="+mn-cs"/>
                        </a:rPr>
                        <a:t>President</a:t>
                      </a:r>
                    </a:p>
                    <a:p>
                      <a:pPr marL="0" algn="ctr" defTabSz="914400" rtl="0" eaLnBrk="1" latinLnBrk="0" hangingPunct="1"/>
                      <a:r>
                        <a:rPr lang="en-GB" sz="1400" b="1" kern="1200" dirty="0">
                          <a:solidFill>
                            <a:srgbClr val="000099"/>
                          </a:solidFill>
                          <a:latin typeface="Calibri" panose="020F0502020204030204" pitchFamily="34" charset="0"/>
                          <a:ea typeface="+mn-ea"/>
                          <a:cs typeface="+mn-cs"/>
                        </a:rPr>
                        <a:t>Alexey Shiryaev </a:t>
                      </a:r>
                    </a:p>
                  </a:txBody>
                  <a:tcPr>
                    <a:noFill/>
                  </a:tcPr>
                </a:tc>
                <a:tc>
                  <a:txBody>
                    <a:bodyPr/>
                    <a:lstStyle/>
                    <a:p>
                      <a:pPr marL="0" algn="ctr" defTabSz="914400" rtl="0" eaLnBrk="1" latinLnBrk="0" hangingPunct="1"/>
                      <a:r>
                        <a:rPr lang="es-ES_tradnl" sz="1400" b="1" u="sng" kern="1200" dirty="0">
                          <a:solidFill>
                            <a:srgbClr val="000099"/>
                          </a:solidFill>
                          <a:effectLst/>
                          <a:latin typeface="Calibri" panose="020F0502020204030204" pitchFamily="34" charset="0"/>
                          <a:ea typeface="+mn-ea"/>
                          <a:cs typeface="+mn-cs"/>
                        </a:rPr>
                        <a:t>Vice-</a:t>
                      </a:r>
                      <a:r>
                        <a:rPr lang="es-ES_tradnl" sz="1400" b="1" u="sng" kern="1200" dirty="0" err="1">
                          <a:solidFill>
                            <a:srgbClr val="000099"/>
                          </a:solidFill>
                          <a:effectLst/>
                          <a:latin typeface="Calibri" panose="020F0502020204030204" pitchFamily="34" charset="0"/>
                          <a:ea typeface="+mn-ea"/>
                          <a:cs typeface="+mn-cs"/>
                        </a:rPr>
                        <a:t>President</a:t>
                      </a:r>
                      <a:endParaRPr lang="es-ES_tradnl" sz="1400" b="1" u="sng" kern="1200" dirty="0">
                        <a:solidFill>
                          <a:srgbClr val="000099"/>
                        </a:solidFill>
                        <a:effectLst/>
                        <a:latin typeface="Calibri" panose="020F0502020204030204" pitchFamily="34" charset="0"/>
                        <a:ea typeface="+mn-ea"/>
                        <a:cs typeface="+mn-cs"/>
                      </a:endParaRPr>
                    </a:p>
                    <a:p>
                      <a:pPr marL="0" algn="ctr" defTabSz="914400" rtl="0" eaLnBrk="1" latinLnBrk="0" hangingPunct="1"/>
                      <a:r>
                        <a:rPr lang="es-ES_tradnl" sz="1400" b="1" kern="1200" dirty="0">
                          <a:solidFill>
                            <a:srgbClr val="000099"/>
                          </a:solidFill>
                          <a:latin typeface="Calibri" panose="020F0502020204030204" pitchFamily="34" charset="0"/>
                          <a:ea typeface="+mn-ea"/>
                          <a:cs typeface="+mn-cs"/>
                        </a:rPr>
                        <a:t>Suzanne Halliday </a:t>
                      </a:r>
                      <a:endParaRPr lang="en-GB" sz="1400" b="1" kern="1200" dirty="0">
                        <a:solidFill>
                          <a:srgbClr val="000099"/>
                        </a:solidFill>
                        <a:latin typeface="Calibri" panose="020F0502020204030204" pitchFamily="34" charset="0"/>
                        <a:ea typeface="+mn-ea"/>
                        <a:cs typeface="+mn-cs"/>
                      </a:endParaRPr>
                    </a:p>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sng" kern="1200" dirty="0">
                          <a:solidFill>
                            <a:srgbClr val="000099"/>
                          </a:solidFill>
                          <a:effectLst/>
                          <a:latin typeface="Calibri" panose="020F0502020204030204" pitchFamily="34" charset="0"/>
                          <a:ea typeface="+mn-ea"/>
                          <a:cs typeface="+mn-cs"/>
                        </a:rPr>
                        <a:t>Vice-</a:t>
                      </a:r>
                      <a:r>
                        <a:rPr lang="es-ES_tradnl" sz="1400" b="1" u="sng" kern="1200" dirty="0" err="1">
                          <a:solidFill>
                            <a:srgbClr val="000099"/>
                          </a:solidFill>
                          <a:effectLst/>
                          <a:latin typeface="Calibri" panose="020F0502020204030204" pitchFamily="34" charset="0"/>
                          <a:ea typeface="+mn-ea"/>
                          <a:cs typeface="+mn-cs"/>
                        </a:rPr>
                        <a:t>President</a:t>
                      </a:r>
                      <a:endParaRPr lang="es-ES_tradnl" sz="1400" b="1" u="sng" kern="1200" dirty="0">
                        <a:solidFill>
                          <a:srgbClr val="000099"/>
                        </a:solidFill>
                        <a:effectLst/>
                        <a:latin typeface="Calibri" panose="020F0502020204030204" pitchFamily="34" charset="0"/>
                        <a:ea typeface="+mn-ea"/>
                        <a:cs typeface="+mn-cs"/>
                      </a:endParaRPr>
                    </a:p>
                    <a:p>
                      <a:pPr marL="0" algn="ctr" defTabSz="914400" rtl="0" eaLnBrk="1" latinLnBrk="0" hangingPunct="1"/>
                      <a:r>
                        <a:rPr lang="en-GB" sz="1400" b="1" kern="1200" dirty="0">
                          <a:solidFill>
                            <a:srgbClr val="000099"/>
                          </a:solidFill>
                          <a:latin typeface="Calibri" panose="020F0502020204030204" pitchFamily="34" charset="0"/>
                          <a:ea typeface="+mn-ea"/>
                          <a:cs typeface="+mn-cs"/>
                        </a:rPr>
                        <a:t>Sabina Hoekstra-</a:t>
                      </a:r>
                    </a:p>
                    <a:p>
                      <a:pPr marL="0" algn="ctr" defTabSz="914400" rtl="0" eaLnBrk="1" latinLnBrk="0" hangingPunct="1"/>
                      <a:r>
                        <a:rPr lang="en-GB" sz="1400" b="1" kern="1200" dirty="0">
                          <a:solidFill>
                            <a:srgbClr val="000099"/>
                          </a:solidFill>
                          <a:latin typeface="Calibri" panose="020F0502020204030204" pitchFamily="34" charset="0"/>
                          <a:ea typeface="+mn-ea"/>
                          <a:cs typeface="+mn-cs"/>
                        </a:rPr>
                        <a:t>van den Bosch </a:t>
                      </a:r>
                    </a:p>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u="sng" kern="1200" dirty="0">
                          <a:solidFill>
                            <a:srgbClr val="000099"/>
                          </a:solidFill>
                          <a:effectLst/>
                          <a:latin typeface="Calibri" panose="020F0502020204030204" pitchFamily="34" charset="0"/>
                          <a:ea typeface="+mn-ea"/>
                          <a:cs typeface="+mn-cs"/>
                        </a:rPr>
                        <a:t>Treasurer</a:t>
                      </a:r>
                    </a:p>
                    <a:p>
                      <a:pPr marL="0" algn="ctr" defTabSz="914400" rtl="0" eaLnBrk="1" latinLnBrk="0" hangingPunct="1"/>
                      <a:r>
                        <a:rPr lang="fr-BE" sz="1400" b="1" kern="1200" dirty="0">
                          <a:solidFill>
                            <a:srgbClr val="000099"/>
                          </a:solidFill>
                          <a:latin typeface="Calibri" panose="020F0502020204030204" pitchFamily="34" charset="0"/>
                          <a:ea typeface="+mn-ea"/>
                          <a:cs typeface="+mn-cs"/>
                        </a:rPr>
                        <a:t>Daniele Bollati</a:t>
                      </a:r>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u="sng" kern="1200" dirty="0">
                          <a:solidFill>
                            <a:srgbClr val="000099"/>
                          </a:solidFill>
                          <a:effectLst/>
                          <a:latin typeface="Calibri" panose="020F0502020204030204" pitchFamily="34" charset="0"/>
                          <a:ea typeface="+mn-ea"/>
                          <a:cs typeface="+mn-cs"/>
                        </a:rPr>
                        <a:t>Secretary</a:t>
                      </a:r>
                    </a:p>
                    <a:p>
                      <a:pPr marL="0" algn="ctr" defTabSz="914400" rtl="0" eaLnBrk="1" latinLnBrk="0" hangingPunct="1"/>
                      <a:r>
                        <a:rPr lang="fr-BE" sz="1400" b="1" kern="1200" dirty="0">
                          <a:solidFill>
                            <a:srgbClr val="000099"/>
                          </a:solidFill>
                          <a:latin typeface="Calibri" panose="020F0502020204030204" pitchFamily="34" charset="0"/>
                          <a:ea typeface="+mn-ea"/>
                          <a:cs typeface="+mn-cs"/>
                        </a:rPr>
                        <a:t>Béatrice Lys</a:t>
                      </a:r>
                      <a:endParaRPr lang="en-GB" sz="1400" b="1" kern="1200" dirty="0">
                        <a:solidFill>
                          <a:srgbClr val="000099"/>
                        </a:solidFill>
                        <a:latin typeface="Calibri" panose="020F0502020204030204" pitchFamily="34" charset="0"/>
                        <a:ea typeface="+mn-ea"/>
                        <a:cs typeface="+mn-cs"/>
                      </a:endParaRPr>
                    </a:p>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u="sng" kern="1200" dirty="0">
                          <a:solidFill>
                            <a:srgbClr val="000099"/>
                          </a:solidFill>
                          <a:effectLst/>
                          <a:latin typeface="Calibri" panose="020F0502020204030204" pitchFamily="34" charset="0"/>
                          <a:ea typeface="+mn-ea"/>
                          <a:cs typeface="+mn-cs"/>
                        </a:rPr>
                        <a:t>Secretary</a:t>
                      </a:r>
                    </a:p>
                    <a:p>
                      <a:pPr marL="0" algn="ctr" defTabSz="914400" rtl="0" eaLnBrk="1" latinLnBrk="0" hangingPunct="1"/>
                      <a:r>
                        <a:rPr lang="fr-BE" sz="1400" b="1" kern="1200" dirty="0">
                          <a:solidFill>
                            <a:srgbClr val="000099"/>
                          </a:solidFill>
                          <a:latin typeface="Calibri" panose="020F0502020204030204" pitchFamily="34" charset="0"/>
                          <a:ea typeface="+mn-ea"/>
                          <a:cs typeface="+mn-cs"/>
                        </a:rPr>
                        <a:t>Elke Bess</a:t>
                      </a:r>
                      <a:endParaRPr lang="en-GB" sz="1400" b="1" kern="1200" dirty="0">
                        <a:solidFill>
                          <a:srgbClr val="000099"/>
                        </a:solidFill>
                        <a:latin typeface="Calibri" panose="020F0502020204030204" pitchFamily="34" charset="0"/>
                        <a:ea typeface="+mn-ea"/>
                        <a:cs typeface="+mn-cs"/>
                      </a:endParaRPr>
                    </a:p>
                  </a:txBody>
                  <a:tcPr>
                    <a:noFill/>
                  </a:tcPr>
                </a:tc>
                <a:extLst>
                  <a:ext uri="{0D108BD9-81ED-4DB2-BD59-A6C34878D82A}">
                    <a16:rowId xmlns:a16="http://schemas.microsoft.com/office/drawing/2014/main" val="2951046282"/>
                  </a:ext>
                </a:extLst>
              </a:tr>
              <a:tr h="1115656">
                <a:tc>
                  <a:txBody>
                    <a:bodyPr/>
                    <a:lstStyle/>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fr-FR" sz="1400" b="1" kern="1200" dirty="0">
                        <a:solidFill>
                          <a:srgbClr val="000099"/>
                        </a:solidFill>
                        <a:latin typeface="Calibri" panose="020F0502020204030204" pitchFamily="34" charset="0"/>
                        <a:ea typeface="+mn-ea"/>
                        <a:cs typeface="+mn-cs"/>
                      </a:endParaRPr>
                    </a:p>
                  </a:txBody>
                  <a:tcPr>
                    <a:noFill/>
                  </a:tcPr>
                </a:tc>
                <a:extLst>
                  <a:ext uri="{0D108BD9-81ED-4DB2-BD59-A6C34878D82A}">
                    <a16:rowId xmlns:a16="http://schemas.microsoft.com/office/drawing/2014/main" val="3997904170"/>
                  </a:ext>
                </a:extLst>
              </a:tr>
              <a:tr h="360000">
                <a:tc>
                  <a:txBody>
                    <a:bodyPr/>
                    <a:lstStyle/>
                    <a:p>
                      <a:pPr marL="0" algn="ctr" defTabSz="914400" rtl="0" eaLnBrk="1" latinLnBrk="0" hangingPunct="1"/>
                      <a:r>
                        <a:rPr lang="fr-FR" sz="1400" b="1" kern="1200" dirty="0">
                          <a:solidFill>
                            <a:srgbClr val="000099"/>
                          </a:solidFill>
                          <a:latin typeface="Calibri" panose="020F0502020204030204" pitchFamily="34" charset="0"/>
                          <a:ea typeface="+mn-ea"/>
                          <a:cs typeface="+mn-cs"/>
                        </a:rPr>
                        <a:t>DNV</a:t>
                      </a:r>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r>
                        <a:rPr lang="en-GB" sz="1400" b="1" kern="1200" dirty="0">
                          <a:solidFill>
                            <a:srgbClr val="000099"/>
                          </a:solidFill>
                          <a:latin typeface="Calibri" panose="020F0502020204030204" pitchFamily="34" charset="0"/>
                          <a:ea typeface="+mn-ea"/>
                          <a:cs typeface="+mn-cs"/>
                        </a:rPr>
                        <a:t>BSI</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rgbClr val="000099"/>
                          </a:solidFill>
                          <a:latin typeface="Calibri" panose="020F0502020204030204" pitchFamily="34" charset="0"/>
                          <a:ea typeface="+mn-ea"/>
                          <a:cs typeface="+mn-cs"/>
                        </a:rPr>
                        <a:t>TÜV SÜD</a:t>
                      </a:r>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rgbClr val="000099"/>
                          </a:solidFill>
                          <a:latin typeface="Calibri" panose="020F0502020204030204" pitchFamily="34" charset="0"/>
                          <a:ea typeface="+mn-ea"/>
                          <a:cs typeface="+mn-cs"/>
                        </a:rPr>
                        <a:t>IMQ </a:t>
                      </a:r>
                      <a:r>
                        <a:rPr lang="fr-FR" sz="1400" b="1" kern="1200" dirty="0" err="1">
                          <a:solidFill>
                            <a:srgbClr val="000099"/>
                          </a:solidFill>
                          <a:latin typeface="Calibri" panose="020F0502020204030204" pitchFamily="34" charset="0"/>
                          <a:ea typeface="+mn-ea"/>
                          <a:cs typeface="+mn-cs"/>
                        </a:rPr>
                        <a:t>S.p.A</a:t>
                      </a:r>
                      <a:endParaRPr lang="en-GB" sz="1400" b="1" kern="1200" dirty="0">
                        <a:solidFill>
                          <a:srgbClr val="000099"/>
                        </a:solidFill>
                        <a:latin typeface="Calibri" panose="020F0502020204030204" pitchFamily="34" charset="0"/>
                        <a:ea typeface="+mn-ea"/>
                        <a:cs typeface="+mn-cs"/>
                      </a:endParaRPr>
                    </a:p>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rgbClr val="000099"/>
                          </a:solidFill>
                          <a:latin typeface="Calibri" panose="020F0502020204030204" pitchFamily="34" charset="0"/>
                          <a:ea typeface="+mn-ea"/>
                          <a:cs typeface="+mn-cs"/>
                        </a:rPr>
                        <a:t>GMED</a:t>
                      </a:r>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r>
                        <a:rPr lang="fr-FR" sz="1400" b="1" kern="1200" dirty="0">
                          <a:solidFill>
                            <a:srgbClr val="000099"/>
                          </a:solidFill>
                          <a:latin typeface="Calibri" panose="020F0502020204030204" pitchFamily="34" charset="0"/>
                          <a:ea typeface="+mn-ea"/>
                          <a:cs typeface="+mn-cs"/>
                        </a:rPr>
                        <a:t>TÜV </a:t>
                      </a:r>
                      <a:r>
                        <a:rPr lang="fr-FR" sz="1400" b="1" kern="1200" dirty="0" err="1">
                          <a:solidFill>
                            <a:srgbClr val="000099"/>
                          </a:solidFill>
                          <a:latin typeface="Calibri" panose="020F0502020204030204" pitchFamily="34" charset="0"/>
                          <a:ea typeface="+mn-ea"/>
                          <a:cs typeface="+mn-cs"/>
                        </a:rPr>
                        <a:t>Rheinland</a:t>
                      </a:r>
                      <a:endParaRPr lang="fr-FR" sz="1400" b="1" kern="1200" dirty="0">
                        <a:solidFill>
                          <a:srgbClr val="000099"/>
                        </a:solidFill>
                        <a:latin typeface="Calibri" panose="020F0502020204030204" pitchFamily="34" charset="0"/>
                        <a:ea typeface="+mn-ea"/>
                        <a:cs typeface="+mn-cs"/>
                      </a:endParaRPr>
                    </a:p>
                  </a:txBody>
                  <a:tcPr>
                    <a:noFill/>
                  </a:tcPr>
                </a:tc>
                <a:extLst>
                  <a:ext uri="{0D108BD9-81ED-4DB2-BD59-A6C34878D82A}">
                    <a16:rowId xmlns:a16="http://schemas.microsoft.com/office/drawing/2014/main" val="4109773168"/>
                  </a:ext>
                </a:extLst>
              </a:tr>
            </a:tbl>
          </a:graphicData>
        </a:graphic>
      </p:graphicFrame>
      <p:sp>
        <p:nvSpPr>
          <p:cNvPr id="14" name="Rectangle 3"/>
          <p:cNvSpPr txBox="1">
            <a:spLocks noChangeArrowheads="1"/>
          </p:cNvSpPr>
          <p:nvPr/>
        </p:nvSpPr>
        <p:spPr bwMode="auto">
          <a:xfrm>
            <a:off x="231720" y="4224197"/>
            <a:ext cx="3560025" cy="4648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rgbClr val="000099"/>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FF0000"/>
              </a:buClr>
              <a:buSzPct val="125000"/>
              <a:buFont typeface="Wingdings" panose="05000000000000000000" pitchFamily="2" charset="2"/>
              <a:buChar char="§"/>
              <a:defRPr sz="2800">
                <a:solidFill>
                  <a:srgbClr val="000099"/>
                </a:solidFill>
                <a:latin typeface="Calibri" panose="020F0502020204030204" pitchFamily="34" charset="0"/>
              </a:defRPr>
            </a:lvl2pPr>
            <a:lvl3pPr marL="1143000" indent="-228600" algn="l" rtl="0" eaLnBrk="0" fontAlgn="base" hangingPunct="0">
              <a:spcBef>
                <a:spcPct val="20000"/>
              </a:spcBef>
              <a:spcAft>
                <a:spcPct val="0"/>
              </a:spcAft>
              <a:buClr>
                <a:srgbClr val="FF0000"/>
              </a:buClr>
              <a:buFont typeface="Calibri" panose="020F0502020204030204" pitchFamily="34" charset="0"/>
              <a:buChar char="●"/>
              <a:defRPr sz="2400">
                <a:solidFill>
                  <a:srgbClr val="000099"/>
                </a:solidFill>
                <a:latin typeface="Calibri" panose="020F0502020204030204" pitchFamily="34" charset="0"/>
              </a:defRPr>
            </a:lvl3pPr>
            <a:lvl4pPr marL="1600200" indent="-228600" algn="l" rtl="0" eaLnBrk="0" fontAlgn="base" hangingPunct="0">
              <a:spcBef>
                <a:spcPct val="20000"/>
              </a:spcBef>
              <a:spcAft>
                <a:spcPct val="0"/>
              </a:spcAft>
              <a:buClr>
                <a:srgbClr val="FF0000"/>
              </a:buClr>
              <a:buFont typeface="Courier New" panose="02070309020205020404" pitchFamily="49" charset="0"/>
              <a:buChar char="o"/>
              <a:defRPr sz="2000">
                <a:solidFill>
                  <a:srgbClr val="000099"/>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t" hangingPunct="1">
              <a:spcAft>
                <a:spcPts val="1200"/>
              </a:spcAft>
              <a:buClr>
                <a:srgbClr val="0070C0"/>
              </a:buClr>
              <a:defRPr/>
            </a:pPr>
            <a:r>
              <a:rPr lang="en-GB" sz="2400" kern="0" dirty="0">
                <a:uFill>
                  <a:solidFill>
                    <a:srgbClr val="FF0000"/>
                  </a:solidFill>
                </a:uFill>
              </a:rPr>
              <a:t>Management</a:t>
            </a:r>
            <a:r>
              <a:rPr lang="en-GB" sz="2400" kern="0" dirty="0"/>
              <a:t>:</a:t>
            </a:r>
            <a:endParaRPr lang="en-GB" sz="2000" b="1" kern="0" dirty="0">
              <a:solidFill>
                <a:srgbClr val="0000CB"/>
              </a:solidFill>
              <a:latin typeface="Times New Roman" pitchFamily="18" charset="0"/>
            </a:endParaRPr>
          </a:p>
        </p:txBody>
      </p:sp>
      <p:graphicFrame>
        <p:nvGraphicFramePr>
          <p:cNvPr id="15" name="Tableau 14"/>
          <p:cNvGraphicFramePr>
            <a:graphicFrameLocks noGrp="1"/>
          </p:cNvGraphicFramePr>
          <p:nvPr/>
        </p:nvGraphicFramePr>
        <p:xfrm>
          <a:off x="2279576" y="5767003"/>
          <a:ext cx="3200911" cy="1262397"/>
        </p:xfrm>
        <a:graphic>
          <a:graphicData uri="http://schemas.openxmlformats.org/drawingml/2006/table">
            <a:tbl>
              <a:tblPr firstRow="1" bandRow="1">
                <a:tableStyleId>{5C22544A-7EE6-4342-B048-85BDC9FD1C3A}</a:tableStyleId>
              </a:tblPr>
              <a:tblGrid>
                <a:gridCol w="1616735">
                  <a:extLst>
                    <a:ext uri="{9D8B030D-6E8A-4147-A177-3AD203B41FA5}">
                      <a16:colId xmlns:a16="http://schemas.microsoft.com/office/drawing/2014/main" val="1600206335"/>
                    </a:ext>
                  </a:extLst>
                </a:gridCol>
                <a:gridCol w="1584176">
                  <a:extLst>
                    <a:ext uri="{9D8B030D-6E8A-4147-A177-3AD203B41FA5}">
                      <a16:colId xmlns:a16="http://schemas.microsoft.com/office/drawing/2014/main" val="1182276945"/>
                    </a:ext>
                  </a:extLst>
                </a:gridCol>
              </a:tblGrid>
              <a:tr h="1262397">
                <a:tc>
                  <a:txBody>
                    <a:bodyPr/>
                    <a:lstStyle/>
                    <a:p>
                      <a:pPr marL="0" algn="ctr" defTabSz="914400" rtl="0" eaLnBrk="1" latinLnBrk="0" hangingPunct="1"/>
                      <a:r>
                        <a:rPr lang="en-GB" sz="1400" b="1" u="sng" kern="1200" dirty="0">
                          <a:solidFill>
                            <a:srgbClr val="000099"/>
                          </a:solidFill>
                          <a:effectLst/>
                          <a:latin typeface="Calibri" panose="020F0502020204030204" pitchFamily="34" charset="0"/>
                          <a:ea typeface="+mn-ea"/>
                          <a:cs typeface="+mn-cs"/>
                        </a:rPr>
                        <a:t>Director </a:t>
                      </a:r>
                    </a:p>
                    <a:p>
                      <a:pPr marL="0" algn="ctr" defTabSz="914400" rtl="0" eaLnBrk="1" latinLnBrk="0" hangingPunct="1"/>
                      <a:r>
                        <a:rPr lang="fr-FR" sz="1400" b="1" kern="1200" baseline="0" dirty="0">
                          <a:solidFill>
                            <a:srgbClr val="000099"/>
                          </a:solidFill>
                          <a:latin typeface="Calibri" panose="020F0502020204030204" pitchFamily="34" charset="0"/>
                          <a:ea typeface="+mn-ea"/>
                          <a:cs typeface="+mn-cs"/>
                        </a:rPr>
                        <a:t>Françoise Schlemmer</a:t>
                      </a:r>
                      <a:endParaRPr lang="en-GB" sz="1400" b="1" kern="1200" dirty="0">
                        <a:solidFill>
                          <a:srgbClr val="000099"/>
                        </a:solidFill>
                        <a:latin typeface="Calibri" panose="020F0502020204030204" pitchFamily="34" charset="0"/>
                        <a:ea typeface="+mn-ea"/>
                        <a:cs typeface="+mn-cs"/>
                      </a:endParaRPr>
                    </a:p>
                  </a:txBody>
                  <a:tcPr>
                    <a:noFill/>
                  </a:tcPr>
                </a:tc>
                <a:tc>
                  <a:txBody>
                    <a:bodyPr/>
                    <a:lstStyle/>
                    <a:p>
                      <a:pPr marL="0" algn="ctr" defTabSz="914400" rtl="0" eaLnBrk="1" latinLnBrk="0" hangingPunct="1"/>
                      <a:endParaRPr lang="en-GB" sz="1400" b="1" kern="1200" dirty="0">
                        <a:solidFill>
                          <a:srgbClr val="000099"/>
                        </a:solidFill>
                        <a:latin typeface="Calibri" panose="020F0502020204030204" pitchFamily="34" charset="0"/>
                        <a:ea typeface="+mn-ea"/>
                        <a:cs typeface="+mn-cs"/>
                      </a:endParaRPr>
                    </a:p>
                  </a:txBody>
                  <a:tcPr>
                    <a:noFill/>
                  </a:tcPr>
                </a:tc>
                <a:extLst>
                  <a:ext uri="{0D108BD9-81ED-4DB2-BD59-A6C34878D82A}">
                    <a16:rowId xmlns:a16="http://schemas.microsoft.com/office/drawing/2014/main" val="2951046282"/>
                  </a:ext>
                </a:extLst>
              </a:tr>
            </a:tbl>
          </a:graphicData>
        </a:graphic>
      </p:graphicFrame>
      <p:sp>
        <p:nvSpPr>
          <p:cNvPr id="17" name="Rectangle 3"/>
          <p:cNvSpPr txBox="1">
            <a:spLocks noChangeArrowheads="1"/>
          </p:cNvSpPr>
          <p:nvPr/>
        </p:nvSpPr>
        <p:spPr bwMode="auto">
          <a:xfrm>
            <a:off x="5233611" y="4500642"/>
            <a:ext cx="4641071" cy="1016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rgbClr val="000099"/>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FF0000"/>
              </a:buClr>
              <a:buSzPct val="125000"/>
              <a:buFont typeface="Wingdings" panose="05000000000000000000" pitchFamily="2" charset="2"/>
              <a:buChar char="§"/>
              <a:defRPr sz="2800">
                <a:solidFill>
                  <a:srgbClr val="000099"/>
                </a:solidFill>
                <a:latin typeface="Calibri" panose="020F0502020204030204" pitchFamily="34" charset="0"/>
              </a:defRPr>
            </a:lvl2pPr>
            <a:lvl3pPr marL="1143000" indent="-228600" algn="l" rtl="0" eaLnBrk="0" fontAlgn="base" hangingPunct="0">
              <a:spcBef>
                <a:spcPct val="20000"/>
              </a:spcBef>
              <a:spcAft>
                <a:spcPct val="0"/>
              </a:spcAft>
              <a:buClr>
                <a:srgbClr val="FF0000"/>
              </a:buClr>
              <a:buFont typeface="Calibri" panose="020F0502020204030204" pitchFamily="34" charset="0"/>
              <a:buChar char="●"/>
              <a:defRPr sz="2400">
                <a:solidFill>
                  <a:srgbClr val="000099"/>
                </a:solidFill>
                <a:latin typeface="Calibri" panose="020F0502020204030204" pitchFamily="34" charset="0"/>
              </a:defRPr>
            </a:lvl3pPr>
            <a:lvl4pPr marL="1600200" indent="-228600" algn="l" rtl="0" eaLnBrk="0" fontAlgn="base" hangingPunct="0">
              <a:spcBef>
                <a:spcPct val="20000"/>
              </a:spcBef>
              <a:spcAft>
                <a:spcPct val="0"/>
              </a:spcAft>
              <a:buClr>
                <a:srgbClr val="FF0000"/>
              </a:buClr>
              <a:buFont typeface="Courier New" panose="02070309020205020404" pitchFamily="49" charset="0"/>
              <a:buChar char="o"/>
              <a:defRPr sz="2000">
                <a:solidFill>
                  <a:srgbClr val="000099"/>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t" hangingPunct="1">
              <a:spcBef>
                <a:spcPts val="1200"/>
              </a:spcBef>
              <a:spcAft>
                <a:spcPts val="0"/>
              </a:spcAft>
              <a:buClr>
                <a:srgbClr val="0070C0"/>
              </a:buClr>
              <a:defRPr/>
            </a:pPr>
            <a:r>
              <a:rPr lang="en-GB" sz="2400" u="sng" kern="0" dirty="0">
                <a:uFill>
                  <a:solidFill>
                    <a:srgbClr val="FF0000"/>
                  </a:solidFill>
                </a:uFill>
              </a:rPr>
              <a:t>Web site</a:t>
            </a:r>
            <a:r>
              <a:rPr lang="en-GB" sz="2400" kern="0" dirty="0"/>
              <a:t>: </a:t>
            </a:r>
          </a:p>
          <a:p>
            <a:pPr marL="0" indent="0" eaLnBrk="1" fontAlgn="t" hangingPunct="1">
              <a:spcBef>
                <a:spcPts val="1200"/>
              </a:spcBef>
              <a:spcAft>
                <a:spcPts val="0"/>
              </a:spcAft>
              <a:buClr>
                <a:srgbClr val="0070C0"/>
              </a:buClr>
              <a:buNone/>
              <a:defRPr/>
            </a:pPr>
            <a:r>
              <a:rPr lang="en-GB" sz="2400" kern="0" dirty="0"/>
              <a:t>www.team-nb.org</a:t>
            </a:r>
            <a:endParaRPr lang="en-GB" sz="2000" b="1" kern="0" dirty="0">
              <a:solidFill>
                <a:srgbClr val="0000CB"/>
              </a:solidFill>
              <a:latin typeface="Times New Roman" pitchFamily="18" charset="0"/>
            </a:endParaRPr>
          </a:p>
          <a:p>
            <a:pPr marL="609600" indent="-609600" eaLnBrk="1" hangingPunct="1">
              <a:buClr>
                <a:srgbClr val="0070C0"/>
              </a:buClr>
              <a:buNone/>
              <a:defRPr/>
            </a:pPr>
            <a:endParaRPr lang="en-GB" sz="2000" b="1" kern="0" dirty="0">
              <a:solidFill>
                <a:srgbClr val="0000CB"/>
              </a:solidFill>
              <a:latin typeface="Times New Roman" pitchFamily="18" charset="0"/>
            </a:endParaRPr>
          </a:p>
        </p:txBody>
      </p:sp>
      <p:pic>
        <p:nvPicPr>
          <p:cNvPr id="18" name="Image 17"/>
          <p:cNvPicPr>
            <a:picLocks noChangeAspect="1"/>
          </p:cNvPicPr>
          <p:nvPr/>
        </p:nvPicPr>
        <p:blipFill>
          <a:blip r:embed="rId2"/>
          <a:stretch>
            <a:fillRect/>
          </a:stretch>
        </p:blipFill>
        <p:spPr>
          <a:xfrm>
            <a:off x="7968208" y="3989078"/>
            <a:ext cx="3652664" cy="2462566"/>
          </a:xfrm>
          <a:prstGeom prst="rect">
            <a:avLst/>
          </a:prstGeom>
          <a:effectLst>
            <a:outerShdw blurRad="50800" dist="38100" dir="2700000" algn="tl" rotWithShape="0">
              <a:prstClr val="black">
                <a:alpha val="40000"/>
              </a:prstClr>
            </a:outerShdw>
          </a:effectLst>
        </p:spPr>
      </p:pic>
      <p:sp>
        <p:nvSpPr>
          <p:cNvPr id="19" name="Titre 18"/>
          <p:cNvSpPr>
            <a:spLocks noGrp="1"/>
          </p:cNvSpPr>
          <p:nvPr>
            <p:ph type="title"/>
          </p:nvPr>
        </p:nvSpPr>
        <p:spPr>
          <a:xfrm>
            <a:off x="2024844" y="188640"/>
            <a:ext cx="7488124" cy="864096"/>
          </a:xfrm>
          <a:prstGeom prst="rect">
            <a:avLst/>
          </a:prstGeom>
        </p:spPr>
        <p:txBody>
          <a:bodyPr/>
          <a:lstStyle/>
          <a:p>
            <a:pPr algn="ctr"/>
            <a:r>
              <a:rPr lang="fr-FR" dirty="0"/>
              <a:t>Contacts</a:t>
            </a:r>
          </a:p>
        </p:txBody>
      </p:sp>
      <p:sp>
        <p:nvSpPr>
          <p:cNvPr id="20" name="Rectangle 3"/>
          <p:cNvSpPr txBox="1">
            <a:spLocks noChangeArrowheads="1"/>
          </p:cNvSpPr>
          <p:nvPr/>
        </p:nvSpPr>
        <p:spPr bwMode="auto">
          <a:xfrm>
            <a:off x="231719" y="1076363"/>
            <a:ext cx="4640278" cy="4648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rgbClr val="000099"/>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FF0000"/>
              </a:buClr>
              <a:buSzPct val="125000"/>
              <a:buFont typeface="Wingdings" panose="05000000000000000000" pitchFamily="2" charset="2"/>
              <a:buChar char="§"/>
              <a:defRPr sz="2800">
                <a:solidFill>
                  <a:srgbClr val="000099"/>
                </a:solidFill>
                <a:latin typeface="Calibri" panose="020F0502020204030204" pitchFamily="34" charset="0"/>
              </a:defRPr>
            </a:lvl2pPr>
            <a:lvl3pPr marL="1143000" indent="-228600" algn="l" rtl="0" eaLnBrk="0" fontAlgn="base" hangingPunct="0">
              <a:spcBef>
                <a:spcPct val="20000"/>
              </a:spcBef>
              <a:spcAft>
                <a:spcPct val="0"/>
              </a:spcAft>
              <a:buClr>
                <a:srgbClr val="FF0000"/>
              </a:buClr>
              <a:buFont typeface="Calibri" panose="020F0502020204030204" pitchFamily="34" charset="0"/>
              <a:buChar char="●"/>
              <a:defRPr sz="2400">
                <a:solidFill>
                  <a:srgbClr val="000099"/>
                </a:solidFill>
                <a:latin typeface="Calibri" panose="020F0502020204030204" pitchFamily="34" charset="0"/>
              </a:defRPr>
            </a:lvl3pPr>
            <a:lvl4pPr marL="1600200" indent="-228600" algn="l" rtl="0" eaLnBrk="0" fontAlgn="base" hangingPunct="0">
              <a:spcBef>
                <a:spcPct val="20000"/>
              </a:spcBef>
              <a:spcAft>
                <a:spcPct val="0"/>
              </a:spcAft>
              <a:buClr>
                <a:srgbClr val="FF0000"/>
              </a:buClr>
              <a:buFont typeface="Courier New" panose="02070309020205020404" pitchFamily="49" charset="0"/>
              <a:buChar char="o"/>
              <a:defRPr sz="2000">
                <a:solidFill>
                  <a:srgbClr val="000099"/>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t" hangingPunct="1">
              <a:spcAft>
                <a:spcPts val="1200"/>
              </a:spcAft>
              <a:buClr>
                <a:srgbClr val="0070C0"/>
              </a:buClr>
              <a:defRPr/>
            </a:pPr>
            <a:r>
              <a:rPr lang="en-GB" sz="2400" kern="0" dirty="0">
                <a:uFill>
                  <a:solidFill>
                    <a:srgbClr val="FF0000"/>
                  </a:solidFill>
                </a:uFill>
              </a:rPr>
              <a:t>Administrative </a:t>
            </a:r>
            <a:r>
              <a:rPr lang="en-GB" sz="2400" kern="0" dirty="0" err="1">
                <a:uFill>
                  <a:solidFill>
                    <a:srgbClr val="FF0000"/>
                  </a:solidFill>
                </a:uFill>
              </a:rPr>
              <a:t>Commitee</a:t>
            </a:r>
            <a:r>
              <a:rPr lang="en-GB" sz="2400" kern="0" dirty="0"/>
              <a:t>:</a:t>
            </a:r>
            <a:endParaRPr lang="en-GB" sz="2000" b="1" kern="0" dirty="0">
              <a:solidFill>
                <a:srgbClr val="0000CB"/>
              </a:solidFill>
              <a:latin typeface="Times New Roman" pitchFamily="18" charset="0"/>
            </a:endParaRPr>
          </a:p>
        </p:txBody>
      </p:sp>
      <p:pic>
        <p:nvPicPr>
          <p:cNvPr id="22" name="Image 21">
            <a:extLst>
              <a:ext uri="{FF2B5EF4-FFF2-40B4-BE49-F238E27FC236}">
                <a16:creationId xmlns:a16="http://schemas.microsoft.com/office/drawing/2014/main" id="{3137AE4F-20A4-4F06-8C1C-6FF64B7F7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64"/>
          <a:stretch/>
        </p:blipFill>
        <p:spPr>
          <a:xfrm>
            <a:off x="8305376" y="2387823"/>
            <a:ext cx="862450" cy="1071008"/>
          </a:xfrm>
          <a:prstGeom prst="rect">
            <a:avLst/>
          </a:prstGeom>
          <a:effectLst>
            <a:outerShdw blurRad="50800" dist="38100" dir="2700000" algn="tl" rotWithShape="0">
              <a:prstClr val="black">
                <a:alpha val="40000"/>
              </a:prstClr>
            </a:outerShdw>
          </a:effectLst>
        </p:spPr>
      </p:pic>
      <p:pic>
        <p:nvPicPr>
          <p:cNvPr id="23" name="Picture 2">
            <a:extLst>
              <a:ext uri="{FF2B5EF4-FFF2-40B4-BE49-F238E27FC236}">
                <a16:creationId xmlns:a16="http://schemas.microsoft.com/office/drawing/2014/main" id="{963EB6B6-9B7C-4A9C-A738-1A53B46B4A25}"/>
              </a:ext>
            </a:extLst>
          </p:cNvPr>
          <p:cNvPicPr>
            <a:picLocks noChangeAspect="1"/>
          </p:cNvPicPr>
          <p:nvPr/>
        </p:nvPicPr>
        <p:blipFill>
          <a:blip r:embed="rId4"/>
          <a:stretch>
            <a:fillRect/>
          </a:stretch>
        </p:blipFill>
        <p:spPr>
          <a:xfrm>
            <a:off x="4415959" y="2420888"/>
            <a:ext cx="1038649" cy="1065514"/>
          </a:xfrm>
          <a:prstGeom prst="rect">
            <a:avLst/>
          </a:prstGeom>
          <a:effectLst>
            <a:outerShdw blurRad="50800" dist="38100" dir="2700000" algn="tl" rotWithShape="0">
              <a:prstClr val="black">
                <a:alpha val="40000"/>
              </a:prstClr>
            </a:outerShdw>
          </a:effectLst>
        </p:spPr>
      </p:pic>
      <p:pic>
        <p:nvPicPr>
          <p:cNvPr id="24" name="Picture 4" descr="A picture containing person, wall, clothing, smiling&#10;&#10;Description automatically generated">
            <a:extLst>
              <a:ext uri="{FF2B5EF4-FFF2-40B4-BE49-F238E27FC236}">
                <a16:creationId xmlns:a16="http://schemas.microsoft.com/office/drawing/2014/main" id="{F55F9264-4D4E-4BFF-9858-44D562BF96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15" r="5150"/>
          <a:stretch/>
        </p:blipFill>
        <p:spPr>
          <a:xfrm>
            <a:off x="2519297" y="2347608"/>
            <a:ext cx="936104" cy="1119285"/>
          </a:xfrm>
          <a:prstGeom prst="rect">
            <a:avLst/>
          </a:prstGeom>
          <a:effectLst>
            <a:outerShdw blurRad="50800" dist="38100" dir="2700000" algn="tl" rotWithShape="0">
              <a:prstClr val="black">
                <a:alpha val="40000"/>
              </a:prstClr>
            </a:outerShdw>
          </a:effectLst>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5225" y="4373872"/>
            <a:ext cx="1019018" cy="1358691"/>
          </a:xfrm>
          <a:prstGeom prst="rect">
            <a:avLst/>
          </a:prstGeom>
          <a:effectLst>
            <a:outerShdw blurRad="50800" dist="38100" dir="2700000" algn="tl" rotWithShape="0">
              <a:prstClr val="black">
                <a:alpha val="40000"/>
              </a:prstClr>
            </a:outerShdw>
          </a:effectLst>
        </p:spPr>
      </p:pic>
      <p:pic>
        <p:nvPicPr>
          <p:cNvPr id="6" name="Picture 8">
            <a:extLst>
              <a:ext uri="{FF2B5EF4-FFF2-40B4-BE49-F238E27FC236}">
                <a16:creationId xmlns:a16="http://schemas.microsoft.com/office/drawing/2014/main" id="{D1142B4D-38F2-368A-A74C-955D5DC8C8EA}"/>
              </a:ext>
            </a:extLst>
          </p:cNvPr>
          <p:cNvPicPr>
            <a:picLocks noChangeAspect="1"/>
          </p:cNvPicPr>
          <p:nvPr/>
        </p:nvPicPr>
        <p:blipFill>
          <a:blip r:embed="rId7" cstate="print">
            <a:extLst>
              <a:ext uri="{28A0092B-C50C-407E-A947-70E740481C1C}">
                <a14:useLocalDpi xmlns:a14="http://schemas.microsoft.com/office/drawing/2010/main" val="0"/>
              </a:ext>
            </a:extLst>
          </a:blip>
          <a:srcRect r="11941"/>
          <a:stretch>
            <a:fillRect/>
          </a:stretch>
        </p:blipFill>
        <p:spPr>
          <a:xfrm>
            <a:off x="602262" y="2387823"/>
            <a:ext cx="987611" cy="1071008"/>
          </a:xfrm>
          <a:prstGeom prst="rect">
            <a:avLst/>
          </a:prstGeom>
        </p:spPr>
      </p:pic>
      <p:pic>
        <p:nvPicPr>
          <p:cNvPr id="7" name="Immagine 2">
            <a:extLst>
              <a:ext uri="{FF2B5EF4-FFF2-40B4-BE49-F238E27FC236}">
                <a16:creationId xmlns:a16="http://schemas.microsoft.com/office/drawing/2014/main" id="{EA11A403-3082-4FB4-2721-3BA6F54F56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337" t="9929" r="11357" b="8893"/>
          <a:stretch>
            <a:fillRect/>
          </a:stretch>
        </p:blipFill>
        <p:spPr bwMode="auto">
          <a:xfrm rot="5400000">
            <a:off x="6319326" y="2485594"/>
            <a:ext cx="1065516" cy="936104"/>
          </a:xfrm>
          <a:prstGeom prst="rect">
            <a:avLst/>
          </a:prstGeom>
          <a:noFill/>
          <a:ln>
            <a:noFill/>
          </a:ln>
          <a:extLst>
            <a:ext uri="{53640926-AAD7-44D8-BBD7-CCE9431645EC}">
              <a14:shadowObscured xmlns:a14="http://schemas.microsoft.com/office/drawing/2010/main"/>
            </a:ext>
          </a:extLst>
        </p:spPr>
      </p:pic>
      <p:pic>
        <p:nvPicPr>
          <p:cNvPr id="10" name="Picture 2" descr="A person with blonde hair smiling&#10;&#10;Description automatically generated">
            <a:extLst>
              <a:ext uri="{FF2B5EF4-FFF2-40B4-BE49-F238E27FC236}">
                <a16:creationId xmlns:a16="http://schemas.microsoft.com/office/drawing/2014/main" id="{43BAF118-6000-0AED-A515-DF6058D2356D}"/>
              </a:ext>
            </a:extLst>
          </p:cNvPr>
          <p:cNvPicPr>
            <a:picLocks noChangeAspect="1"/>
          </p:cNvPicPr>
          <p:nvPr/>
        </p:nvPicPr>
        <p:blipFill>
          <a:blip r:embed="rId9" cstate="print">
            <a:extLst>
              <a:ext uri="{28A0092B-C50C-407E-A947-70E740481C1C}">
                <a14:useLocalDpi xmlns:a14="http://schemas.microsoft.com/office/drawing/2010/main" val="0"/>
              </a:ext>
            </a:extLst>
          </a:blip>
          <a:srcRect b="11368"/>
          <a:stretch>
            <a:fillRect/>
          </a:stretch>
        </p:blipFill>
        <p:spPr>
          <a:xfrm>
            <a:off x="10170905" y="2383363"/>
            <a:ext cx="864228" cy="105995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249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p:cTn id="3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4">
                                            <p:txEl>
                                              <p:pRg st="0" end="0"/>
                                            </p:txEl>
                                          </p:spTgt>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1000"/>
                                        <p:tgtEl>
                                          <p:spTgt spid="15"/>
                                        </p:tgtEl>
                                      </p:cBhvr>
                                    </p:animEffect>
                                  </p:childTnLst>
                                </p:cTn>
                              </p:par>
                              <p:par>
                                <p:cTn id="44" presetID="22" presetClass="entr" presetSubtype="1"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1000"/>
                                        <p:tgtEl>
                                          <p:spTgt spid="3"/>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1000"/>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p:bldP spid="2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2">
            <a:extLst>
              <a:ext uri="{FF2B5EF4-FFF2-40B4-BE49-F238E27FC236}">
                <a16:creationId xmlns:a16="http://schemas.microsoft.com/office/drawing/2014/main" id="{717B18F3-ADEE-B228-5DA7-2EF01AB53210}"/>
              </a:ext>
            </a:extLst>
          </p:cNvPr>
          <p:cNvSpPr>
            <a:spLocks noGrp="1"/>
          </p:cNvSpPr>
          <p:nvPr>
            <p:ph type="body" sz="quarter" idx="14"/>
          </p:nvPr>
        </p:nvSpPr>
        <p:spPr>
          <a:xfrm>
            <a:off x="407368" y="1116616"/>
            <a:ext cx="11449272" cy="5480736"/>
          </a:xfrm>
        </p:spPr>
        <p:txBody>
          <a:bodyPr>
            <a:normAutofit fontScale="92500" lnSpcReduction="10000"/>
          </a:bodyPr>
          <a:lstStyle/>
          <a:p>
            <a:r>
              <a:rPr lang="en-US" dirty="0"/>
              <a:t>Members over the years from foundation in 2001 </a:t>
            </a:r>
            <a:r>
              <a:rPr lang="en-US" dirty="0" err="1">
                <a:solidFill>
                  <a:srgbClr val="FF0000"/>
                </a:solidFill>
              </a:rPr>
              <a:t>mettre</a:t>
            </a:r>
            <a:r>
              <a:rPr lang="en-US" dirty="0">
                <a:solidFill>
                  <a:srgbClr val="FF0000"/>
                </a:solidFill>
              </a:rPr>
              <a:t> à jour</a:t>
            </a:r>
          </a:p>
          <a:p>
            <a:pPr marL="300038" lvl="1" indent="0">
              <a:lnSpc>
                <a:spcPct val="100000"/>
              </a:lnSpc>
              <a:spcBef>
                <a:spcPts val="24000"/>
              </a:spcBef>
              <a:buNone/>
            </a:pPr>
            <a:endParaRPr lang="en-US" dirty="0"/>
          </a:p>
          <a:p>
            <a:pPr marL="300038" lvl="1" indent="0" algn="ctr">
              <a:lnSpc>
                <a:spcPct val="100000"/>
              </a:lnSpc>
              <a:spcBef>
                <a:spcPts val="4000"/>
              </a:spcBef>
              <a:buNone/>
            </a:pPr>
            <a:endParaRPr lang="en-US" sz="200" dirty="0"/>
          </a:p>
          <a:p>
            <a:pPr marL="300038" lvl="1" indent="0" algn="ctr">
              <a:lnSpc>
                <a:spcPct val="100000"/>
              </a:lnSpc>
              <a:spcBef>
                <a:spcPts val="4000"/>
              </a:spcBef>
              <a:buNone/>
            </a:pPr>
            <a:r>
              <a:rPr lang="en-US" dirty="0"/>
              <a:t>43 members representing 20 different countries</a:t>
            </a:r>
            <a:br>
              <a:rPr lang="en-US" dirty="0"/>
            </a:br>
            <a:r>
              <a:rPr lang="en-US" sz="2000" dirty="0"/>
              <a:t>including new category of NBs: </a:t>
            </a:r>
            <a:r>
              <a:rPr lang="en-US" sz="2000" b="1" dirty="0"/>
              <a:t>4 </a:t>
            </a:r>
            <a:r>
              <a:rPr lang="en-US" sz="2000" dirty="0"/>
              <a:t>in the designation process</a:t>
            </a:r>
            <a:endParaRPr lang="fr-FR" sz="2000" dirty="0"/>
          </a:p>
        </p:txBody>
      </p:sp>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4</a:t>
            </a:fld>
            <a:endParaRPr lang="fr-BE"/>
          </a:p>
        </p:txBody>
      </p:sp>
      <p:sp>
        <p:nvSpPr>
          <p:cNvPr id="4" name="Titre 3"/>
          <p:cNvSpPr>
            <a:spLocks noGrp="1"/>
          </p:cNvSpPr>
          <p:nvPr>
            <p:ph type="title"/>
          </p:nvPr>
        </p:nvSpPr>
        <p:spPr/>
        <p:txBody>
          <a:bodyPr/>
          <a:lstStyle/>
          <a:p>
            <a:r>
              <a:rPr lang="fr-BE" dirty="0" err="1"/>
              <a:t>Members</a:t>
            </a:r>
            <a:endParaRPr lang="fr-BE" dirty="0"/>
          </a:p>
        </p:txBody>
      </p:sp>
      <p:graphicFrame>
        <p:nvGraphicFramePr>
          <p:cNvPr id="5" name="Graphique 4">
            <a:extLst>
              <a:ext uri="{FF2B5EF4-FFF2-40B4-BE49-F238E27FC236}">
                <a16:creationId xmlns:a16="http://schemas.microsoft.com/office/drawing/2014/main" id="{557C9D40-CBFB-267F-F591-AA0E60E52A22}"/>
              </a:ext>
            </a:extLst>
          </p:cNvPr>
          <p:cNvGraphicFramePr>
            <a:graphicFrameLocks/>
          </p:cNvGraphicFramePr>
          <p:nvPr>
            <p:extLst>
              <p:ext uri="{D42A27DB-BD31-4B8C-83A1-F6EECF244321}">
                <p14:modId xmlns:p14="http://schemas.microsoft.com/office/powerpoint/2010/main" val="1523690889"/>
              </p:ext>
            </p:extLst>
          </p:nvPr>
        </p:nvGraphicFramePr>
        <p:xfrm>
          <a:off x="2183249" y="1623125"/>
          <a:ext cx="6953250" cy="42267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15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5</a:t>
            </a:fld>
            <a:endParaRPr lang="fr-BE"/>
          </a:p>
        </p:txBody>
      </p:sp>
      <p:sp>
        <p:nvSpPr>
          <p:cNvPr id="4" name="Titre 3"/>
          <p:cNvSpPr>
            <a:spLocks noGrp="1"/>
          </p:cNvSpPr>
          <p:nvPr>
            <p:ph type="title"/>
          </p:nvPr>
        </p:nvSpPr>
        <p:spPr>
          <a:xfrm>
            <a:off x="2024844" y="188640"/>
            <a:ext cx="7488124" cy="864096"/>
          </a:xfrm>
          <a:prstGeom prst="rect">
            <a:avLst/>
          </a:prstGeom>
        </p:spPr>
        <p:txBody>
          <a:bodyPr/>
          <a:lstStyle/>
          <a:p>
            <a:pPr algn="ctr"/>
            <a:r>
              <a:rPr lang="fr-FR" dirty="0"/>
              <a:t>Code of </a:t>
            </a:r>
            <a:r>
              <a:rPr lang="fr-FR" dirty="0" err="1"/>
              <a:t>Conduct</a:t>
            </a:r>
            <a:r>
              <a:rPr lang="fr-FR" dirty="0"/>
              <a:t> - Version 4</a:t>
            </a:r>
          </a:p>
        </p:txBody>
      </p:sp>
      <p:sp>
        <p:nvSpPr>
          <p:cNvPr id="5" name="Espace réservé du texte 3"/>
          <p:cNvSpPr>
            <a:spLocks noGrp="1"/>
          </p:cNvSpPr>
          <p:nvPr>
            <p:ph type="body" sz="quarter" idx="14"/>
          </p:nvPr>
        </p:nvSpPr>
        <p:spPr>
          <a:xfrm>
            <a:off x="551385" y="1614878"/>
            <a:ext cx="5976664" cy="4419739"/>
          </a:xfrm>
        </p:spPr>
        <p:txBody>
          <a:bodyPr/>
          <a:lstStyle/>
          <a:p>
            <a:pPr>
              <a:spcBef>
                <a:spcPts val="1800"/>
              </a:spcBef>
            </a:pPr>
            <a:r>
              <a:rPr lang="en-US" dirty="0" err="1">
                <a:solidFill>
                  <a:srgbClr val="FF0000"/>
                </a:solidFill>
              </a:rPr>
              <a:t>Mettre</a:t>
            </a:r>
            <a:r>
              <a:rPr lang="en-US" dirty="0">
                <a:solidFill>
                  <a:srgbClr val="FF0000"/>
                </a:solidFill>
              </a:rPr>
              <a:t> à jour </a:t>
            </a:r>
            <a:r>
              <a:rPr lang="en-US" dirty="0"/>
              <a:t>Mandatory to sign for TEAM-NB members </a:t>
            </a:r>
          </a:p>
          <a:p>
            <a:pPr>
              <a:spcBef>
                <a:spcPts val="1800"/>
              </a:spcBef>
            </a:pPr>
            <a:r>
              <a:rPr lang="en-US" dirty="0"/>
              <a:t>Version 4.0 approved on October 2019 </a:t>
            </a:r>
          </a:p>
          <a:p>
            <a:pPr>
              <a:spcBef>
                <a:spcPts val="1800"/>
              </a:spcBef>
            </a:pPr>
            <a:r>
              <a:rPr lang="en-US" dirty="0"/>
              <a:t>Alignment with MDR / IVDR requirements</a:t>
            </a:r>
          </a:p>
          <a:p>
            <a:pPr>
              <a:spcBef>
                <a:spcPts val="1800"/>
              </a:spcBef>
            </a:pPr>
            <a:r>
              <a:rPr lang="en-US" dirty="0"/>
              <a:t>Available on website                                    </a:t>
            </a:r>
            <a:r>
              <a:rPr lang="en-US" u="sng" dirty="0"/>
              <a:t>www.team-nb.org</a:t>
            </a:r>
          </a:p>
        </p:txBody>
      </p:sp>
      <p:pic>
        <p:nvPicPr>
          <p:cNvPr id="6" name="Image 5"/>
          <p:cNvPicPr>
            <a:picLocks noChangeAspect="1"/>
          </p:cNvPicPr>
          <p:nvPr/>
        </p:nvPicPr>
        <p:blipFill>
          <a:blip r:embed="rId2"/>
          <a:stretch>
            <a:fillRect/>
          </a:stretch>
        </p:blipFill>
        <p:spPr>
          <a:xfrm>
            <a:off x="7016899" y="1614878"/>
            <a:ext cx="3183558" cy="4419739"/>
          </a:xfrm>
          <a:prstGeom prst="rect">
            <a:avLst/>
          </a:prstGeom>
        </p:spPr>
      </p:pic>
    </p:spTree>
    <p:extLst>
      <p:ext uri="{BB962C8B-B14F-4D97-AF65-F5344CB8AC3E}">
        <p14:creationId xmlns:p14="http://schemas.microsoft.com/office/powerpoint/2010/main" val="51775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1000"/>
                                        <p:tgtEl>
                                          <p:spTgt spid="5">
                                            <p:txEl>
                                              <p:pRg st="1" end="1"/>
                                            </p:txEl>
                                          </p:spTgt>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1000"/>
                                        <p:tgtEl>
                                          <p:spTgt spid="5">
                                            <p:txEl>
                                              <p:pRg st="2" end="2"/>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6</a:t>
            </a:fld>
            <a:endParaRPr lang="fr-BE"/>
          </a:p>
        </p:txBody>
      </p:sp>
      <p:sp>
        <p:nvSpPr>
          <p:cNvPr id="5" name="Espace réservé du texte 3"/>
          <p:cNvSpPr>
            <a:spLocks noGrp="1"/>
          </p:cNvSpPr>
          <p:nvPr>
            <p:ph type="body" sz="quarter" idx="14"/>
          </p:nvPr>
        </p:nvSpPr>
        <p:spPr>
          <a:xfrm>
            <a:off x="1955800" y="1196755"/>
            <a:ext cx="8280400" cy="5111973"/>
          </a:xfrm>
        </p:spPr>
        <p:txBody>
          <a:bodyPr/>
          <a:lstStyle/>
          <a:p>
            <a:pPr>
              <a:spcBef>
                <a:spcPts val="0"/>
              </a:spcBef>
            </a:pPr>
            <a:r>
              <a:rPr lang="en-US" dirty="0"/>
              <a:t> Team-NB established working groups from 2016</a:t>
            </a:r>
          </a:p>
          <a:p>
            <a:pPr lvl="1">
              <a:spcBef>
                <a:spcPts val="0"/>
              </a:spcBef>
              <a:buSzPct val="100000"/>
              <a:buFont typeface="Wingdings" panose="05000000000000000000" pitchFamily="2" charset="2"/>
              <a:buChar char=""/>
            </a:pPr>
            <a:r>
              <a:rPr lang="en-US" sz="2800" baseline="30000" dirty="0">
                <a:solidFill>
                  <a:srgbClr val="FF0000"/>
                </a:solidFill>
              </a:rPr>
              <a:t> </a:t>
            </a:r>
            <a:r>
              <a:rPr lang="en-US" sz="2800" b="1" dirty="0">
                <a:solidFill>
                  <a:srgbClr val="FF0000"/>
                </a:solidFill>
              </a:rPr>
              <a:t>Aims</a:t>
            </a:r>
            <a:endParaRPr lang="en-US" dirty="0"/>
          </a:p>
          <a:p>
            <a:pPr lvl="1">
              <a:spcBef>
                <a:spcPts val="0"/>
              </a:spcBef>
            </a:pPr>
            <a:r>
              <a:rPr lang="en-US" dirty="0"/>
              <a:t>Help members to be designated</a:t>
            </a:r>
          </a:p>
          <a:p>
            <a:pPr lvl="1">
              <a:spcBef>
                <a:spcPts val="0"/>
              </a:spcBef>
            </a:pPr>
            <a:r>
              <a:rPr lang="en-US"/>
              <a:t>Allow harmonization</a:t>
            </a:r>
            <a:endParaRPr lang="en-US" dirty="0"/>
          </a:p>
          <a:p>
            <a:pPr marL="457200" lvl="1" indent="0">
              <a:spcBef>
                <a:spcPts val="0"/>
              </a:spcBef>
              <a:buNone/>
            </a:pPr>
            <a:endParaRPr lang="en-US" dirty="0"/>
          </a:p>
        </p:txBody>
      </p:sp>
      <p:sp>
        <p:nvSpPr>
          <p:cNvPr id="6" name="Titre 1"/>
          <p:cNvSpPr>
            <a:spLocks noGrp="1"/>
          </p:cNvSpPr>
          <p:nvPr>
            <p:ph type="title"/>
          </p:nvPr>
        </p:nvSpPr>
        <p:spPr>
          <a:xfrm>
            <a:off x="1991544" y="332656"/>
            <a:ext cx="8280920" cy="864096"/>
          </a:xfrm>
        </p:spPr>
        <p:txBody>
          <a:bodyPr/>
          <a:lstStyle/>
          <a:p>
            <a:pPr algn="ctr"/>
            <a:r>
              <a:rPr lang="en-US" dirty="0"/>
              <a:t>Interpretation of the new regulations</a:t>
            </a:r>
          </a:p>
        </p:txBody>
      </p:sp>
      <p:graphicFrame>
        <p:nvGraphicFramePr>
          <p:cNvPr id="7" name="Graphique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489959619"/>
              </p:ext>
            </p:extLst>
          </p:nvPr>
        </p:nvGraphicFramePr>
        <p:xfrm>
          <a:off x="3950779" y="2996952"/>
          <a:ext cx="4362450" cy="321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36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1000"/>
                                        <p:tgtEl>
                                          <p:spTgt spid="5">
                                            <p:txEl>
                                              <p:pRg st="1" end="1"/>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1000"/>
                                        <p:tgtEl>
                                          <p:spTgt spid="5">
                                            <p:txEl>
                                              <p:pRg st="2" end="2"/>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7</a:t>
            </a:fld>
            <a:endParaRPr lang="fr-BE"/>
          </a:p>
        </p:txBody>
      </p:sp>
      <p:sp>
        <p:nvSpPr>
          <p:cNvPr id="3" name="Espace réservé du texte 2"/>
          <p:cNvSpPr>
            <a:spLocks noGrp="1"/>
          </p:cNvSpPr>
          <p:nvPr>
            <p:ph type="body" sz="quarter" idx="14"/>
          </p:nvPr>
        </p:nvSpPr>
        <p:spPr/>
        <p:txBody>
          <a:bodyPr/>
          <a:lstStyle/>
          <a:p>
            <a:pPr>
              <a:spcBef>
                <a:spcPts val="1800"/>
              </a:spcBef>
            </a:pPr>
            <a:r>
              <a:rPr lang="en-US" dirty="0"/>
              <a:t> </a:t>
            </a:r>
            <a:r>
              <a:rPr lang="en-US" u="sng" dirty="0">
                <a:uFill>
                  <a:solidFill>
                    <a:srgbClr val="FF0000"/>
                  </a:solidFill>
                </a:uFill>
              </a:rPr>
              <a:t>MDCG mirror WGs</a:t>
            </a:r>
          </a:p>
          <a:p>
            <a:pPr lvl="1">
              <a:spcBef>
                <a:spcPts val="1800"/>
              </a:spcBef>
              <a:buSzPct val="100000"/>
              <a:buFont typeface="Wingdings" panose="05000000000000000000" pitchFamily="2" charset="2"/>
              <a:buChar char=""/>
            </a:pPr>
            <a:r>
              <a:rPr lang="en-US" sz="2800" b="1" dirty="0">
                <a:uFill>
                  <a:solidFill>
                    <a:schemeClr val="accent5">
                      <a:lumMod val="50000"/>
                    </a:schemeClr>
                  </a:solidFill>
                </a:uFill>
              </a:rPr>
              <a:t> </a:t>
            </a:r>
            <a:r>
              <a:rPr lang="en-US" sz="2800" b="1" dirty="0">
                <a:solidFill>
                  <a:srgbClr val="FF0000"/>
                </a:solidFill>
                <a:uFill>
                  <a:solidFill>
                    <a:schemeClr val="accent5">
                      <a:lumMod val="50000"/>
                    </a:schemeClr>
                  </a:solidFill>
                </a:uFill>
              </a:rPr>
              <a:t>Aims</a:t>
            </a:r>
          </a:p>
          <a:p>
            <a:pPr lvl="1">
              <a:spcBef>
                <a:spcPts val="1800"/>
              </a:spcBef>
            </a:pPr>
            <a:r>
              <a:rPr lang="en-US" dirty="0"/>
              <a:t>to </a:t>
            </a:r>
            <a:r>
              <a:rPr lang="en-GB" dirty="0"/>
              <a:t>allow notified bodies members to speak of 1 voice  </a:t>
            </a:r>
            <a:endParaRPr lang="fr-BE" sz="2000" dirty="0"/>
          </a:p>
          <a:p>
            <a:pPr lvl="1">
              <a:spcBef>
                <a:spcPts val="1800"/>
              </a:spcBef>
            </a:pPr>
            <a:r>
              <a:rPr lang="fr-BE" sz="2000" dirty="0"/>
              <a:t>t</a:t>
            </a:r>
            <a:r>
              <a:rPr lang="en-GB" dirty="0"/>
              <a:t>o prepare and participate in the MDCG meetings</a:t>
            </a:r>
            <a:endParaRPr lang="fr-BE" dirty="0"/>
          </a:p>
          <a:p>
            <a:pPr lvl="1">
              <a:spcBef>
                <a:spcPts val="1800"/>
              </a:spcBef>
            </a:pPr>
            <a:r>
              <a:rPr lang="en-GB" dirty="0"/>
              <a:t>to write reports </a:t>
            </a:r>
          </a:p>
          <a:p>
            <a:pPr lvl="2">
              <a:spcBef>
                <a:spcPts val="600"/>
              </a:spcBef>
            </a:pPr>
            <a:r>
              <a:rPr lang="en-GB" dirty="0"/>
              <a:t>distributed to all members</a:t>
            </a:r>
          </a:p>
          <a:p>
            <a:pPr lvl="2">
              <a:spcBef>
                <a:spcPts val="600"/>
              </a:spcBef>
            </a:pPr>
            <a:r>
              <a:rPr lang="en-GB" dirty="0"/>
              <a:t>to share information</a:t>
            </a:r>
            <a:endParaRPr lang="en-US" dirty="0"/>
          </a:p>
          <a:p>
            <a:pPr lvl="1">
              <a:spcBef>
                <a:spcPts val="1800"/>
              </a:spcBef>
            </a:pPr>
            <a:r>
              <a:rPr lang="en-US" dirty="0"/>
              <a:t>to comment on MDCG proposals</a:t>
            </a:r>
          </a:p>
          <a:p>
            <a:pPr lvl="1">
              <a:spcBef>
                <a:spcPts val="1800"/>
              </a:spcBef>
            </a:pPr>
            <a:r>
              <a:rPr lang="en-US" dirty="0"/>
              <a:t>to write Position Papers (published on Team-NB web site)</a:t>
            </a:r>
          </a:p>
        </p:txBody>
      </p:sp>
      <p:sp>
        <p:nvSpPr>
          <p:cNvPr id="4" name="Titre 3"/>
          <p:cNvSpPr>
            <a:spLocks noGrp="1"/>
          </p:cNvSpPr>
          <p:nvPr>
            <p:ph type="title"/>
          </p:nvPr>
        </p:nvSpPr>
        <p:spPr>
          <a:xfrm>
            <a:off x="2024844" y="188640"/>
            <a:ext cx="7488124" cy="864096"/>
          </a:xfrm>
          <a:prstGeom prst="rect">
            <a:avLst/>
          </a:prstGeom>
        </p:spPr>
        <p:txBody>
          <a:bodyPr/>
          <a:lstStyle/>
          <a:p>
            <a:r>
              <a:rPr lang="en-US" dirty="0"/>
              <a:t>Implementation of new regulations</a:t>
            </a:r>
            <a:endParaRPr lang="fr-FR" dirty="0"/>
          </a:p>
        </p:txBody>
      </p:sp>
    </p:spTree>
    <p:extLst>
      <p:ext uri="{BB962C8B-B14F-4D97-AF65-F5344CB8AC3E}">
        <p14:creationId xmlns:p14="http://schemas.microsoft.com/office/powerpoint/2010/main" val="1186334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8</a:t>
            </a:fld>
            <a:endParaRPr lang="fr-BE"/>
          </a:p>
        </p:txBody>
      </p:sp>
      <p:sp>
        <p:nvSpPr>
          <p:cNvPr id="3" name="Espace réservé du texte 2"/>
          <p:cNvSpPr>
            <a:spLocks noGrp="1"/>
          </p:cNvSpPr>
          <p:nvPr>
            <p:ph type="body" sz="quarter" idx="14"/>
          </p:nvPr>
        </p:nvSpPr>
        <p:spPr>
          <a:xfrm>
            <a:off x="1992313" y="1052739"/>
            <a:ext cx="8280400" cy="5111973"/>
          </a:xfrm>
        </p:spPr>
        <p:txBody>
          <a:bodyPr>
            <a:normAutofit/>
          </a:bodyPr>
          <a:lstStyle/>
          <a:p>
            <a:pPr>
              <a:spcBef>
                <a:spcPts val="1800"/>
              </a:spcBef>
            </a:pPr>
            <a:r>
              <a:rPr lang="en-US" dirty="0"/>
              <a:t> </a:t>
            </a:r>
            <a:r>
              <a:rPr lang="en-US" u="sng" dirty="0">
                <a:uFill>
                  <a:solidFill>
                    <a:srgbClr val="FF0000"/>
                  </a:solidFill>
                </a:uFill>
              </a:rPr>
              <a:t>Task Forces</a:t>
            </a:r>
          </a:p>
          <a:p>
            <a:pPr lvl="1">
              <a:spcBef>
                <a:spcPts val="1800"/>
              </a:spcBef>
              <a:buSzPct val="100000"/>
              <a:buFont typeface="Wingdings" panose="05000000000000000000" pitchFamily="2" charset="2"/>
              <a:buChar char=""/>
            </a:pPr>
            <a:r>
              <a:rPr lang="en-US" sz="2800" b="1" dirty="0">
                <a:uFill>
                  <a:solidFill>
                    <a:schemeClr val="accent5">
                      <a:lumMod val="50000"/>
                    </a:schemeClr>
                  </a:solidFill>
                </a:uFill>
              </a:rPr>
              <a:t> </a:t>
            </a:r>
            <a:r>
              <a:rPr lang="en-US" sz="2800" b="1" dirty="0">
                <a:solidFill>
                  <a:srgbClr val="FF0000"/>
                </a:solidFill>
                <a:uFill>
                  <a:solidFill>
                    <a:schemeClr val="accent5">
                      <a:lumMod val="50000"/>
                    </a:schemeClr>
                  </a:solidFill>
                </a:uFill>
              </a:rPr>
              <a:t>Aims</a:t>
            </a:r>
          </a:p>
          <a:p>
            <a:pPr lvl="1">
              <a:spcBef>
                <a:spcPts val="1200"/>
              </a:spcBef>
            </a:pPr>
            <a:r>
              <a:rPr lang="en-US" dirty="0"/>
              <a:t>to </a:t>
            </a:r>
            <a:r>
              <a:rPr lang="en-GB" dirty="0"/>
              <a:t>address specific topics of NBs interest</a:t>
            </a:r>
          </a:p>
          <a:p>
            <a:pPr lvl="2">
              <a:spcBef>
                <a:spcPts val="0"/>
              </a:spcBef>
            </a:pPr>
            <a:r>
              <a:rPr lang="en-US" sz="2000" dirty="0"/>
              <a:t>AI &amp; Mobile-App</a:t>
            </a:r>
          </a:p>
          <a:p>
            <a:pPr lvl="2">
              <a:spcBef>
                <a:spcPts val="0"/>
              </a:spcBef>
            </a:pPr>
            <a:r>
              <a:rPr lang="en-US" sz="2000" dirty="0"/>
              <a:t>B&amp;C Rules-NBs-interpretation (rules 8, 11, 14, 21, …)</a:t>
            </a:r>
          </a:p>
          <a:p>
            <a:pPr lvl="2">
              <a:spcBef>
                <a:spcPts val="0"/>
              </a:spcBef>
            </a:pPr>
            <a:r>
              <a:rPr lang="fr-BE" sz="2000" dirty="0" err="1"/>
              <a:t>Lifetime</a:t>
            </a:r>
            <a:endParaRPr lang="en-US" sz="2000" dirty="0"/>
          </a:p>
          <a:p>
            <a:pPr lvl="2">
              <a:spcBef>
                <a:spcPts val="0"/>
              </a:spcBef>
            </a:pPr>
            <a:r>
              <a:rPr lang="en-US" sz="2000" dirty="0"/>
              <a:t>Dental Implants (update of an existing PP)</a:t>
            </a:r>
          </a:p>
          <a:p>
            <a:pPr lvl="2">
              <a:spcBef>
                <a:spcPts val="0"/>
              </a:spcBef>
            </a:pPr>
            <a:r>
              <a:rPr lang="fr-BE" sz="2000" dirty="0"/>
              <a:t>Consensus document for MDR applications</a:t>
            </a:r>
            <a:endParaRPr lang="en-GB" sz="2000" dirty="0"/>
          </a:p>
          <a:p>
            <a:pPr lvl="1">
              <a:spcBef>
                <a:spcPts val="3000"/>
              </a:spcBef>
            </a:pPr>
            <a:r>
              <a:rPr lang="en-US" dirty="0"/>
              <a:t>to write Position Papers (published on Team-NB web site)</a:t>
            </a:r>
          </a:p>
          <a:p>
            <a:pPr lvl="1">
              <a:spcBef>
                <a:spcPts val="3000"/>
              </a:spcBef>
            </a:pPr>
            <a:r>
              <a:rPr lang="en-GB" dirty="0"/>
              <a:t>to harmonise </a:t>
            </a:r>
          </a:p>
          <a:p>
            <a:pPr lvl="2" fontAlgn="base">
              <a:spcBef>
                <a:spcPts val="600"/>
              </a:spcBef>
              <a:spcAft>
                <a:spcPct val="0"/>
              </a:spcAft>
            </a:pPr>
            <a:r>
              <a:rPr lang="en-GB" dirty="0"/>
              <a:t>views</a:t>
            </a:r>
          </a:p>
          <a:p>
            <a:pPr lvl="2" fontAlgn="base">
              <a:spcBef>
                <a:spcPts val="600"/>
              </a:spcBef>
              <a:spcAft>
                <a:spcPct val="0"/>
              </a:spcAft>
            </a:pPr>
            <a:r>
              <a:rPr lang="en-GB" dirty="0"/>
              <a:t>practises</a:t>
            </a:r>
          </a:p>
        </p:txBody>
      </p:sp>
      <p:sp>
        <p:nvSpPr>
          <p:cNvPr id="6" name="Titre 3"/>
          <p:cNvSpPr>
            <a:spLocks noGrp="1"/>
          </p:cNvSpPr>
          <p:nvPr>
            <p:ph type="title"/>
          </p:nvPr>
        </p:nvSpPr>
        <p:spPr>
          <a:xfrm>
            <a:off x="2024844" y="188640"/>
            <a:ext cx="7488124" cy="864096"/>
          </a:xfrm>
          <a:prstGeom prst="rect">
            <a:avLst/>
          </a:prstGeom>
        </p:spPr>
        <p:txBody>
          <a:bodyPr/>
          <a:lstStyle/>
          <a:p>
            <a:r>
              <a:rPr lang="en-US" dirty="0"/>
              <a:t>Implementation of new regulations</a:t>
            </a:r>
            <a:endParaRPr lang="fr-FR" dirty="0"/>
          </a:p>
        </p:txBody>
      </p:sp>
    </p:spTree>
    <p:extLst>
      <p:ext uri="{BB962C8B-B14F-4D97-AF65-F5344CB8AC3E}">
        <p14:creationId xmlns:p14="http://schemas.microsoft.com/office/powerpoint/2010/main" val="159203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1092AE2-D8F3-4B0F-9F1B-6125689F7671}" type="slidenum">
              <a:rPr lang="fr-BE" smtClean="0"/>
              <a:pPr>
                <a:defRPr/>
              </a:pPr>
              <a:t>9</a:t>
            </a:fld>
            <a:endParaRPr lang="fr-BE"/>
          </a:p>
        </p:txBody>
      </p:sp>
      <p:sp>
        <p:nvSpPr>
          <p:cNvPr id="3" name="Espace réservé du texte 2"/>
          <p:cNvSpPr>
            <a:spLocks noGrp="1"/>
          </p:cNvSpPr>
          <p:nvPr>
            <p:ph type="body" sz="quarter" idx="14"/>
          </p:nvPr>
        </p:nvSpPr>
        <p:spPr>
          <a:xfrm>
            <a:off x="1992316" y="1196755"/>
            <a:ext cx="4967783" cy="5111973"/>
          </a:xfrm>
        </p:spPr>
        <p:txBody>
          <a:bodyPr/>
          <a:lstStyle/>
          <a:p>
            <a:pPr>
              <a:spcBef>
                <a:spcPts val="1800"/>
              </a:spcBef>
            </a:pPr>
            <a:r>
              <a:rPr lang="en-US" dirty="0"/>
              <a:t> Trainings</a:t>
            </a:r>
          </a:p>
          <a:p>
            <a:pPr lvl="1">
              <a:spcBef>
                <a:spcPts val="1800"/>
              </a:spcBef>
              <a:buSzPct val="100000"/>
              <a:buFont typeface="Wingdings" panose="05000000000000000000" pitchFamily="2" charset="2"/>
              <a:buChar char=""/>
            </a:pPr>
            <a:r>
              <a:rPr lang="en-US" sz="2800" b="1" dirty="0">
                <a:uFill>
                  <a:solidFill>
                    <a:schemeClr val="accent5">
                      <a:lumMod val="50000"/>
                    </a:schemeClr>
                  </a:solidFill>
                </a:uFill>
              </a:rPr>
              <a:t> </a:t>
            </a:r>
            <a:r>
              <a:rPr lang="en-US" sz="2800" b="1" dirty="0">
                <a:solidFill>
                  <a:srgbClr val="FF0000"/>
                </a:solidFill>
                <a:uFill>
                  <a:solidFill>
                    <a:schemeClr val="accent5">
                      <a:lumMod val="50000"/>
                    </a:schemeClr>
                  </a:solidFill>
                </a:uFill>
              </a:rPr>
              <a:t>Aims</a:t>
            </a:r>
          </a:p>
          <a:p>
            <a:pPr lvl="1">
              <a:spcBef>
                <a:spcPts val="1800"/>
              </a:spcBef>
            </a:pPr>
            <a:r>
              <a:rPr lang="en-US" dirty="0"/>
              <a:t>to help NBs to deal with new MDR / IVDR requirements in their assessment. </a:t>
            </a:r>
          </a:p>
          <a:p>
            <a:pPr lvl="1">
              <a:spcBef>
                <a:spcPts val="1800"/>
              </a:spcBef>
            </a:pPr>
            <a:r>
              <a:rPr lang="en-US" dirty="0"/>
              <a:t>to achieve a better </a:t>
            </a:r>
            <a:r>
              <a:rPr lang="en-US" dirty="0" err="1"/>
              <a:t>harmonisation</a:t>
            </a:r>
            <a:r>
              <a:rPr lang="en-US" dirty="0"/>
              <a:t>                                   among NBs thanks to the exchanges </a:t>
            </a:r>
          </a:p>
        </p:txBody>
      </p:sp>
      <p:sp>
        <p:nvSpPr>
          <p:cNvPr id="7" name="Titre 3"/>
          <p:cNvSpPr>
            <a:spLocks noGrp="1"/>
          </p:cNvSpPr>
          <p:nvPr>
            <p:ph type="title"/>
          </p:nvPr>
        </p:nvSpPr>
        <p:spPr>
          <a:xfrm>
            <a:off x="2024844" y="188640"/>
            <a:ext cx="7488124" cy="864096"/>
          </a:xfrm>
          <a:prstGeom prst="rect">
            <a:avLst/>
          </a:prstGeom>
        </p:spPr>
        <p:txBody>
          <a:bodyPr/>
          <a:lstStyle/>
          <a:p>
            <a:r>
              <a:rPr lang="en-US" dirty="0"/>
              <a:t>Implementation of new regulations</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rcRect/>
          <a:stretch/>
        </p:blipFill>
        <p:spPr>
          <a:xfrm>
            <a:off x="7123755" y="1340771"/>
            <a:ext cx="3159701" cy="4563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1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5430</TotalTime>
  <Words>735</Words>
  <Application>Microsoft Office PowerPoint</Application>
  <PresentationFormat>Grand écran</PresentationFormat>
  <Paragraphs>161</Paragraphs>
  <Slides>14</Slides>
  <Notes>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14</vt:i4>
      </vt:variant>
    </vt:vector>
  </HeadingPairs>
  <TitlesOfParts>
    <vt:vector size="21" baseType="lpstr">
      <vt:lpstr>Arial</vt:lpstr>
      <vt:lpstr>Calibri</vt:lpstr>
      <vt:lpstr>Calibri Light</vt:lpstr>
      <vt:lpstr>Courier New</vt:lpstr>
      <vt:lpstr>Times New Roman</vt:lpstr>
      <vt:lpstr>Wingdings</vt:lpstr>
      <vt:lpstr>Thème Office</vt:lpstr>
      <vt:lpstr>Présentation PowerPoint</vt:lpstr>
      <vt:lpstr>Team-NB</vt:lpstr>
      <vt:lpstr>Contacts</vt:lpstr>
      <vt:lpstr>Members</vt:lpstr>
      <vt:lpstr>Code of Conduct - Version 4</vt:lpstr>
      <vt:lpstr>Interpretation of the new regulations</vt:lpstr>
      <vt:lpstr>Implementation of new regulations</vt:lpstr>
      <vt:lpstr>Implementation of new regulations</vt:lpstr>
      <vt:lpstr>Implementation of new regulations</vt:lpstr>
      <vt:lpstr>Implementation of new regulations</vt:lpstr>
      <vt:lpstr>Implementation of new regulations</vt:lpstr>
      <vt:lpstr>Implementation of new regulations</vt:lpstr>
      <vt:lpstr>Contacts - Management</vt:lpstr>
      <vt:lpstr>Members</vt:lpstr>
    </vt:vector>
  </TitlesOfParts>
  <Company>QUASYS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ADir</dc:creator>
  <cp:lastModifiedBy>Renaud Brendel</cp:lastModifiedBy>
  <cp:revision>650</cp:revision>
  <cp:lastPrinted>2015-03-12T13:45:44Z</cp:lastPrinted>
  <dcterms:created xsi:type="dcterms:W3CDTF">2003-11-17T09:11:45Z</dcterms:created>
  <dcterms:modified xsi:type="dcterms:W3CDTF">2026-05-12T13:44:42Z</dcterms:modified>
</cp:coreProperties>
</file>